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3"/>
  </p:notesMasterIdLst>
  <p:handoutMasterIdLst>
    <p:handoutMasterId r:id="rId114"/>
  </p:handoutMasterIdLst>
  <p:sldIdLst>
    <p:sldId id="256" r:id="rId2"/>
    <p:sldId id="368"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361" r:id="rId17"/>
    <p:sldId id="270" r:id="rId18"/>
    <p:sldId id="271" r:id="rId19"/>
    <p:sldId id="272" r:id="rId20"/>
    <p:sldId id="273" r:id="rId21"/>
    <p:sldId id="274" r:id="rId22"/>
    <p:sldId id="275" r:id="rId23"/>
    <p:sldId id="276" r:id="rId24"/>
    <p:sldId id="362" r:id="rId25"/>
    <p:sldId id="277" r:id="rId26"/>
    <p:sldId id="278" r:id="rId27"/>
    <p:sldId id="363" r:id="rId28"/>
    <p:sldId id="279" r:id="rId29"/>
    <p:sldId id="280" r:id="rId30"/>
    <p:sldId id="281" r:id="rId31"/>
    <p:sldId id="364" r:id="rId32"/>
    <p:sldId id="282" r:id="rId33"/>
    <p:sldId id="283" r:id="rId34"/>
    <p:sldId id="284" r:id="rId35"/>
    <p:sldId id="285" r:id="rId36"/>
    <p:sldId id="36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5" r:id="rId67"/>
    <p:sldId id="316" r:id="rId68"/>
    <p:sldId id="317" r:id="rId69"/>
    <p:sldId id="318" r:id="rId70"/>
    <p:sldId id="319" r:id="rId71"/>
    <p:sldId id="320" r:id="rId72"/>
    <p:sldId id="321" r:id="rId73"/>
    <p:sldId id="322" r:id="rId74"/>
    <p:sldId id="323" r:id="rId75"/>
    <p:sldId id="324" r:id="rId76"/>
    <p:sldId id="325" r:id="rId77"/>
    <p:sldId id="326" r:id="rId78"/>
    <p:sldId id="327" r:id="rId79"/>
    <p:sldId id="328" r:id="rId80"/>
    <p:sldId id="329" r:id="rId81"/>
    <p:sldId id="330" r:id="rId82"/>
    <p:sldId id="331" r:id="rId83"/>
    <p:sldId id="332" r:id="rId84"/>
    <p:sldId id="333" r:id="rId85"/>
    <p:sldId id="334" r:id="rId86"/>
    <p:sldId id="335" r:id="rId87"/>
    <p:sldId id="336" r:id="rId88"/>
    <p:sldId id="337" r:id="rId89"/>
    <p:sldId id="338" r:id="rId90"/>
    <p:sldId id="339" r:id="rId91"/>
    <p:sldId id="340" r:id="rId92"/>
    <p:sldId id="341" r:id="rId93"/>
    <p:sldId id="342" r:id="rId94"/>
    <p:sldId id="343" r:id="rId95"/>
    <p:sldId id="344" r:id="rId96"/>
    <p:sldId id="345" r:id="rId97"/>
    <p:sldId id="346" r:id="rId98"/>
    <p:sldId id="347" r:id="rId99"/>
    <p:sldId id="366" r:id="rId100"/>
    <p:sldId id="348" r:id="rId101"/>
    <p:sldId id="349" r:id="rId102"/>
    <p:sldId id="350" r:id="rId103"/>
    <p:sldId id="351" r:id="rId104"/>
    <p:sldId id="352" r:id="rId105"/>
    <p:sldId id="353" r:id="rId106"/>
    <p:sldId id="367" r:id="rId107"/>
    <p:sldId id="354" r:id="rId108"/>
    <p:sldId id="355" r:id="rId109"/>
    <p:sldId id="356" r:id="rId110"/>
    <p:sldId id="357" r:id="rId111"/>
    <p:sldId id="358" r:id="rId1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A8A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0F093832-1FD9-4F78-BFD4-C232E644F406}">
  <a:tblStyle styleId="{0F093832-1FD9-4F78-BFD4-C232E644F406}" styleName="Table_0">
    <a:wholeTbl>
      <a:tcStyle>
        <a:tcBdr>
          <a:left>
            <a:ln w="9525" cap="flat" cmpd="sng">
              <a:solidFill>
                <a:srgbClr val="9E9E9E"/>
              </a:solidFill>
              <a:prstDash val="solid"/>
              <a:round/>
              <a:headEnd type="none" w="med" len="med"/>
              <a:tailEnd type="none" w="med" len="med"/>
            </a:ln>
          </a:left>
          <a:right>
            <a:ln w="9525" cap="flat" cmpd="sng">
              <a:solidFill>
                <a:srgbClr val="9E9E9E"/>
              </a:solidFill>
              <a:prstDash val="solid"/>
              <a:round/>
              <a:headEnd type="none" w="med" len="med"/>
              <a:tailEnd type="none" w="med" len="med"/>
            </a:ln>
          </a:right>
          <a:top>
            <a:ln w="9525" cap="flat" cmpd="sng">
              <a:solidFill>
                <a:srgbClr val="9E9E9E"/>
              </a:solidFill>
              <a:prstDash val="solid"/>
              <a:round/>
              <a:headEnd type="none" w="med" len="med"/>
              <a:tailEnd type="none" w="med" len="med"/>
            </a:ln>
          </a:top>
          <a:bottom>
            <a:ln w="9525" cap="flat" cmpd="sng">
              <a:solidFill>
                <a:srgbClr val="9E9E9E"/>
              </a:solidFill>
              <a:prstDash val="solid"/>
              <a:round/>
              <a:headEnd type="none" w="med" len="med"/>
              <a:tailEnd type="none" w="med" len="med"/>
            </a:ln>
          </a:bottom>
          <a:insideH>
            <a:ln w="9525" cap="flat" cmpd="sng">
              <a:solidFill>
                <a:srgbClr val="9E9E9E"/>
              </a:solidFill>
              <a:prstDash val="solid"/>
              <a:round/>
              <a:headEnd type="none" w="med" len="med"/>
              <a:tailEnd type="none" w="med" len="med"/>
            </a:ln>
          </a:insideH>
          <a:insideV>
            <a:ln w="9525" cap="flat" cmpd="sng">
              <a:solidFill>
                <a:srgbClr val="9E9E9E"/>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31"/>
    <p:restoredTop sz="94872"/>
  </p:normalViewPr>
  <p:slideViewPr>
    <p:cSldViewPr snapToGrid="0">
      <p:cViewPr varScale="1">
        <p:scale>
          <a:sx n="105" d="100"/>
          <a:sy n="105" d="100"/>
        </p:scale>
        <p:origin x="192" y="584"/>
      </p:cViewPr>
      <p:guideLst>
        <p:guide orient="horz" pos="1620"/>
        <p:guide pos="2880"/>
      </p:guideLst>
    </p:cSldViewPr>
  </p:slideViewPr>
  <p:outlineViewPr>
    <p:cViewPr>
      <p:scale>
        <a:sx n="33" d="100"/>
        <a:sy n="33" d="100"/>
      </p:scale>
      <p:origin x="0" y="-145680"/>
    </p:cViewPr>
  </p:outlineViewPr>
  <p:notesTextViewPr>
    <p:cViewPr>
      <p:scale>
        <a:sx n="1" d="1"/>
        <a:sy n="1" d="1"/>
      </p:scale>
      <p:origin x="0" y="0"/>
    </p:cViewPr>
  </p:notesTextViewPr>
  <p:sorterViewPr>
    <p:cViewPr>
      <p:scale>
        <a:sx n="66" d="100"/>
        <a:sy n="66" d="100"/>
      </p:scale>
      <p:origin x="0" y="0"/>
    </p:cViewPr>
  </p:sorterViewPr>
  <p:notesViewPr>
    <p:cSldViewPr snapToGrid="0">
      <p:cViewPr varScale="1">
        <p:scale>
          <a:sx n="81" d="100"/>
          <a:sy n="81" d="100"/>
        </p:scale>
        <p:origin x="3384" y="192"/>
      </p:cViewPr>
      <p:guideLst/>
    </p:cSldViewPr>
  </p:notesViewPr>
  <p:gridSpacing cx="76200" cy="76200"/>
</p:viewPr>
</file>

<file path=ppt/_rels/presentation.xml.rels><?xml version="1.0" encoding="UTF-8" standalone="yes"?>
<Relationships xmlns="http://schemas.openxmlformats.org/package/2006/relationships"><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20" Type="http://schemas.microsoft.com/office/2015/10/relationships/revisionInfo" Target="revisionInfo.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101" Type="http://schemas.openxmlformats.org/officeDocument/2006/relationships/slide" Target="slides/slide100.xml"/><Relationship Id="rId102" Type="http://schemas.openxmlformats.org/officeDocument/2006/relationships/slide" Target="slides/slide101.xml"/><Relationship Id="rId103" Type="http://schemas.openxmlformats.org/officeDocument/2006/relationships/slide" Target="slides/slide102.xml"/><Relationship Id="rId104" Type="http://schemas.openxmlformats.org/officeDocument/2006/relationships/slide" Target="slides/slide103.xml"/><Relationship Id="rId105" Type="http://schemas.openxmlformats.org/officeDocument/2006/relationships/slide" Target="slides/slide104.xml"/><Relationship Id="rId106" Type="http://schemas.openxmlformats.org/officeDocument/2006/relationships/slide" Target="slides/slide105.xml"/><Relationship Id="rId107" Type="http://schemas.openxmlformats.org/officeDocument/2006/relationships/slide" Target="slides/slide106.xml"/><Relationship Id="rId108" Type="http://schemas.openxmlformats.org/officeDocument/2006/relationships/slide" Target="slides/slide107.xml"/><Relationship Id="rId109" Type="http://schemas.openxmlformats.org/officeDocument/2006/relationships/slide" Target="slides/slide108.xml"/><Relationship Id="rId97" Type="http://schemas.openxmlformats.org/officeDocument/2006/relationships/slide" Target="slides/slide96.xml"/><Relationship Id="rId98" Type="http://schemas.openxmlformats.org/officeDocument/2006/relationships/slide" Target="slides/slide97.xml"/><Relationship Id="rId99" Type="http://schemas.openxmlformats.org/officeDocument/2006/relationships/slide" Target="slides/slide98.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00" Type="http://schemas.openxmlformats.org/officeDocument/2006/relationships/slide" Target="slides/slide99.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110" Type="http://schemas.openxmlformats.org/officeDocument/2006/relationships/slide" Target="slides/slide109.xml"/><Relationship Id="rId111" Type="http://schemas.openxmlformats.org/officeDocument/2006/relationships/slide" Target="slides/slide110.xml"/><Relationship Id="rId112" Type="http://schemas.openxmlformats.org/officeDocument/2006/relationships/slide" Target="slides/slide111.xml"/><Relationship Id="rId113" Type="http://schemas.openxmlformats.org/officeDocument/2006/relationships/notesMaster" Target="notesMasters/notesMaster1.xml"/><Relationship Id="rId114" Type="http://schemas.openxmlformats.org/officeDocument/2006/relationships/handoutMaster" Target="handoutMasters/handoutMaster1.xml"/><Relationship Id="rId115" Type="http://schemas.openxmlformats.org/officeDocument/2006/relationships/presProps" Target="presProps.xml"/><Relationship Id="rId116" Type="http://schemas.openxmlformats.org/officeDocument/2006/relationships/viewProps" Target="viewProps.xml"/><Relationship Id="rId117" Type="http://schemas.openxmlformats.org/officeDocument/2006/relationships/theme" Target="theme/theme1.xml"/><Relationship Id="rId118" Type="http://schemas.openxmlformats.org/officeDocument/2006/relationships/tableStyles" Target="tableStyles.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926F61A-B297-9B4E-86D2-78BC8CD5CA61}" type="datetimeFigureOut">
              <a:rPr lang="en-US" smtClean="0"/>
              <a:t>5/19/17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117EDC0-C4A2-FA4E-928C-17F5C9A54B63}" type="slidenum">
              <a:rPr lang="en-US" smtClean="0"/>
              <a:t>‹#›</a:t>
            </a:fld>
            <a:endParaRPr lang="en-US"/>
          </a:p>
        </p:txBody>
      </p:sp>
    </p:spTree>
    <p:extLst>
      <p:ext uri="{BB962C8B-B14F-4D97-AF65-F5344CB8AC3E}">
        <p14:creationId xmlns:p14="http://schemas.microsoft.com/office/powerpoint/2010/main" val="19669158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3352679357"/>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0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8.xml"/></Relationships>
</file>

<file path=ppt/notesSlides/_rels/notesSlide10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9.xml"/></Relationships>
</file>

<file path=ppt/notesSlides/_rels/notesSlide10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0.xml"/></Relationships>
</file>

<file path=ppt/notesSlides/_rels/notesSlide10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4.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6.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7.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8.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9.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0.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1.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2.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3.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4.xml"/></Relationships>
</file>

<file path=ppt/notesSlides/_rels/notesSlide6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5.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6.xml"/></Relationships>
</file>

<file path=ppt/notesSlides/_rels/notesSlide7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7.xml"/></Relationships>
</file>

<file path=ppt/notesSlides/_rels/notesSlide7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8.xml"/></Relationships>
</file>

<file path=ppt/notesSlides/_rels/notesSlide7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9.xml"/></Relationships>
</file>

<file path=ppt/notesSlides/_rels/notesSlide7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0.xml"/></Relationships>
</file>

<file path=ppt/notesSlides/_rels/notesSlide7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1.xml"/></Relationships>
</file>

<file path=ppt/notesSlides/_rels/notesSlide7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2.xml"/></Relationships>
</file>

<file path=ppt/notesSlides/_rels/notesSlide7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3.xml"/></Relationships>
</file>

<file path=ppt/notesSlides/_rels/notesSlide7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4.xml"/></Relationships>
</file>

<file path=ppt/notesSlides/_rels/notesSlide7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5.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6.xml"/></Relationships>
</file>

<file path=ppt/notesSlides/_rels/notesSlide8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7.xml"/></Relationships>
</file>

<file path=ppt/notesSlides/_rels/notesSlide8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8.xml"/></Relationships>
</file>

<file path=ppt/notesSlides/_rels/notesSlide8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9.xml"/></Relationships>
</file>

<file path=ppt/notesSlides/_rels/notesSlide8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0.xml"/></Relationships>
</file>

<file path=ppt/notesSlides/_rels/notesSlide8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1.xml"/></Relationships>
</file>

<file path=ppt/notesSlides/_rels/notesSlide8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2.xml"/></Relationships>
</file>

<file path=ppt/notesSlides/_rels/notesSlide8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3.xml"/></Relationships>
</file>

<file path=ppt/notesSlides/_rels/notesSlide8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4.xml"/></Relationships>
</file>

<file path=ppt/notesSlides/_rels/notesSlide8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6.xml"/></Relationships>
</file>

<file path=ppt/notesSlides/_rels/notesSlide9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7.xml"/></Relationships>
</file>

<file path=ppt/notesSlides/_rels/notesSlide9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8.xml"/></Relationships>
</file>

<file path=ppt/notesSlides/_rels/notesSlide9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0.xml"/></Relationships>
</file>

<file path=ppt/notesSlides/_rels/notesSlide9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1.xml"/></Relationships>
</file>

<file path=ppt/notesSlides/_rels/notesSlide9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2.xml"/></Relationships>
</file>

<file path=ppt/notesSlides/_rels/notesSlide9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3.xml"/></Relationships>
</file>

<file path=ppt/notesSlides/_rels/notesSlide9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4.xml"/></Relationships>
</file>

<file path=ppt/notesSlides/_rels/notesSlide9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5.xml"/></Relationships>
</file>

<file path=ppt/notesSlides/_rels/notesSlide9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7.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0" name="Shape 7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31521192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Shape 14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7" name="Shape 14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2596762677"/>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7"/>
        <p:cNvGrpSpPr/>
        <p:nvPr/>
      </p:nvGrpSpPr>
      <p:grpSpPr>
        <a:xfrm>
          <a:off x="0" y="0"/>
          <a:ext cx="0" cy="0"/>
          <a:chOff x="0" y="0"/>
          <a:chExt cx="0" cy="0"/>
        </a:xfrm>
      </p:grpSpPr>
      <p:sp>
        <p:nvSpPr>
          <p:cNvPr id="898" name="Shape 8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99" name="Shape 89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869353189"/>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5"/>
        <p:cNvGrpSpPr/>
        <p:nvPr/>
      </p:nvGrpSpPr>
      <p:grpSpPr>
        <a:xfrm>
          <a:off x="0" y="0"/>
          <a:ext cx="0" cy="0"/>
          <a:chOff x="0" y="0"/>
          <a:chExt cx="0" cy="0"/>
        </a:xfrm>
      </p:grpSpPr>
      <p:sp>
        <p:nvSpPr>
          <p:cNvPr id="906" name="Shape 90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07" name="Shape 90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932358978"/>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3"/>
        <p:cNvGrpSpPr/>
        <p:nvPr/>
      </p:nvGrpSpPr>
      <p:grpSpPr>
        <a:xfrm>
          <a:off x="0" y="0"/>
          <a:ext cx="0" cy="0"/>
          <a:chOff x="0" y="0"/>
          <a:chExt cx="0" cy="0"/>
        </a:xfrm>
      </p:grpSpPr>
      <p:sp>
        <p:nvSpPr>
          <p:cNvPr id="914" name="Shape 91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15" name="Shape 91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446280508"/>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1"/>
        <p:cNvGrpSpPr/>
        <p:nvPr/>
      </p:nvGrpSpPr>
      <p:grpSpPr>
        <a:xfrm>
          <a:off x="0" y="0"/>
          <a:ext cx="0" cy="0"/>
          <a:chOff x="0" y="0"/>
          <a:chExt cx="0" cy="0"/>
        </a:xfrm>
      </p:grpSpPr>
      <p:sp>
        <p:nvSpPr>
          <p:cNvPr id="922" name="Shape 92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23" name="Shape 92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7238209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Shape 15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4" name="Shape 15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19811192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Shape 16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3" name="Shape 16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31925358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Shape 17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3" name="Shape 17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27376494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Shape 1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3" name="Shape 18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16279684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Shape 19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1" name="Shape 19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656988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2" name="Shape 20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3691556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Shape 20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0" name="Shape 21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3142658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Shape 21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8" name="Shape 21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7066744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Shape 2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7" name="Shape 22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4035215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Shape 7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9" name="Shape 7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10850093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Shape 2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5" name="Shape 23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3013921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Shape 24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3" name="Shape 24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6642812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Shape 25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1" name="Shape 25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7947118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Shape 25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9" name="Shape 25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8210106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Shape 2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8" name="Shape 26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41543815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Shape 2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76" name="Shape 27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7996029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Shape 2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84" name="Shape 28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41268798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Shape 2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93" name="Shape 29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90410143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Shape 30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01" name="Shape 30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6672694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Shape 30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10" name="Shape 31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9456995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8" name="Shape 8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93146319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Shape 31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18" name="Shape 31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22632480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Shape 32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26" name="Shape 32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64768234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
        <p:cNvGrpSpPr/>
        <p:nvPr/>
      </p:nvGrpSpPr>
      <p:grpSpPr>
        <a:xfrm>
          <a:off x="0" y="0"/>
          <a:ext cx="0" cy="0"/>
          <a:chOff x="0" y="0"/>
          <a:chExt cx="0" cy="0"/>
        </a:xfrm>
      </p:grpSpPr>
      <p:sp>
        <p:nvSpPr>
          <p:cNvPr id="334" name="Shape 3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35" name="Shape 33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30671596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1"/>
        <p:cNvGrpSpPr/>
        <p:nvPr/>
      </p:nvGrpSpPr>
      <p:grpSpPr>
        <a:xfrm>
          <a:off x="0" y="0"/>
          <a:ext cx="0" cy="0"/>
          <a:chOff x="0" y="0"/>
          <a:chExt cx="0" cy="0"/>
        </a:xfrm>
      </p:grpSpPr>
      <p:sp>
        <p:nvSpPr>
          <p:cNvPr id="342" name="Shape 34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43" name="Shape 34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63354002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Shape 35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1" name="Shape 35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75535691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7"/>
        <p:cNvGrpSpPr/>
        <p:nvPr/>
      </p:nvGrpSpPr>
      <p:grpSpPr>
        <a:xfrm>
          <a:off x="0" y="0"/>
          <a:ext cx="0" cy="0"/>
          <a:chOff x="0" y="0"/>
          <a:chExt cx="0" cy="0"/>
        </a:xfrm>
      </p:grpSpPr>
      <p:sp>
        <p:nvSpPr>
          <p:cNvPr id="358" name="Shape 35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9" name="Shape 35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46930961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Shape 3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67" name="Shape 36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1175301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5"/>
        <p:cNvGrpSpPr/>
        <p:nvPr/>
      </p:nvGrpSpPr>
      <p:grpSpPr>
        <a:xfrm>
          <a:off x="0" y="0"/>
          <a:ext cx="0" cy="0"/>
          <a:chOff x="0" y="0"/>
          <a:chExt cx="0" cy="0"/>
        </a:xfrm>
      </p:grpSpPr>
      <p:sp>
        <p:nvSpPr>
          <p:cNvPr id="376" name="Shape 3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77" name="Shape 37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75368934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3"/>
        <p:cNvGrpSpPr/>
        <p:nvPr/>
      </p:nvGrpSpPr>
      <p:grpSpPr>
        <a:xfrm>
          <a:off x="0" y="0"/>
          <a:ext cx="0" cy="0"/>
          <a:chOff x="0" y="0"/>
          <a:chExt cx="0" cy="0"/>
        </a:xfrm>
      </p:grpSpPr>
      <p:sp>
        <p:nvSpPr>
          <p:cNvPr id="384" name="Shape 38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85" name="Shape 38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94489198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1"/>
        <p:cNvGrpSpPr/>
        <p:nvPr/>
      </p:nvGrpSpPr>
      <p:grpSpPr>
        <a:xfrm>
          <a:off x="0" y="0"/>
          <a:ext cx="0" cy="0"/>
          <a:chOff x="0" y="0"/>
          <a:chExt cx="0" cy="0"/>
        </a:xfrm>
      </p:grpSpPr>
      <p:sp>
        <p:nvSpPr>
          <p:cNvPr id="392" name="Shape 3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93" name="Shape 39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6435141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Shape 9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6" name="Shape 9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54454486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9"/>
        <p:cNvGrpSpPr/>
        <p:nvPr/>
      </p:nvGrpSpPr>
      <p:grpSpPr>
        <a:xfrm>
          <a:off x="0" y="0"/>
          <a:ext cx="0" cy="0"/>
          <a:chOff x="0" y="0"/>
          <a:chExt cx="0" cy="0"/>
        </a:xfrm>
      </p:grpSpPr>
      <p:sp>
        <p:nvSpPr>
          <p:cNvPr id="400" name="Shape 40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01" name="Shape 40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50583830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7"/>
        <p:cNvGrpSpPr/>
        <p:nvPr/>
      </p:nvGrpSpPr>
      <p:grpSpPr>
        <a:xfrm>
          <a:off x="0" y="0"/>
          <a:ext cx="0" cy="0"/>
          <a:chOff x="0" y="0"/>
          <a:chExt cx="0" cy="0"/>
        </a:xfrm>
      </p:grpSpPr>
      <p:sp>
        <p:nvSpPr>
          <p:cNvPr id="408" name="Shape 40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09" name="Shape 40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00252530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Shape 4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17" name="Shape 41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70103462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3"/>
        <p:cNvGrpSpPr/>
        <p:nvPr/>
      </p:nvGrpSpPr>
      <p:grpSpPr>
        <a:xfrm>
          <a:off x="0" y="0"/>
          <a:ext cx="0" cy="0"/>
          <a:chOff x="0" y="0"/>
          <a:chExt cx="0" cy="0"/>
        </a:xfrm>
      </p:grpSpPr>
      <p:sp>
        <p:nvSpPr>
          <p:cNvPr id="424" name="Shape 42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25" name="Shape 42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20612859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1"/>
        <p:cNvGrpSpPr/>
        <p:nvPr/>
      </p:nvGrpSpPr>
      <p:grpSpPr>
        <a:xfrm>
          <a:off x="0" y="0"/>
          <a:ext cx="0" cy="0"/>
          <a:chOff x="0" y="0"/>
          <a:chExt cx="0" cy="0"/>
        </a:xfrm>
      </p:grpSpPr>
      <p:sp>
        <p:nvSpPr>
          <p:cNvPr id="432" name="Shape 4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33" name="Shape 43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06620971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9"/>
        <p:cNvGrpSpPr/>
        <p:nvPr/>
      </p:nvGrpSpPr>
      <p:grpSpPr>
        <a:xfrm>
          <a:off x="0" y="0"/>
          <a:ext cx="0" cy="0"/>
          <a:chOff x="0" y="0"/>
          <a:chExt cx="0" cy="0"/>
        </a:xfrm>
      </p:grpSpPr>
      <p:sp>
        <p:nvSpPr>
          <p:cNvPr id="440" name="Shape 44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41" name="Shape 44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26345941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6"/>
        <p:cNvGrpSpPr/>
        <p:nvPr/>
      </p:nvGrpSpPr>
      <p:grpSpPr>
        <a:xfrm>
          <a:off x="0" y="0"/>
          <a:ext cx="0" cy="0"/>
          <a:chOff x="0" y="0"/>
          <a:chExt cx="0" cy="0"/>
        </a:xfrm>
      </p:grpSpPr>
      <p:sp>
        <p:nvSpPr>
          <p:cNvPr id="447" name="Shape 44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48" name="Shape 44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47860447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Shape 4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56" name="Shape 45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47784360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3"/>
        <p:cNvGrpSpPr/>
        <p:nvPr/>
      </p:nvGrpSpPr>
      <p:grpSpPr>
        <a:xfrm>
          <a:off x="0" y="0"/>
          <a:ext cx="0" cy="0"/>
          <a:chOff x="0" y="0"/>
          <a:chExt cx="0" cy="0"/>
        </a:xfrm>
      </p:grpSpPr>
      <p:sp>
        <p:nvSpPr>
          <p:cNvPr id="464" name="Shape 46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65" name="Shape 46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28147691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2"/>
        <p:cNvGrpSpPr/>
        <p:nvPr/>
      </p:nvGrpSpPr>
      <p:grpSpPr>
        <a:xfrm>
          <a:off x="0" y="0"/>
          <a:ext cx="0" cy="0"/>
          <a:chOff x="0" y="0"/>
          <a:chExt cx="0" cy="0"/>
        </a:xfrm>
      </p:grpSpPr>
      <p:sp>
        <p:nvSpPr>
          <p:cNvPr id="473" name="Shape 4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74" name="Shape 47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41531425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Shape 10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5" name="Shape 10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30043783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0"/>
        <p:cNvGrpSpPr/>
        <p:nvPr/>
      </p:nvGrpSpPr>
      <p:grpSpPr>
        <a:xfrm>
          <a:off x="0" y="0"/>
          <a:ext cx="0" cy="0"/>
          <a:chOff x="0" y="0"/>
          <a:chExt cx="0" cy="0"/>
        </a:xfrm>
      </p:grpSpPr>
      <p:sp>
        <p:nvSpPr>
          <p:cNvPr id="481" name="Shape 48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82" name="Shape 48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13727276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8"/>
        <p:cNvGrpSpPr/>
        <p:nvPr/>
      </p:nvGrpSpPr>
      <p:grpSpPr>
        <a:xfrm>
          <a:off x="0" y="0"/>
          <a:ext cx="0" cy="0"/>
          <a:chOff x="0" y="0"/>
          <a:chExt cx="0" cy="0"/>
        </a:xfrm>
      </p:grpSpPr>
      <p:sp>
        <p:nvSpPr>
          <p:cNvPr id="489" name="Shape 48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90" name="Shape 49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423579398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7"/>
        <p:cNvGrpSpPr/>
        <p:nvPr/>
      </p:nvGrpSpPr>
      <p:grpSpPr>
        <a:xfrm>
          <a:off x="0" y="0"/>
          <a:ext cx="0" cy="0"/>
          <a:chOff x="0" y="0"/>
          <a:chExt cx="0" cy="0"/>
        </a:xfrm>
      </p:grpSpPr>
      <p:sp>
        <p:nvSpPr>
          <p:cNvPr id="498" name="Shape 4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99" name="Shape 49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99635157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6"/>
        <p:cNvGrpSpPr/>
        <p:nvPr/>
      </p:nvGrpSpPr>
      <p:grpSpPr>
        <a:xfrm>
          <a:off x="0" y="0"/>
          <a:ext cx="0" cy="0"/>
          <a:chOff x="0" y="0"/>
          <a:chExt cx="0" cy="0"/>
        </a:xfrm>
      </p:grpSpPr>
      <p:sp>
        <p:nvSpPr>
          <p:cNvPr id="507" name="Shape 50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08" name="Shape 50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402959218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5"/>
        <p:cNvGrpSpPr/>
        <p:nvPr/>
      </p:nvGrpSpPr>
      <p:grpSpPr>
        <a:xfrm>
          <a:off x="0" y="0"/>
          <a:ext cx="0" cy="0"/>
          <a:chOff x="0" y="0"/>
          <a:chExt cx="0" cy="0"/>
        </a:xfrm>
      </p:grpSpPr>
      <p:sp>
        <p:nvSpPr>
          <p:cNvPr id="516" name="Shape 5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17" name="Shape 51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16069572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4"/>
        <p:cNvGrpSpPr/>
        <p:nvPr/>
      </p:nvGrpSpPr>
      <p:grpSpPr>
        <a:xfrm>
          <a:off x="0" y="0"/>
          <a:ext cx="0" cy="0"/>
          <a:chOff x="0" y="0"/>
          <a:chExt cx="0" cy="0"/>
        </a:xfrm>
      </p:grpSpPr>
      <p:sp>
        <p:nvSpPr>
          <p:cNvPr id="525" name="Shape 52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6" name="Shape 52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97373213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3"/>
        <p:cNvGrpSpPr/>
        <p:nvPr/>
      </p:nvGrpSpPr>
      <p:grpSpPr>
        <a:xfrm>
          <a:off x="0" y="0"/>
          <a:ext cx="0" cy="0"/>
          <a:chOff x="0" y="0"/>
          <a:chExt cx="0" cy="0"/>
        </a:xfrm>
      </p:grpSpPr>
      <p:sp>
        <p:nvSpPr>
          <p:cNvPr id="534" name="Shape 5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35" name="Shape 53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33622764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1"/>
        <p:cNvGrpSpPr/>
        <p:nvPr/>
      </p:nvGrpSpPr>
      <p:grpSpPr>
        <a:xfrm>
          <a:off x="0" y="0"/>
          <a:ext cx="0" cy="0"/>
          <a:chOff x="0" y="0"/>
          <a:chExt cx="0" cy="0"/>
        </a:xfrm>
      </p:grpSpPr>
      <p:sp>
        <p:nvSpPr>
          <p:cNvPr id="542" name="Shape 54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43" name="Shape 54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79793896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9"/>
        <p:cNvGrpSpPr/>
        <p:nvPr/>
      </p:nvGrpSpPr>
      <p:grpSpPr>
        <a:xfrm>
          <a:off x="0" y="0"/>
          <a:ext cx="0" cy="0"/>
          <a:chOff x="0" y="0"/>
          <a:chExt cx="0" cy="0"/>
        </a:xfrm>
      </p:grpSpPr>
      <p:sp>
        <p:nvSpPr>
          <p:cNvPr id="550" name="Shape 55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51" name="Shape 55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98612994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7"/>
        <p:cNvGrpSpPr/>
        <p:nvPr/>
      </p:nvGrpSpPr>
      <p:grpSpPr>
        <a:xfrm>
          <a:off x="0" y="0"/>
          <a:ext cx="0" cy="0"/>
          <a:chOff x="0" y="0"/>
          <a:chExt cx="0" cy="0"/>
        </a:xfrm>
      </p:grpSpPr>
      <p:sp>
        <p:nvSpPr>
          <p:cNvPr id="558" name="Shape 55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59" name="Shape 55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4965526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4" name="Shape 11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54872457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6"/>
        <p:cNvGrpSpPr/>
        <p:nvPr/>
      </p:nvGrpSpPr>
      <p:grpSpPr>
        <a:xfrm>
          <a:off x="0" y="0"/>
          <a:ext cx="0" cy="0"/>
          <a:chOff x="0" y="0"/>
          <a:chExt cx="0" cy="0"/>
        </a:xfrm>
      </p:grpSpPr>
      <p:sp>
        <p:nvSpPr>
          <p:cNvPr id="567" name="Shape 5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68" name="Shape 56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3936198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4"/>
        <p:cNvGrpSpPr/>
        <p:nvPr/>
      </p:nvGrpSpPr>
      <p:grpSpPr>
        <a:xfrm>
          <a:off x="0" y="0"/>
          <a:ext cx="0" cy="0"/>
          <a:chOff x="0" y="0"/>
          <a:chExt cx="0" cy="0"/>
        </a:xfrm>
      </p:grpSpPr>
      <p:sp>
        <p:nvSpPr>
          <p:cNvPr id="575" name="Shape 5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76" name="Shape 57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06272358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2"/>
        <p:cNvGrpSpPr/>
        <p:nvPr/>
      </p:nvGrpSpPr>
      <p:grpSpPr>
        <a:xfrm>
          <a:off x="0" y="0"/>
          <a:ext cx="0" cy="0"/>
          <a:chOff x="0" y="0"/>
          <a:chExt cx="0" cy="0"/>
        </a:xfrm>
      </p:grpSpPr>
      <p:sp>
        <p:nvSpPr>
          <p:cNvPr id="583" name="Shape 5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84" name="Shape 58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91616503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1"/>
        <p:cNvGrpSpPr/>
        <p:nvPr/>
      </p:nvGrpSpPr>
      <p:grpSpPr>
        <a:xfrm>
          <a:off x="0" y="0"/>
          <a:ext cx="0" cy="0"/>
          <a:chOff x="0" y="0"/>
          <a:chExt cx="0" cy="0"/>
        </a:xfrm>
      </p:grpSpPr>
      <p:sp>
        <p:nvSpPr>
          <p:cNvPr id="592" name="Shape 5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93" name="Shape 59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73961102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0"/>
        <p:cNvGrpSpPr/>
        <p:nvPr/>
      </p:nvGrpSpPr>
      <p:grpSpPr>
        <a:xfrm>
          <a:off x="0" y="0"/>
          <a:ext cx="0" cy="0"/>
          <a:chOff x="0" y="0"/>
          <a:chExt cx="0" cy="0"/>
        </a:xfrm>
      </p:grpSpPr>
      <p:sp>
        <p:nvSpPr>
          <p:cNvPr id="601" name="Shape 60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2" name="Shape 60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89528959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8"/>
        <p:cNvGrpSpPr/>
        <p:nvPr/>
      </p:nvGrpSpPr>
      <p:grpSpPr>
        <a:xfrm>
          <a:off x="0" y="0"/>
          <a:ext cx="0" cy="0"/>
          <a:chOff x="0" y="0"/>
          <a:chExt cx="0" cy="0"/>
        </a:xfrm>
      </p:grpSpPr>
      <p:sp>
        <p:nvSpPr>
          <p:cNvPr id="609" name="Shape 60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10" name="Shape 61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40082501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7"/>
        <p:cNvGrpSpPr/>
        <p:nvPr/>
      </p:nvGrpSpPr>
      <p:grpSpPr>
        <a:xfrm>
          <a:off x="0" y="0"/>
          <a:ext cx="0" cy="0"/>
          <a:chOff x="0" y="0"/>
          <a:chExt cx="0" cy="0"/>
        </a:xfrm>
      </p:grpSpPr>
      <p:sp>
        <p:nvSpPr>
          <p:cNvPr id="618" name="Shape 6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19" name="Shape 61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477200850"/>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5"/>
        <p:cNvGrpSpPr/>
        <p:nvPr/>
      </p:nvGrpSpPr>
      <p:grpSpPr>
        <a:xfrm>
          <a:off x="0" y="0"/>
          <a:ext cx="0" cy="0"/>
          <a:chOff x="0" y="0"/>
          <a:chExt cx="0" cy="0"/>
        </a:xfrm>
      </p:grpSpPr>
      <p:sp>
        <p:nvSpPr>
          <p:cNvPr id="626" name="Shape 6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27" name="Shape 62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14385790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3"/>
        <p:cNvGrpSpPr/>
        <p:nvPr/>
      </p:nvGrpSpPr>
      <p:grpSpPr>
        <a:xfrm>
          <a:off x="0" y="0"/>
          <a:ext cx="0" cy="0"/>
          <a:chOff x="0" y="0"/>
          <a:chExt cx="0" cy="0"/>
        </a:xfrm>
      </p:grpSpPr>
      <p:sp>
        <p:nvSpPr>
          <p:cNvPr id="634" name="Shape 6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35" name="Shape 63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70828839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2"/>
        <p:cNvGrpSpPr/>
        <p:nvPr/>
      </p:nvGrpSpPr>
      <p:grpSpPr>
        <a:xfrm>
          <a:off x="0" y="0"/>
          <a:ext cx="0" cy="0"/>
          <a:chOff x="0" y="0"/>
          <a:chExt cx="0" cy="0"/>
        </a:xfrm>
      </p:grpSpPr>
      <p:sp>
        <p:nvSpPr>
          <p:cNvPr id="643" name="Shape 6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4" name="Shape 64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891384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Shape 12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3" name="Shape 12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999430935"/>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0"/>
        <p:cNvGrpSpPr/>
        <p:nvPr/>
      </p:nvGrpSpPr>
      <p:grpSpPr>
        <a:xfrm>
          <a:off x="0" y="0"/>
          <a:ext cx="0" cy="0"/>
          <a:chOff x="0" y="0"/>
          <a:chExt cx="0" cy="0"/>
        </a:xfrm>
      </p:grpSpPr>
      <p:sp>
        <p:nvSpPr>
          <p:cNvPr id="651" name="Shape 6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52" name="Shape 6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940668899"/>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8"/>
        <p:cNvGrpSpPr/>
        <p:nvPr/>
      </p:nvGrpSpPr>
      <p:grpSpPr>
        <a:xfrm>
          <a:off x="0" y="0"/>
          <a:ext cx="0" cy="0"/>
          <a:chOff x="0" y="0"/>
          <a:chExt cx="0" cy="0"/>
        </a:xfrm>
      </p:grpSpPr>
      <p:sp>
        <p:nvSpPr>
          <p:cNvPr id="659" name="Shape 6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60" name="Shape 66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70146054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6"/>
        <p:cNvGrpSpPr/>
        <p:nvPr/>
      </p:nvGrpSpPr>
      <p:grpSpPr>
        <a:xfrm>
          <a:off x="0" y="0"/>
          <a:ext cx="0" cy="0"/>
          <a:chOff x="0" y="0"/>
          <a:chExt cx="0" cy="0"/>
        </a:xfrm>
      </p:grpSpPr>
      <p:sp>
        <p:nvSpPr>
          <p:cNvPr id="667" name="Shape 6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68" name="Shape 66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427748221"/>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5"/>
        <p:cNvGrpSpPr/>
        <p:nvPr/>
      </p:nvGrpSpPr>
      <p:grpSpPr>
        <a:xfrm>
          <a:off x="0" y="0"/>
          <a:ext cx="0" cy="0"/>
          <a:chOff x="0" y="0"/>
          <a:chExt cx="0" cy="0"/>
        </a:xfrm>
      </p:grpSpPr>
      <p:sp>
        <p:nvSpPr>
          <p:cNvPr id="676" name="Shape 6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77" name="Shape 67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227378725"/>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3"/>
        <p:cNvGrpSpPr/>
        <p:nvPr/>
      </p:nvGrpSpPr>
      <p:grpSpPr>
        <a:xfrm>
          <a:off x="0" y="0"/>
          <a:ext cx="0" cy="0"/>
          <a:chOff x="0" y="0"/>
          <a:chExt cx="0" cy="0"/>
        </a:xfrm>
      </p:grpSpPr>
      <p:sp>
        <p:nvSpPr>
          <p:cNvPr id="684" name="Shape 68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85" name="Shape 68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021920354"/>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1"/>
        <p:cNvGrpSpPr/>
        <p:nvPr/>
      </p:nvGrpSpPr>
      <p:grpSpPr>
        <a:xfrm>
          <a:off x="0" y="0"/>
          <a:ext cx="0" cy="0"/>
          <a:chOff x="0" y="0"/>
          <a:chExt cx="0" cy="0"/>
        </a:xfrm>
      </p:grpSpPr>
      <p:sp>
        <p:nvSpPr>
          <p:cNvPr id="692" name="Shape 6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93" name="Shape 69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894212754"/>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1"/>
        <p:cNvGrpSpPr/>
        <p:nvPr/>
      </p:nvGrpSpPr>
      <p:grpSpPr>
        <a:xfrm>
          <a:off x="0" y="0"/>
          <a:ext cx="0" cy="0"/>
          <a:chOff x="0" y="0"/>
          <a:chExt cx="0" cy="0"/>
        </a:xfrm>
      </p:grpSpPr>
      <p:sp>
        <p:nvSpPr>
          <p:cNvPr id="702" name="Shape 7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03" name="Shape 70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836602094"/>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9"/>
        <p:cNvGrpSpPr/>
        <p:nvPr/>
      </p:nvGrpSpPr>
      <p:grpSpPr>
        <a:xfrm>
          <a:off x="0" y="0"/>
          <a:ext cx="0" cy="0"/>
          <a:chOff x="0" y="0"/>
          <a:chExt cx="0" cy="0"/>
        </a:xfrm>
      </p:grpSpPr>
      <p:sp>
        <p:nvSpPr>
          <p:cNvPr id="710" name="Shape 7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1" name="Shape 71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49976198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7"/>
        <p:cNvGrpSpPr/>
        <p:nvPr/>
      </p:nvGrpSpPr>
      <p:grpSpPr>
        <a:xfrm>
          <a:off x="0" y="0"/>
          <a:ext cx="0" cy="0"/>
          <a:chOff x="0" y="0"/>
          <a:chExt cx="0" cy="0"/>
        </a:xfrm>
      </p:grpSpPr>
      <p:sp>
        <p:nvSpPr>
          <p:cNvPr id="718" name="Shape 7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9" name="Shape 71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740402511"/>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5"/>
        <p:cNvGrpSpPr/>
        <p:nvPr/>
      </p:nvGrpSpPr>
      <p:grpSpPr>
        <a:xfrm>
          <a:off x="0" y="0"/>
          <a:ext cx="0" cy="0"/>
          <a:chOff x="0" y="0"/>
          <a:chExt cx="0" cy="0"/>
        </a:xfrm>
      </p:grpSpPr>
      <p:sp>
        <p:nvSpPr>
          <p:cNvPr id="726" name="Shape 7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27" name="Shape 72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6474180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Shape 13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1" name="Shape 13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245739806"/>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2"/>
        <p:cNvGrpSpPr/>
        <p:nvPr/>
      </p:nvGrpSpPr>
      <p:grpSpPr>
        <a:xfrm>
          <a:off x="0" y="0"/>
          <a:ext cx="0" cy="0"/>
          <a:chOff x="0" y="0"/>
          <a:chExt cx="0" cy="0"/>
        </a:xfrm>
      </p:grpSpPr>
      <p:sp>
        <p:nvSpPr>
          <p:cNvPr id="733" name="Shape 7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34" name="Shape 73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714926733"/>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1"/>
        <p:cNvGrpSpPr/>
        <p:nvPr/>
      </p:nvGrpSpPr>
      <p:grpSpPr>
        <a:xfrm>
          <a:off x="0" y="0"/>
          <a:ext cx="0" cy="0"/>
          <a:chOff x="0" y="0"/>
          <a:chExt cx="0" cy="0"/>
        </a:xfrm>
      </p:grpSpPr>
      <p:sp>
        <p:nvSpPr>
          <p:cNvPr id="742" name="Shape 74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43" name="Shape 74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90052818"/>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9"/>
        <p:cNvGrpSpPr/>
        <p:nvPr/>
      </p:nvGrpSpPr>
      <p:grpSpPr>
        <a:xfrm>
          <a:off x="0" y="0"/>
          <a:ext cx="0" cy="0"/>
          <a:chOff x="0" y="0"/>
          <a:chExt cx="0" cy="0"/>
        </a:xfrm>
      </p:grpSpPr>
      <p:sp>
        <p:nvSpPr>
          <p:cNvPr id="750" name="Shape 75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1" name="Shape 75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556793524"/>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8"/>
        <p:cNvGrpSpPr/>
        <p:nvPr/>
      </p:nvGrpSpPr>
      <p:grpSpPr>
        <a:xfrm>
          <a:off x="0" y="0"/>
          <a:ext cx="0" cy="0"/>
          <a:chOff x="0" y="0"/>
          <a:chExt cx="0" cy="0"/>
        </a:xfrm>
      </p:grpSpPr>
      <p:sp>
        <p:nvSpPr>
          <p:cNvPr id="759" name="Shape 7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60" name="Shape 76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255636364"/>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6"/>
        <p:cNvGrpSpPr/>
        <p:nvPr/>
      </p:nvGrpSpPr>
      <p:grpSpPr>
        <a:xfrm>
          <a:off x="0" y="0"/>
          <a:ext cx="0" cy="0"/>
          <a:chOff x="0" y="0"/>
          <a:chExt cx="0" cy="0"/>
        </a:xfrm>
      </p:grpSpPr>
      <p:sp>
        <p:nvSpPr>
          <p:cNvPr id="767" name="Shape 7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68" name="Shape 76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924301536"/>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5"/>
        <p:cNvGrpSpPr/>
        <p:nvPr/>
      </p:nvGrpSpPr>
      <p:grpSpPr>
        <a:xfrm>
          <a:off x="0" y="0"/>
          <a:ext cx="0" cy="0"/>
          <a:chOff x="0" y="0"/>
          <a:chExt cx="0" cy="0"/>
        </a:xfrm>
      </p:grpSpPr>
      <p:sp>
        <p:nvSpPr>
          <p:cNvPr id="776" name="Shape 7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77" name="Shape 77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56855782"/>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2"/>
        <p:cNvGrpSpPr/>
        <p:nvPr/>
      </p:nvGrpSpPr>
      <p:grpSpPr>
        <a:xfrm>
          <a:off x="0" y="0"/>
          <a:ext cx="0" cy="0"/>
          <a:chOff x="0" y="0"/>
          <a:chExt cx="0" cy="0"/>
        </a:xfrm>
      </p:grpSpPr>
      <p:sp>
        <p:nvSpPr>
          <p:cNvPr id="783" name="Shape 7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84" name="Shape 78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984150409"/>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0"/>
        <p:cNvGrpSpPr/>
        <p:nvPr/>
      </p:nvGrpSpPr>
      <p:grpSpPr>
        <a:xfrm>
          <a:off x="0" y="0"/>
          <a:ext cx="0" cy="0"/>
          <a:chOff x="0" y="0"/>
          <a:chExt cx="0" cy="0"/>
        </a:xfrm>
      </p:grpSpPr>
      <p:sp>
        <p:nvSpPr>
          <p:cNvPr id="791" name="Shape 79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92" name="Shape 79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960982330"/>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9"/>
        <p:cNvGrpSpPr/>
        <p:nvPr/>
      </p:nvGrpSpPr>
      <p:grpSpPr>
        <a:xfrm>
          <a:off x="0" y="0"/>
          <a:ext cx="0" cy="0"/>
          <a:chOff x="0" y="0"/>
          <a:chExt cx="0" cy="0"/>
        </a:xfrm>
      </p:grpSpPr>
      <p:sp>
        <p:nvSpPr>
          <p:cNvPr id="800" name="Shape 80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01" name="Shape 80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4050650016"/>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7"/>
        <p:cNvGrpSpPr/>
        <p:nvPr/>
      </p:nvGrpSpPr>
      <p:grpSpPr>
        <a:xfrm>
          <a:off x="0" y="0"/>
          <a:ext cx="0" cy="0"/>
          <a:chOff x="0" y="0"/>
          <a:chExt cx="0" cy="0"/>
        </a:xfrm>
      </p:grpSpPr>
      <p:sp>
        <p:nvSpPr>
          <p:cNvPr id="808" name="Shape 80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09" name="Shape 80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5163367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Shape 1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9" name="Shape 13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454611017"/>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5"/>
        <p:cNvGrpSpPr/>
        <p:nvPr/>
      </p:nvGrpSpPr>
      <p:grpSpPr>
        <a:xfrm>
          <a:off x="0" y="0"/>
          <a:ext cx="0" cy="0"/>
          <a:chOff x="0" y="0"/>
          <a:chExt cx="0" cy="0"/>
        </a:xfrm>
      </p:grpSpPr>
      <p:sp>
        <p:nvSpPr>
          <p:cNvPr id="816" name="Shape 8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17" name="Shape 81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4141812155"/>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2"/>
        <p:cNvGrpSpPr/>
        <p:nvPr/>
      </p:nvGrpSpPr>
      <p:grpSpPr>
        <a:xfrm>
          <a:off x="0" y="0"/>
          <a:ext cx="0" cy="0"/>
          <a:chOff x="0" y="0"/>
          <a:chExt cx="0" cy="0"/>
        </a:xfrm>
      </p:grpSpPr>
      <p:sp>
        <p:nvSpPr>
          <p:cNvPr id="823" name="Shape 8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24" name="Shape 82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497195246"/>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0"/>
        <p:cNvGrpSpPr/>
        <p:nvPr/>
      </p:nvGrpSpPr>
      <p:grpSpPr>
        <a:xfrm>
          <a:off x="0" y="0"/>
          <a:ext cx="0" cy="0"/>
          <a:chOff x="0" y="0"/>
          <a:chExt cx="0" cy="0"/>
        </a:xfrm>
      </p:grpSpPr>
      <p:sp>
        <p:nvSpPr>
          <p:cNvPr id="831" name="Shape 83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32" name="Shape 83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1413066009"/>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8"/>
        <p:cNvGrpSpPr/>
        <p:nvPr/>
      </p:nvGrpSpPr>
      <p:grpSpPr>
        <a:xfrm>
          <a:off x="0" y="0"/>
          <a:ext cx="0" cy="0"/>
          <a:chOff x="0" y="0"/>
          <a:chExt cx="0" cy="0"/>
        </a:xfrm>
      </p:grpSpPr>
      <p:sp>
        <p:nvSpPr>
          <p:cNvPr id="839" name="Shape 83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40" name="Shape 84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433152811"/>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6"/>
        <p:cNvGrpSpPr/>
        <p:nvPr/>
      </p:nvGrpSpPr>
      <p:grpSpPr>
        <a:xfrm>
          <a:off x="0" y="0"/>
          <a:ext cx="0" cy="0"/>
          <a:chOff x="0" y="0"/>
          <a:chExt cx="0" cy="0"/>
        </a:xfrm>
      </p:grpSpPr>
      <p:sp>
        <p:nvSpPr>
          <p:cNvPr id="847" name="Shape 84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48" name="Shape 84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1332980025"/>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4"/>
        <p:cNvGrpSpPr/>
        <p:nvPr/>
      </p:nvGrpSpPr>
      <p:grpSpPr>
        <a:xfrm>
          <a:off x="0" y="0"/>
          <a:ext cx="0" cy="0"/>
          <a:chOff x="0" y="0"/>
          <a:chExt cx="0" cy="0"/>
        </a:xfrm>
      </p:grpSpPr>
      <p:sp>
        <p:nvSpPr>
          <p:cNvPr id="855" name="Shape 8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56" name="Shape 85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3398486394"/>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4"/>
        <p:cNvGrpSpPr/>
        <p:nvPr/>
      </p:nvGrpSpPr>
      <p:grpSpPr>
        <a:xfrm>
          <a:off x="0" y="0"/>
          <a:ext cx="0" cy="0"/>
          <a:chOff x="0" y="0"/>
          <a:chExt cx="0" cy="0"/>
        </a:xfrm>
      </p:grpSpPr>
      <p:sp>
        <p:nvSpPr>
          <p:cNvPr id="865" name="Shape 86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66" name="Shape 86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1523688955"/>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2"/>
        <p:cNvGrpSpPr/>
        <p:nvPr/>
      </p:nvGrpSpPr>
      <p:grpSpPr>
        <a:xfrm>
          <a:off x="0" y="0"/>
          <a:ext cx="0" cy="0"/>
          <a:chOff x="0" y="0"/>
          <a:chExt cx="0" cy="0"/>
        </a:xfrm>
      </p:grpSpPr>
      <p:sp>
        <p:nvSpPr>
          <p:cNvPr id="873" name="Shape 8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4" name="Shape 87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3531753693"/>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0"/>
        <p:cNvGrpSpPr/>
        <p:nvPr/>
      </p:nvGrpSpPr>
      <p:grpSpPr>
        <a:xfrm>
          <a:off x="0" y="0"/>
          <a:ext cx="0" cy="0"/>
          <a:chOff x="0" y="0"/>
          <a:chExt cx="0" cy="0"/>
        </a:xfrm>
      </p:grpSpPr>
      <p:sp>
        <p:nvSpPr>
          <p:cNvPr id="881" name="Shape 88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82" name="Shape 88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2367517749"/>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9"/>
        <p:cNvGrpSpPr/>
        <p:nvPr/>
      </p:nvGrpSpPr>
      <p:grpSpPr>
        <a:xfrm>
          <a:off x="0" y="0"/>
          <a:ext cx="0" cy="0"/>
          <a:chOff x="0" y="0"/>
          <a:chExt cx="0" cy="0"/>
        </a:xfrm>
      </p:grpSpPr>
      <p:sp>
        <p:nvSpPr>
          <p:cNvPr id="890" name="Shape 89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91" name="Shape 89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1330944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bg>
      <p:bgPr>
        <a:blipFill dpi="0" rotWithShape="1">
          <a:blip r:embed="rId2">
            <a:lum/>
          </a:blip>
          <a:srcRect/>
          <a:stretch>
            <a:fillRect/>
          </a:stretch>
        </a:blipFill>
        <a:effectLst/>
      </p:bgPr>
    </p:bg>
    <p:spTree>
      <p:nvGrpSpPr>
        <p:cNvPr id="1" name="Shape 9"/>
        <p:cNvGrpSpPr/>
        <p:nvPr/>
      </p:nvGrpSpPr>
      <p:grpSpPr>
        <a:xfrm>
          <a:off x="0" y="0"/>
          <a:ext cx="0" cy="0"/>
          <a:chOff x="0" y="0"/>
          <a:chExt cx="0" cy="0"/>
        </a:xfrm>
      </p:grpSpPr>
      <p:sp>
        <p:nvSpPr>
          <p:cNvPr id="13" name="Shape 13"/>
          <p:cNvSpPr txBox="1">
            <a:spLocks noGrp="1"/>
          </p:cNvSpPr>
          <p:nvPr>
            <p:ph type="ctrTitle"/>
          </p:nvPr>
        </p:nvSpPr>
        <p:spPr>
          <a:xfrm>
            <a:off x="433196" y="93777"/>
            <a:ext cx="8186548" cy="832815"/>
          </a:xfrm>
          <a:prstGeom prst="rect">
            <a:avLst/>
          </a:prstGeom>
        </p:spPr>
        <p:txBody>
          <a:bodyPr lIns="91425" tIns="91425" rIns="91425" bIns="91425" anchor="t" anchorCtr="0"/>
          <a:lstStyle>
            <a:lvl1pPr lvl="0" algn="ctr">
              <a:spcBef>
                <a:spcPts val="0"/>
              </a:spcBef>
              <a:buClr>
                <a:schemeClr val="lt1"/>
              </a:buClr>
              <a:buSzPct val="100000"/>
              <a:defRPr sz="4400" b="0" i="0">
                <a:solidFill>
                  <a:schemeClr val="lt1"/>
                </a:solidFill>
                <a:latin typeface="+mj-lt"/>
                <a:ea typeface="Arial" charset="0"/>
                <a:cs typeface="Arial" charset="0"/>
              </a:defRPr>
            </a:lvl1pPr>
            <a:lvl2pPr lvl="1">
              <a:spcBef>
                <a:spcPts val="0"/>
              </a:spcBef>
              <a:buClr>
                <a:schemeClr val="lt1"/>
              </a:buClr>
              <a:buSzPct val="100000"/>
              <a:defRPr sz="4800">
                <a:solidFill>
                  <a:schemeClr val="lt1"/>
                </a:solidFill>
              </a:defRPr>
            </a:lvl2pPr>
            <a:lvl3pPr lvl="2">
              <a:spcBef>
                <a:spcPts val="0"/>
              </a:spcBef>
              <a:buClr>
                <a:schemeClr val="lt1"/>
              </a:buClr>
              <a:buSzPct val="100000"/>
              <a:defRPr sz="4800">
                <a:solidFill>
                  <a:schemeClr val="lt1"/>
                </a:solidFill>
              </a:defRPr>
            </a:lvl3pPr>
            <a:lvl4pPr lvl="3">
              <a:spcBef>
                <a:spcPts val="0"/>
              </a:spcBef>
              <a:buClr>
                <a:schemeClr val="lt1"/>
              </a:buClr>
              <a:buSzPct val="100000"/>
              <a:defRPr sz="4800">
                <a:solidFill>
                  <a:schemeClr val="lt1"/>
                </a:solidFill>
              </a:defRPr>
            </a:lvl4pPr>
            <a:lvl5pPr lvl="4">
              <a:spcBef>
                <a:spcPts val="0"/>
              </a:spcBef>
              <a:buClr>
                <a:schemeClr val="lt1"/>
              </a:buClr>
              <a:buSzPct val="100000"/>
              <a:defRPr sz="4800">
                <a:solidFill>
                  <a:schemeClr val="lt1"/>
                </a:solidFill>
              </a:defRPr>
            </a:lvl5pPr>
            <a:lvl6pPr lvl="5">
              <a:spcBef>
                <a:spcPts val="0"/>
              </a:spcBef>
              <a:buClr>
                <a:schemeClr val="lt1"/>
              </a:buClr>
              <a:buSzPct val="100000"/>
              <a:defRPr sz="4800">
                <a:solidFill>
                  <a:schemeClr val="lt1"/>
                </a:solidFill>
              </a:defRPr>
            </a:lvl6pPr>
            <a:lvl7pPr lvl="6">
              <a:spcBef>
                <a:spcPts val="0"/>
              </a:spcBef>
              <a:buClr>
                <a:schemeClr val="lt1"/>
              </a:buClr>
              <a:buSzPct val="100000"/>
              <a:defRPr sz="4800">
                <a:solidFill>
                  <a:schemeClr val="lt1"/>
                </a:solidFill>
              </a:defRPr>
            </a:lvl7pPr>
            <a:lvl8pPr lvl="7">
              <a:spcBef>
                <a:spcPts val="0"/>
              </a:spcBef>
              <a:buClr>
                <a:schemeClr val="lt1"/>
              </a:buClr>
              <a:buSzPct val="100000"/>
              <a:defRPr sz="4800">
                <a:solidFill>
                  <a:schemeClr val="lt1"/>
                </a:solidFill>
              </a:defRPr>
            </a:lvl8pPr>
            <a:lvl9pPr lvl="8">
              <a:spcBef>
                <a:spcPts val="0"/>
              </a:spcBef>
              <a:buClr>
                <a:schemeClr val="lt1"/>
              </a:buClr>
              <a:buSzPct val="100000"/>
              <a:defRPr sz="4800">
                <a:solidFill>
                  <a:schemeClr val="lt1"/>
                </a:solidFill>
              </a:defRPr>
            </a:lvl9pPr>
          </a:lstStyle>
          <a:p>
            <a:endParaRPr dirty="0"/>
          </a:p>
        </p:txBody>
      </p:sp>
      <p:sp>
        <p:nvSpPr>
          <p:cNvPr id="14" name="Shape 14"/>
          <p:cNvSpPr txBox="1">
            <a:spLocks noGrp="1"/>
          </p:cNvSpPr>
          <p:nvPr>
            <p:ph type="subTitle" idx="1"/>
          </p:nvPr>
        </p:nvSpPr>
        <p:spPr>
          <a:xfrm>
            <a:off x="433195" y="1958290"/>
            <a:ext cx="8186549" cy="1241700"/>
          </a:xfrm>
          <a:prstGeom prst="rect">
            <a:avLst/>
          </a:prstGeom>
        </p:spPr>
        <p:txBody>
          <a:bodyPr lIns="91425" tIns="91425" rIns="91425" bIns="91425" anchor="t" anchorCtr="0"/>
          <a:lstStyle>
            <a:lvl1pPr lvl="0" algn="ctr">
              <a:lnSpc>
                <a:spcPct val="100000"/>
              </a:lnSpc>
              <a:spcBef>
                <a:spcPts val="0"/>
              </a:spcBef>
              <a:spcAft>
                <a:spcPts val="0"/>
              </a:spcAft>
              <a:buClr>
                <a:schemeClr val="lt1"/>
              </a:buClr>
              <a:buNone/>
              <a:defRPr sz="2400" b="0" i="0">
                <a:solidFill>
                  <a:schemeClr val="lt1"/>
                </a:solidFill>
                <a:latin typeface="+mn-lt"/>
                <a:ea typeface="Arial" charset="0"/>
                <a:cs typeface="Arial" charset="0"/>
              </a:defRPr>
            </a:lvl1pPr>
            <a:lvl2pPr lvl="1">
              <a:lnSpc>
                <a:spcPct val="100000"/>
              </a:lnSpc>
              <a:spcBef>
                <a:spcPts val="0"/>
              </a:spcBef>
              <a:spcAft>
                <a:spcPts val="0"/>
              </a:spcAft>
              <a:buClr>
                <a:schemeClr val="lt1"/>
              </a:buClr>
              <a:buSzPct val="100000"/>
              <a:buNone/>
              <a:defRPr sz="1800">
                <a:solidFill>
                  <a:schemeClr val="lt1"/>
                </a:solidFill>
              </a:defRPr>
            </a:lvl2pPr>
            <a:lvl3pPr lvl="2">
              <a:lnSpc>
                <a:spcPct val="100000"/>
              </a:lnSpc>
              <a:spcBef>
                <a:spcPts val="0"/>
              </a:spcBef>
              <a:spcAft>
                <a:spcPts val="0"/>
              </a:spcAft>
              <a:buClr>
                <a:schemeClr val="lt1"/>
              </a:buClr>
              <a:buSzPct val="100000"/>
              <a:buNone/>
              <a:defRPr sz="1800">
                <a:solidFill>
                  <a:schemeClr val="lt1"/>
                </a:solidFill>
              </a:defRPr>
            </a:lvl3pPr>
            <a:lvl4pPr lvl="3">
              <a:lnSpc>
                <a:spcPct val="100000"/>
              </a:lnSpc>
              <a:spcBef>
                <a:spcPts val="0"/>
              </a:spcBef>
              <a:spcAft>
                <a:spcPts val="0"/>
              </a:spcAft>
              <a:buClr>
                <a:schemeClr val="lt1"/>
              </a:buClr>
              <a:buSzPct val="100000"/>
              <a:buNone/>
              <a:defRPr sz="1800">
                <a:solidFill>
                  <a:schemeClr val="lt1"/>
                </a:solidFill>
              </a:defRPr>
            </a:lvl4pPr>
            <a:lvl5pPr lvl="4">
              <a:lnSpc>
                <a:spcPct val="100000"/>
              </a:lnSpc>
              <a:spcBef>
                <a:spcPts val="0"/>
              </a:spcBef>
              <a:spcAft>
                <a:spcPts val="0"/>
              </a:spcAft>
              <a:buClr>
                <a:schemeClr val="lt1"/>
              </a:buClr>
              <a:buSzPct val="100000"/>
              <a:buNone/>
              <a:defRPr sz="1800">
                <a:solidFill>
                  <a:schemeClr val="lt1"/>
                </a:solidFill>
              </a:defRPr>
            </a:lvl5pPr>
            <a:lvl6pPr lvl="5">
              <a:lnSpc>
                <a:spcPct val="100000"/>
              </a:lnSpc>
              <a:spcBef>
                <a:spcPts val="0"/>
              </a:spcBef>
              <a:spcAft>
                <a:spcPts val="0"/>
              </a:spcAft>
              <a:buClr>
                <a:schemeClr val="lt1"/>
              </a:buClr>
              <a:buSzPct val="100000"/>
              <a:buNone/>
              <a:defRPr sz="1800">
                <a:solidFill>
                  <a:schemeClr val="lt1"/>
                </a:solidFill>
              </a:defRPr>
            </a:lvl6pPr>
            <a:lvl7pPr lvl="6">
              <a:lnSpc>
                <a:spcPct val="100000"/>
              </a:lnSpc>
              <a:spcBef>
                <a:spcPts val="0"/>
              </a:spcBef>
              <a:spcAft>
                <a:spcPts val="0"/>
              </a:spcAft>
              <a:buClr>
                <a:schemeClr val="lt1"/>
              </a:buClr>
              <a:buSzPct val="100000"/>
              <a:buNone/>
              <a:defRPr sz="1800">
                <a:solidFill>
                  <a:schemeClr val="lt1"/>
                </a:solidFill>
              </a:defRPr>
            </a:lvl7pPr>
            <a:lvl8pPr lvl="7">
              <a:lnSpc>
                <a:spcPct val="100000"/>
              </a:lnSpc>
              <a:spcBef>
                <a:spcPts val="0"/>
              </a:spcBef>
              <a:spcAft>
                <a:spcPts val="0"/>
              </a:spcAft>
              <a:buClr>
                <a:schemeClr val="lt1"/>
              </a:buClr>
              <a:buSzPct val="100000"/>
              <a:buNone/>
              <a:defRPr sz="1800">
                <a:solidFill>
                  <a:schemeClr val="lt1"/>
                </a:solidFill>
              </a:defRPr>
            </a:lvl8pPr>
            <a:lvl9pPr lvl="8">
              <a:lnSpc>
                <a:spcPct val="100000"/>
              </a:lnSpc>
              <a:spcBef>
                <a:spcPts val="0"/>
              </a:spcBef>
              <a:spcAft>
                <a:spcPts val="0"/>
              </a:spcAft>
              <a:buClr>
                <a:schemeClr val="lt1"/>
              </a:buClr>
              <a:buSzPct val="100000"/>
              <a:buNone/>
              <a:defRPr sz="1800">
                <a:solidFill>
                  <a:schemeClr val="lt1"/>
                </a:solidFill>
              </a:defRPr>
            </a:lvl9pPr>
          </a:lstStyle>
          <a:p>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60"/>
        <p:cNvGrpSpPr/>
        <p:nvPr/>
      </p:nvGrpSpPr>
      <p:grpSpPr>
        <a:xfrm>
          <a:off x="0" y="0"/>
          <a:ext cx="0" cy="0"/>
          <a:chOff x="0" y="0"/>
          <a:chExt cx="0" cy="0"/>
        </a:xfrm>
      </p:grpSpPr>
      <p:cxnSp>
        <p:nvCxnSpPr>
          <p:cNvPr id="61" name="Shape 61"/>
          <p:cNvCxnSpPr/>
          <p:nvPr/>
        </p:nvCxnSpPr>
        <p:spPr>
          <a:xfrm>
            <a:off x="425200" y="4740000"/>
            <a:ext cx="8296800" cy="0"/>
          </a:xfrm>
          <a:prstGeom prst="straightConnector1">
            <a:avLst/>
          </a:prstGeom>
          <a:noFill/>
          <a:ln w="19050" cap="flat" cmpd="sng">
            <a:solidFill>
              <a:schemeClr val="dk2"/>
            </a:solidFill>
            <a:prstDash val="solid"/>
            <a:round/>
            <a:headEnd type="none" w="med" len="med"/>
            <a:tailEnd type="none" w="med" len="med"/>
          </a:ln>
        </p:spPr>
      </p:cxnSp>
      <p:cxnSp>
        <p:nvCxnSpPr>
          <p:cNvPr id="62" name="Shape 62"/>
          <p:cNvCxnSpPr/>
          <p:nvPr/>
        </p:nvCxnSpPr>
        <p:spPr>
          <a:xfrm>
            <a:off x="425200" y="415650"/>
            <a:ext cx="8296800" cy="0"/>
          </a:xfrm>
          <a:prstGeom prst="straightConnector1">
            <a:avLst/>
          </a:prstGeom>
          <a:noFill/>
          <a:ln w="38100" cap="flat" cmpd="sng">
            <a:solidFill>
              <a:schemeClr val="dk2"/>
            </a:solidFill>
            <a:prstDash val="solid"/>
            <a:round/>
            <a:headEnd type="none" w="med" len="med"/>
            <a:tailEnd type="none" w="med" len="med"/>
          </a:ln>
        </p:spPr>
      </p:cxnSp>
      <p:sp>
        <p:nvSpPr>
          <p:cNvPr id="63" name="Shape 63"/>
          <p:cNvSpPr txBox="1">
            <a:spLocks noGrp="1"/>
          </p:cNvSpPr>
          <p:nvPr>
            <p:ph type="title"/>
          </p:nvPr>
        </p:nvSpPr>
        <p:spPr>
          <a:xfrm>
            <a:off x="853950" y="1304850"/>
            <a:ext cx="7436100" cy="1538400"/>
          </a:xfrm>
          <a:prstGeom prst="rect">
            <a:avLst/>
          </a:prstGeom>
        </p:spPr>
        <p:txBody>
          <a:bodyPr lIns="91425" tIns="91425" rIns="91425" bIns="91425" anchor="ctr" anchorCtr="0"/>
          <a:lstStyle>
            <a:lvl1pPr lvl="0" algn="ctr">
              <a:spcBef>
                <a:spcPts val="0"/>
              </a:spcBef>
              <a:buClr>
                <a:schemeClr val="dk1"/>
              </a:buClr>
              <a:buSzPct val="100000"/>
              <a:buFont typeface="Lato"/>
              <a:defRPr sz="9600" b="0" i="0">
                <a:solidFill>
                  <a:schemeClr val="dk1"/>
                </a:solidFill>
                <a:latin typeface="Arial" charset="0"/>
                <a:ea typeface="Arial" charset="0"/>
                <a:cs typeface="Arial" charset="0"/>
                <a:sym typeface="Lato"/>
              </a:defRPr>
            </a:lvl1pPr>
            <a:lvl2pPr lvl="1" algn="ctr">
              <a:spcBef>
                <a:spcPts val="0"/>
              </a:spcBef>
              <a:buClr>
                <a:schemeClr val="dk1"/>
              </a:buClr>
              <a:buSzPct val="100000"/>
              <a:buFont typeface="Lato"/>
              <a:defRPr sz="9600">
                <a:solidFill>
                  <a:schemeClr val="dk1"/>
                </a:solidFill>
                <a:latin typeface="Lato"/>
                <a:ea typeface="Lato"/>
                <a:cs typeface="Lato"/>
                <a:sym typeface="Lato"/>
              </a:defRPr>
            </a:lvl2pPr>
            <a:lvl3pPr lvl="2" algn="ctr">
              <a:spcBef>
                <a:spcPts val="0"/>
              </a:spcBef>
              <a:buClr>
                <a:schemeClr val="dk1"/>
              </a:buClr>
              <a:buSzPct val="100000"/>
              <a:buFont typeface="Lato"/>
              <a:defRPr sz="9600">
                <a:solidFill>
                  <a:schemeClr val="dk1"/>
                </a:solidFill>
                <a:latin typeface="Lato"/>
                <a:ea typeface="Lato"/>
                <a:cs typeface="Lato"/>
                <a:sym typeface="Lato"/>
              </a:defRPr>
            </a:lvl3pPr>
            <a:lvl4pPr lvl="3" algn="ctr">
              <a:spcBef>
                <a:spcPts val="0"/>
              </a:spcBef>
              <a:buClr>
                <a:schemeClr val="dk1"/>
              </a:buClr>
              <a:buSzPct val="100000"/>
              <a:buFont typeface="Lato"/>
              <a:defRPr sz="9600">
                <a:solidFill>
                  <a:schemeClr val="dk1"/>
                </a:solidFill>
                <a:latin typeface="Lato"/>
                <a:ea typeface="Lato"/>
                <a:cs typeface="Lato"/>
                <a:sym typeface="Lato"/>
              </a:defRPr>
            </a:lvl4pPr>
            <a:lvl5pPr lvl="4" algn="ctr">
              <a:spcBef>
                <a:spcPts val="0"/>
              </a:spcBef>
              <a:buClr>
                <a:schemeClr val="dk1"/>
              </a:buClr>
              <a:buSzPct val="100000"/>
              <a:buFont typeface="Lato"/>
              <a:defRPr sz="9600">
                <a:solidFill>
                  <a:schemeClr val="dk1"/>
                </a:solidFill>
                <a:latin typeface="Lato"/>
                <a:ea typeface="Lato"/>
                <a:cs typeface="Lato"/>
                <a:sym typeface="Lato"/>
              </a:defRPr>
            </a:lvl5pPr>
            <a:lvl6pPr lvl="5" algn="ctr">
              <a:spcBef>
                <a:spcPts val="0"/>
              </a:spcBef>
              <a:buClr>
                <a:schemeClr val="dk1"/>
              </a:buClr>
              <a:buSzPct val="100000"/>
              <a:buFont typeface="Lato"/>
              <a:defRPr sz="9600">
                <a:solidFill>
                  <a:schemeClr val="dk1"/>
                </a:solidFill>
                <a:latin typeface="Lato"/>
                <a:ea typeface="Lato"/>
                <a:cs typeface="Lato"/>
                <a:sym typeface="Lato"/>
              </a:defRPr>
            </a:lvl6pPr>
            <a:lvl7pPr lvl="6" algn="ctr">
              <a:spcBef>
                <a:spcPts val="0"/>
              </a:spcBef>
              <a:buClr>
                <a:schemeClr val="dk1"/>
              </a:buClr>
              <a:buSzPct val="100000"/>
              <a:buFont typeface="Lato"/>
              <a:defRPr sz="9600">
                <a:solidFill>
                  <a:schemeClr val="dk1"/>
                </a:solidFill>
                <a:latin typeface="Lato"/>
                <a:ea typeface="Lato"/>
                <a:cs typeface="Lato"/>
                <a:sym typeface="Lato"/>
              </a:defRPr>
            </a:lvl7pPr>
            <a:lvl8pPr lvl="7" algn="ctr">
              <a:spcBef>
                <a:spcPts val="0"/>
              </a:spcBef>
              <a:buClr>
                <a:schemeClr val="dk1"/>
              </a:buClr>
              <a:buSzPct val="100000"/>
              <a:buFont typeface="Lato"/>
              <a:defRPr sz="9600">
                <a:solidFill>
                  <a:schemeClr val="dk1"/>
                </a:solidFill>
                <a:latin typeface="Lato"/>
                <a:ea typeface="Lato"/>
                <a:cs typeface="Lato"/>
                <a:sym typeface="Lato"/>
              </a:defRPr>
            </a:lvl8pPr>
            <a:lvl9pPr lvl="8" algn="ctr">
              <a:spcBef>
                <a:spcPts val="0"/>
              </a:spcBef>
              <a:buClr>
                <a:schemeClr val="dk1"/>
              </a:buClr>
              <a:buSzPct val="100000"/>
              <a:buFont typeface="Lato"/>
              <a:defRPr sz="9600">
                <a:solidFill>
                  <a:schemeClr val="dk1"/>
                </a:solidFill>
                <a:latin typeface="Lato"/>
                <a:ea typeface="Lato"/>
                <a:cs typeface="Lato"/>
                <a:sym typeface="Lato"/>
              </a:defRPr>
            </a:lvl9pPr>
          </a:lstStyle>
          <a:p>
            <a:endParaRPr dirty="0"/>
          </a:p>
        </p:txBody>
      </p:sp>
      <p:sp>
        <p:nvSpPr>
          <p:cNvPr id="64" name="Shape 64"/>
          <p:cNvSpPr txBox="1">
            <a:spLocks noGrp="1"/>
          </p:cNvSpPr>
          <p:nvPr>
            <p:ph type="body" idx="1"/>
          </p:nvPr>
        </p:nvSpPr>
        <p:spPr>
          <a:xfrm>
            <a:off x="853950" y="2919450"/>
            <a:ext cx="7436100" cy="1071600"/>
          </a:xfrm>
          <a:prstGeom prst="rect">
            <a:avLst/>
          </a:prstGeom>
        </p:spPr>
        <p:txBody>
          <a:bodyPr lIns="91425" tIns="91425" rIns="91425" bIns="91425" anchor="t" anchorCtr="0"/>
          <a:lstStyle>
            <a:lvl1pPr lvl="0" algn="ctr">
              <a:spcBef>
                <a:spcPts val="0"/>
              </a:spcBef>
              <a:defRPr b="0" i="0">
                <a:latin typeface="Arial" charset="0"/>
                <a:ea typeface="Arial" charset="0"/>
                <a:cs typeface="Arial" charset="0"/>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dirty="0"/>
          </a:p>
        </p:txBody>
      </p:sp>
      <p:sp>
        <p:nvSpPr>
          <p:cNvPr id="65" name="Shape 65"/>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66"/>
        <p:cNvGrpSpPr/>
        <p:nvPr/>
      </p:nvGrpSpPr>
      <p:grpSpPr>
        <a:xfrm>
          <a:off x="0" y="0"/>
          <a:ext cx="0" cy="0"/>
          <a:chOff x="0" y="0"/>
          <a:chExt cx="0" cy="0"/>
        </a:xfrm>
      </p:grpSpPr>
      <p:sp>
        <p:nvSpPr>
          <p:cNvPr id="67" name="Shape 67"/>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bg>
      <p:bgPr>
        <a:blipFill dpi="0" rotWithShape="1">
          <a:blip r:embed="rId2">
            <a:lum/>
          </a:blip>
          <a:srcRect/>
          <a:stretch>
            <a:fillRect/>
          </a:stretch>
        </a:blipFill>
        <a:effectLst/>
      </p:bgPr>
    </p:bg>
    <p:spTree>
      <p:nvGrpSpPr>
        <p:cNvPr id="1" name="Shape 16"/>
        <p:cNvGrpSpPr/>
        <p:nvPr/>
      </p:nvGrpSpPr>
      <p:grpSpPr>
        <a:xfrm>
          <a:off x="0" y="0"/>
          <a:ext cx="0" cy="0"/>
          <a:chOff x="0" y="0"/>
          <a:chExt cx="0" cy="0"/>
        </a:xfrm>
      </p:grpSpPr>
      <p:sp>
        <p:nvSpPr>
          <p:cNvPr id="19" name="Shape 19"/>
          <p:cNvSpPr txBox="1">
            <a:spLocks noGrp="1"/>
          </p:cNvSpPr>
          <p:nvPr>
            <p:ph type="title"/>
          </p:nvPr>
        </p:nvSpPr>
        <p:spPr>
          <a:xfrm>
            <a:off x="391219" y="1169043"/>
            <a:ext cx="8296800" cy="1542000"/>
          </a:xfrm>
          <a:prstGeom prst="rect">
            <a:avLst/>
          </a:prstGeom>
        </p:spPr>
        <p:txBody>
          <a:bodyPr lIns="91425" tIns="91425" rIns="91425" bIns="91425" anchor="ctr" anchorCtr="0"/>
          <a:lstStyle>
            <a:lvl1pPr lvl="0" algn="ctr">
              <a:spcBef>
                <a:spcPts val="0"/>
              </a:spcBef>
              <a:buClr>
                <a:schemeClr val="lt1"/>
              </a:buClr>
              <a:buSzPct val="100000"/>
              <a:defRPr sz="4800" b="0" i="0">
                <a:solidFill>
                  <a:schemeClr val="lt1"/>
                </a:solidFill>
                <a:latin typeface="+mj-lt"/>
                <a:ea typeface="Arial" charset="0"/>
                <a:cs typeface="Arial" charset="0"/>
              </a:defRPr>
            </a:lvl1pPr>
            <a:lvl2pPr lvl="1" algn="ctr">
              <a:spcBef>
                <a:spcPts val="0"/>
              </a:spcBef>
              <a:buClr>
                <a:schemeClr val="lt1"/>
              </a:buClr>
              <a:buSzPct val="100000"/>
              <a:defRPr sz="4800">
                <a:solidFill>
                  <a:schemeClr val="lt1"/>
                </a:solidFill>
              </a:defRPr>
            </a:lvl2pPr>
            <a:lvl3pPr lvl="2" algn="ctr">
              <a:spcBef>
                <a:spcPts val="0"/>
              </a:spcBef>
              <a:buClr>
                <a:schemeClr val="lt1"/>
              </a:buClr>
              <a:buSzPct val="100000"/>
              <a:defRPr sz="4800">
                <a:solidFill>
                  <a:schemeClr val="lt1"/>
                </a:solidFill>
              </a:defRPr>
            </a:lvl3pPr>
            <a:lvl4pPr lvl="3" algn="ctr">
              <a:spcBef>
                <a:spcPts val="0"/>
              </a:spcBef>
              <a:buClr>
                <a:schemeClr val="lt1"/>
              </a:buClr>
              <a:buSzPct val="100000"/>
              <a:defRPr sz="4800">
                <a:solidFill>
                  <a:schemeClr val="lt1"/>
                </a:solidFill>
              </a:defRPr>
            </a:lvl4pPr>
            <a:lvl5pPr lvl="4" algn="ctr">
              <a:spcBef>
                <a:spcPts val="0"/>
              </a:spcBef>
              <a:buClr>
                <a:schemeClr val="lt1"/>
              </a:buClr>
              <a:buSzPct val="100000"/>
              <a:defRPr sz="4800">
                <a:solidFill>
                  <a:schemeClr val="lt1"/>
                </a:solidFill>
              </a:defRPr>
            </a:lvl5pPr>
            <a:lvl6pPr lvl="5" algn="ctr">
              <a:spcBef>
                <a:spcPts val="0"/>
              </a:spcBef>
              <a:buClr>
                <a:schemeClr val="lt1"/>
              </a:buClr>
              <a:buSzPct val="100000"/>
              <a:defRPr sz="4800">
                <a:solidFill>
                  <a:schemeClr val="lt1"/>
                </a:solidFill>
              </a:defRPr>
            </a:lvl6pPr>
            <a:lvl7pPr lvl="6" algn="ctr">
              <a:spcBef>
                <a:spcPts val="0"/>
              </a:spcBef>
              <a:buClr>
                <a:schemeClr val="lt1"/>
              </a:buClr>
              <a:buSzPct val="100000"/>
              <a:defRPr sz="4800">
                <a:solidFill>
                  <a:schemeClr val="lt1"/>
                </a:solidFill>
              </a:defRPr>
            </a:lvl7pPr>
            <a:lvl8pPr lvl="7" algn="ctr">
              <a:spcBef>
                <a:spcPts val="0"/>
              </a:spcBef>
              <a:buClr>
                <a:schemeClr val="lt1"/>
              </a:buClr>
              <a:buSzPct val="100000"/>
              <a:defRPr sz="4800">
                <a:solidFill>
                  <a:schemeClr val="lt1"/>
                </a:solidFill>
              </a:defRPr>
            </a:lvl8pPr>
            <a:lvl9pPr lvl="8" algn="ctr">
              <a:spcBef>
                <a:spcPts val="0"/>
              </a:spcBef>
              <a:buClr>
                <a:schemeClr val="lt1"/>
              </a:buClr>
              <a:buSzPct val="100000"/>
              <a:defRPr sz="4800">
                <a:solidFill>
                  <a:schemeClr val="lt1"/>
                </a:solidFill>
              </a:defRPr>
            </a:lvl9pPr>
          </a:lstStyle>
          <a:p>
            <a:endParaRPr dirty="0"/>
          </a:p>
        </p:txBody>
      </p:sp>
      <p:sp>
        <p:nvSpPr>
          <p:cNvPr id="20" name="Shape 20"/>
          <p:cNvSpPr txBox="1">
            <a:spLocks noGrp="1"/>
          </p:cNvSpPr>
          <p:nvPr>
            <p:ph type="sldNum" idx="12"/>
          </p:nvPr>
        </p:nvSpPr>
        <p:spPr>
          <a:xfrm>
            <a:off x="8497999" y="4749900"/>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bg>
      <p:bgPr>
        <a:blipFill dpi="0" rotWithShape="1">
          <a:blip r:embed="rId2">
            <a:lum/>
          </a:blip>
          <a:srcRect/>
          <a:stretch>
            <a:fillRect/>
          </a:stretch>
        </a:blipFill>
        <a:effectLst/>
      </p:bgPr>
    </p:bg>
    <p:spTree>
      <p:nvGrpSpPr>
        <p:cNvPr id="1" name="Shape 21"/>
        <p:cNvGrpSpPr/>
        <p:nvPr/>
      </p:nvGrpSpPr>
      <p:grpSpPr>
        <a:xfrm>
          <a:off x="0" y="0"/>
          <a:ext cx="0" cy="0"/>
          <a:chOff x="0" y="0"/>
          <a:chExt cx="0" cy="0"/>
        </a:xfrm>
      </p:grpSpPr>
      <p:sp>
        <p:nvSpPr>
          <p:cNvPr id="25" name="Shape 25"/>
          <p:cNvSpPr txBox="1">
            <a:spLocks noGrp="1"/>
          </p:cNvSpPr>
          <p:nvPr>
            <p:ph type="title"/>
          </p:nvPr>
        </p:nvSpPr>
        <p:spPr>
          <a:xfrm>
            <a:off x="339956" y="205561"/>
            <a:ext cx="5563133" cy="635400"/>
          </a:xfrm>
          <a:prstGeom prst="rect">
            <a:avLst/>
          </a:prstGeom>
        </p:spPr>
        <p:txBody>
          <a:bodyPr lIns="91425" tIns="91425" rIns="91425" bIns="91425" anchor="t" anchorCtr="0"/>
          <a:lstStyle>
            <a:lvl1pPr lvl="0">
              <a:spcBef>
                <a:spcPts val="0"/>
              </a:spcBef>
              <a:defRPr b="0" i="0">
                <a:solidFill>
                  <a:schemeClr val="bg1"/>
                </a:solidFill>
                <a:latin typeface="+mj-lt"/>
                <a:ea typeface="Arial" charset="0"/>
                <a:cs typeface="Arial" charset="0"/>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dirty="0"/>
          </a:p>
        </p:txBody>
      </p:sp>
      <p:sp>
        <p:nvSpPr>
          <p:cNvPr id="26" name="Shape 26"/>
          <p:cNvSpPr txBox="1">
            <a:spLocks noGrp="1"/>
          </p:cNvSpPr>
          <p:nvPr>
            <p:ph type="body" idx="1"/>
          </p:nvPr>
        </p:nvSpPr>
        <p:spPr>
          <a:xfrm>
            <a:off x="844952" y="1503179"/>
            <a:ext cx="7653047" cy="2455364"/>
          </a:xfrm>
          <a:prstGeom prst="rect">
            <a:avLst/>
          </a:prstGeom>
        </p:spPr>
        <p:txBody>
          <a:bodyPr lIns="91425" tIns="91425" rIns="91425" bIns="91425" anchor="t" anchorCtr="0"/>
          <a:lstStyle>
            <a:lvl1pPr lvl="0">
              <a:spcBef>
                <a:spcPts val="0"/>
              </a:spcBef>
              <a:defRPr sz="2000" b="0" i="0">
                <a:solidFill>
                  <a:schemeClr val="bg2">
                    <a:lumMod val="65000"/>
                    <a:lumOff val="35000"/>
                  </a:schemeClr>
                </a:solidFill>
                <a:latin typeface="+mn-lt"/>
                <a:ea typeface="Arial" charset="0"/>
                <a:cs typeface="Arial" charset="0"/>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dirty="0"/>
          </a:p>
        </p:txBody>
      </p:sp>
      <p:sp>
        <p:nvSpPr>
          <p:cNvPr id="27" name="Shape 27"/>
          <p:cNvSpPr txBox="1">
            <a:spLocks noGrp="1"/>
          </p:cNvSpPr>
          <p:nvPr>
            <p:ph type="sldNum" idx="12"/>
          </p:nvPr>
        </p:nvSpPr>
        <p:spPr>
          <a:xfrm>
            <a:off x="1337977" y="4319758"/>
            <a:ext cx="428263" cy="393600"/>
          </a:xfrm>
          <a:prstGeom prst="rect">
            <a:avLst/>
          </a:prstGeom>
        </p:spPr>
        <p:txBody>
          <a:bodyPr lIns="91425" tIns="91425" rIns="91425" bIns="91425" anchor="ctr" anchorCtr="0">
            <a:noAutofit/>
          </a:bodyPr>
          <a:lstStyle>
            <a:lvl1pPr algn="ctr">
              <a:defRPr sz="1200">
                <a:solidFill>
                  <a:schemeClr val="bg2">
                    <a:lumMod val="50000"/>
                    <a:lumOff val="50000"/>
                  </a:schemeClr>
                </a:solidFill>
              </a:defRPr>
            </a:lvl1pPr>
          </a:lstStyle>
          <a:p>
            <a:fld id="{00000000-1234-1234-1234-123412341234}" type="slidenum">
              <a:rPr lang="en" smtClean="0"/>
              <a:pPr/>
              <a:t>‹#›</a:t>
            </a:fld>
            <a:endParaRPr lang="en" dirty="0"/>
          </a:p>
        </p:txBody>
      </p:sp>
      <p:sp>
        <p:nvSpPr>
          <p:cNvPr id="3" name="Triangle 2"/>
          <p:cNvSpPr/>
          <p:nvPr userDrawn="1"/>
        </p:nvSpPr>
        <p:spPr>
          <a:xfrm rot="5400000">
            <a:off x="1164030" y="4449655"/>
            <a:ext cx="214088" cy="133806"/>
          </a:xfrm>
          <a:prstGeom prst="triangle">
            <a:avLst/>
          </a:prstGeom>
          <a:noFill/>
          <a:ln w="158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ln>
                <a:noFill/>
              </a:ln>
              <a:no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8"/>
        <p:cNvGrpSpPr/>
        <p:nvPr/>
      </p:nvGrpSpPr>
      <p:grpSpPr>
        <a:xfrm>
          <a:off x="0" y="0"/>
          <a:ext cx="0" cy="0"/>
          <a:chOff x="0" y="0"/>
          <a:chExt cx="0" cy="0"/>
        </a:xfrm>
      </p:grpSpPr>
      <p:cxnSp>
        <p:nvCxnSpPr>
          <p:cNvPr id="29" name="Shape 29"/>
          <p:cNvCxnSpPr/>
          <p:nvPr/>
        </p:nvCxnSpPr>
        <p:spPr>
          <a:xfrm>
            <a:off x="2477724" y="415650"/>
            <a:ext cx="6244200" cy="0"/>
          </a:xfrm>
          <a:prstGeom prst="straightConnector1">
            <a:avLst/>
          </a:prstGeom>
          <a:noFill/>
          <a:ln w="38100" cap="flat" cmpd="sng">
            <a:solidFill>
              <a:schemeClr val="dk2"/>
            </a:solidFill>
            <a:prstDash val="solid"/>
            <a:round/>
            <a:headEnd type="none" w="med" len="med"/>
            <a:tailEnd type="none" w="med" len="med"/>
          </a:ln>
        </p:spPr>
      </p:cxnSp>
      <p:cxnSp>
        <p:nvCxnSpPr>
          <p:cNvPr id="30" name="Shape 30"/>
          <p:cNvCxnSpPr/>
          <p:nvPr/>
        </p:nvCxnSpPr>
        <p:spPr>
          <a:xfrm>
            <a:off x="2477724" y="4740000"/>
            <a:ext cx="6244200" cy="0"/>
          </a:xfrm>
          <a:prstGeom prst="straightConnector1">
            <a:avLst/>
          </a:prstGeom>
          <a:noFill/>
          <a:ln w="19050" cap="flat" cmpd="sng">
            <a:solidFill>
              <a:schemeClr val="dk2"/>
            </a:solidFill>
            <a:prstDash val="solid"/>
            <a:round/>
            <a:headEnd type="none" w="med" len="med"/>
            <a:tailEnd type="none" w="med" len="med"/>
          </a:ln>
        </p:spPr>
      </p:cxnSp>
      <p:cxnSp>
        <p:nvCxnSpPr>
          <p:cNvPr id="31" name="Shape 31"/>
          <p:cNvCxnSpPr/>
          <p:nvPr/>
        </p:nvCxnSpPr>
        <p:spPr>
          <a:xfrm>
            <a:off x="425198" y="415650"/>
            <a:ext cx="183300" cy="0"/>
          </a:xfrm>
          <a:prstGeom prst="straightConnector1">
            <a:avLst/>
          </a:prstGeom>
          <a:noFill/>
          <a:ln w="19050" cap="flat" cmpd="sng">
            <a:solidFill>
              <a:schemeClr val="dk2"/>
            </a:solidFill>
            <a:prstDash val="solid"/>
            <a:round/>
            <a:headEnd type="none" w="med" len="med"/>
            <a:tailEnd type="none" w="med" len="med"/>
          </a:ln>
        </p:spPr>
      </p:cxnSp>
      <p:sp>
        <p:nvSpPr>
          <p:cNvPr id="32" name="Shape 32"/>
          <p:cNvSpPr txBox="1">
            <a:spLocks noGrp="1"/>
          </p:cNvSpPr>
          <p:nvPr>
            <p:ph type="title"/>
          </p:nvPr>
        </p:nvSpPr>
        <p:spPr>
          <a:xfrm>
            <a:off x="2400250" y="575950"/>
            <a:ext cx="6321600" cy="635400"/>
          </a:xfrm>
          <a:prstGeom prst="rect">
            <a:avLst/>
          </a:prstGeom>
        </p:spPr>
        <p:txBody>
          <a:bodyPr lIns="91425" tIns="91425" rIns="91425" bIns="91425" anchor="t" anchorCtr="0"/>
          <a:lstStyle>
            <a:lvl1pPr lvl="0">
              <a:spcBef>
                <a:spcPts val="0"/>
              </a:spcBef>
              <a:defRPr b="0" i="0">
                <a:latin typeface="Arial" charset="0"/>
                <a:ea typeface="Arial" charset="0"/>
                <a:cs typeface="Arial" charset="0"/>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dirty="0"/>
          </a:p>
        </p:txBody>
      </p:sp>
      <p:sp>
        <p:nvSpPr>
          <p:cNvPr id="33" name="Shape 33"/>
          <p:cNvSpPr txBox="1">
            <a:spLocks noGrp="1"/>
          </p:cNvSpPr>
          <p:nvPr>
            <p:ph type="body" idx="1"/>
          </p:nvPr>
        </p:nvSpPr>
        <p:spPr>
          <a:xfrm>
            <a:off x="2400302" y="1602675"/>
            <a:ext cx="3071400" cy="3002400"/>
          </a:xfrm>
          <a:prstGeom prst="rect">
            <a:avLst/>
          </a:prstGeom>
        </p:spPr>
        <p:txBody>
          <a:bodyPr lIns="91425" tIns="91425" rIns="91425" bIns="91425" anchor="t" anchorCtr="0"/>
          <a:lstStyle>
            <a:lvl1pPr lvl="0">
              <a:spcBef>
                <a:spcPts val="0"/>
              </a:spcBef>
              <a:buSzPct val="100000"/>
              <a:defRPr sz="1400" b="0" i="0">
                <a:latin typeface="Arial" charset="0"/>
                <a:ea typeface="Arial" charset="0"/>
                <a:cs typeface="Arial" charset="0"/>
              </a:defRPr>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dirty="0"/>
          </a:p>
        </p:txBody>
      </p:sp>
      <p:sp>
        <p:nvSpPr>
          <p:cNvPr id="34" name="Shape 34"/>
          <p:cNvSpPr txBox="1">
            <a:spLocks noGrp="1"/>
          </p:cNvSpPr>
          <p:nvPr>
            <p:ph type="body" idx="2"/>
          </p:nvPr>
        </p:nvSpPr>
        <p:spPr>
          <a:xfrm>
            <a:off x="5650571" y="1602675"/>
            <a:ext cx="3071400" cy="3002400"/>
          </a:xfrm>
          <a:prstGeom prst="rect">
            <a:avLst/>
          </a:prstGeom>
        </p:spPr>
        <p:txBody>
          <a:bodyPr lIns="91425" tIns="91425" rIns="91425" bIns="91425" anchor="t" anchorCtr="0"/>
          <a:lstStyle>
            <a:lvl1pPr lvl="0">
              <a:spcBef>
                <a:spcPts val="0"/>
              </a:spcBef>
              <a:buSzPct val="100000"/>
              <a:defRPr sz="1400" b="0" i="0">
                <a:latin typeface="Arial" charset="0"/>
                <a:ea typeface="Arial" charset="0"/>
                <a:cs typeface="Arial" charset="0"/>
              </a:defRPr>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dirty="0"/>
          </a:p>
        </p:txBody>
      </p:sp>
      <p:sp>
        <p:nvSpPr>
          <p:cNvPr id="35" name="Shape 35"/>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303300" y="411575"/>
            <a:ext cx="8520600" cy="639600"/>
          </a:xfrm>
          <a:prstGeom prst="rect">
            <a:avLst/>
          </a:prstGeom>
        </p:spPr>
        <p:txBody>
          <a:bodyPr lIns="91425" tIns="91425" rIns="91425" bIns="91425" anchor="t" anchorCtr="0"/>
          <a:lstStyle>
            <a:lvl1pPr lvl="0">
              <a:spcBef>
                <a:spcPts val="0"/>
              </a:spcBef>
              <a:defRPr b="0" i="0">
                <a:latin typeface="Arial" charset="0"/>
                <a:ea typeface="Arial" charset="0"/>
                <a:cs typeface="Arial" charset="0"/>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dirty="0"/>
          </a:p>
        </p:txBody>
      </p:sp>
      <p:sp>
        <p:nvSpPr>
          <p:cNvPr id="38" name="Shape 38"/>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39"/>
        <p:cNvGrpSpPr/>
        <p:nvPr/>
      </p:nvGrpSpPr>
      <p:grpSpPr>
        <a:xfrm>
          <a:off x="0" y="0"/>
          <a:ext cx="0" cy="0"/>
          <a:chOff x="0" y="0"/>
          <a:chExt cx="0" cy="0"/>
        </a:xfrm>
      </p:grpSpPr>
      <p:cxnSp>
        <p:nvCxnSpPr>
          <p:cNvPr id="40" name="Shape 40"/>
          <p:cNvCxnSpPr/>
          <p:nvPr/>
        </p:nvCxnSpPr>
        <p:spPr>
          <a:xfrm>
            <a:off x="425198" y="415650"/>
            <a:ext cx="183300" cy="0"/>
          </a:xfrm>
          <a:prstGeom prst="straightConnector1">
            <a:avLst/>
          </a:prstGeom>
          <a:noFill/>
          <a:ln w="19050" cap="flat" cmpd="sng">
            <a:solidFill>
              <a:schemeClr val="dk2"/>
            </a:solidFill>
            <a:prstDash val="solid"/>
            <a:round/>
            <a:headEnd type="none" w="med" len="med"/>
            <a:tailEnd type="none" w="med" len="med"/>
          </a:ln>
        </p:spPr>
      </p:cxnSp>
      <p:sp>
        <p:nvSpPr>
          <p:cNvPr id="41" name="Shape 41"/>
          <p:cNvSpPr txBox="1">
            <a:spLocks noGrp="1"/>
          </p:cNvSpPr>
          <p:nvPr>
            <p:ph type="title"/>
          </p:nvPr>
        </p:nvSpPr>
        <p:spPr>
          <a:xfrm>
            <a:off x="319500" y="936600"/>
            <a:ext cx="2808000" cy="755700"/>
          </a:xfrm>
          <a:prstGeom prst="rect">
            <a:avLst/>
          </a:prstGeom>
        </p:spPr>
        <p:txBody>
          <a:bodyPr lIns="91425" tIns="91425" rIns="91425" bIns="91425" anchor="b" anchorCtr="0"/>
          <a:lstStyle>
            <a:lvl1pPr lvl="0">
              <a:spcBef>
                <a:spcPts val="0"/>
              </a:spcBef>
              <a:buSzPct val="100000"/>
              <a:defRPr sz="2400" b="0" i="0">
                <a:latin typeface="Arial" charset="0"/>
                <a:ea typeface="Arial" charset="0"/>
                <a:cs typeface="Arial" charset="0"/>
              </a:defRPr>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dirty="0"/>
          </a:p>
        </p:txBody>
      </p:sp>
      <p:sp>
        <p:nvSpPr>
          <p:cNvPr id="42" name="Shape 42"/>
          <p:cNvSpPr txBox="1">
            <a:spLocks noGrp="1"/>
          </p:cNvSpPr>
          <p:nvPr>
            <p:ph type="body" idx="1"/>
          </p:nvPr>
        </p:nvSpPr>
        <p:spPr>
          <a:xfrm>
            <a:off x="319500" y="1846803"/>
            <a:ext cx="2808000" cy="2806200"/>
          </a:xfrm>
          <a:prstGeom prst="rect">
            <a:avLst/>
          </a:prstGeom>
        </p:spPr>
        <p:txBody>
          <a:bodyPr lIns="91425" tIns="91425" rIns="91425" bIns="91425" anchor="t" anchorCtr="0"/>
          <a:lstStyle>
            <a:lvl1pPr lvl="0">
              <a:spcBef>
                <a:spcPts val="0"/>
              </a:spcBef>
              <a:buSzPct val="100000"/>
              <a:defRPr sz="1200" b="0" i="0">
                <a:latin typeface="Arial" charset="0"/>
                <a:ea typeface="Arial" charset="0"/>
                <a:cs typeface="Arial" charset="0"/>
              </a:defRPr>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dirty="0"/>
          </a:p>
        </p:txBody>
      </p:sp>
      <p:sp>
        <p:nvSpPr>
          <p:cNvPr id="43" name="Shape 43"/>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44"/>
        <p:cNvGrpSpPr/>
        <p:nvPr/>
      </p:nvGrpSpPr>
      <p:grpSpPr>
        <a:xfrm>
          <a:off x="0" y="0"/>
          <a:ext cx="0" cy="0"/>
          <a:chOff x="0" y="0"/>
          <a:chExt cx="0" cy="0"/>
        </a:xfrm>
      </p:grpSpPr>
      <p:cxnSp>
        <p:nvCxnSpPr>
          <p:cNvPr id="45" name="Shape 45"/>
          <p:cNvCxnSpPr/>
          <p:nvPr/>
        </p:nvCxnSpPr>
        <p:spPr>
          <a:xfrm>
            <a:off x="425198" y="415650"/>
            <a:ext cx="183300" cy="0"/>
          </a:xfrm>
          <a:prstGeom prst="straightConnector1">
            <a:avLst/>
          </a:prstGeom>
          <a:noFill/>
          <a:ln w="19050" cap="flat" cmpd="sng">
            <a:solidFill>
              <a:schemeClr val="lt1"/>
            </a:solidFill>
            <a:prstDash val="solid"/>
            <a:round/>
            <a:headEnd type="none" w="med" len="med"/>
            <a:tailEnd type="none" w="med" len="med"/>
          </a:ln>
        </p:spPr>
      </p:cxnSp>
      <p:sp>
        <p:nvSpPr>
          <p:cNvPr id="46" name="Shape 46"/>
          <p:cNvSpPr txBox="1">
            <a:spLocks noGrp="1"/>
          </p:cNvSpPr>
          <p:nvPr>
            <p:ph type="title"/>
          </p:nvPr>
        </p:nvSpPr>
        <p:spPr>
          <a:xfrm>
            <a:off x="283103" y="712140"/>
            <a:ext cx="6244200" cy="3835500"/>
          </a:xfrm>
          <a:prstGeom prst="rect">
            <a:avLst/>
          </a:prstGeom>
        </p:spPr>
        <p:txBody>
          <a:bodyPr lIns="91425" tIns="91425" rIns="91425" bIns="91425" anchor="ctr" anchorCtr="0"/>
          <a:lstStyle>
            <a:lvl1pPr lvl="0">
              <a:spcBef>
                <a:spcPts val="0"/>
              </a:spcBef>
              <a:buClr>
                <a:schemeClr val="lt1"/>
              </a:buClr>
              <a:buSzPct val="100000"/>
              <a:defRPr sz="4800" b="0" i="0">
                <a:solidFill>
                  <a:schemeClr val="lt1"/>
                </a:solidFill>
                <a:latin typeface="Arial" charset="0"/>
                <a:ea typeface="Arial" charset="0"/>
                <a:cs typeface="Arial" charset="0"/>
              </a:defRPr>
            </a:lvl1pPr>
            <a:lvl2pPr lvl="1">
              <a:spcBef>
                <a:spcPts val="0"/>
              </a:spcBef>
              <a:buClr>
                <a:schemeClr val="lt1"/>
              </a:buClr>
              <a:buSzPct val="100000"/>
              <a:defRPr sz="4800">
                <a:solidFill>
                  <a:schemeClr val="lt1"/>
                </a:solidFill>
              </a:defRPr>
            </a:lvl2pPr>
            <a:lvl3pPr lvl="2">
              <a:spcBef>
                <a:spcPts val="0"/>
              </a:spcBef>
              <a:buClr>
                <a:schemeClr val="lt1"/>
              </a:buClr>
              <a:buSzPct val="100000"/>
              <a:defRPr sz="4800">
                <a:solidFill>
                  <a:schemeClr val="lt1"/>
                </a:solidFill>
              </a:defRPr>
            </a:lvl3pPr>
            <a:lvl4pPr lvl="3">
              <a:spcBef>
                <a:spcPts val="0"/>
              </a:spcBef>
              <a:buClr>
                <a:schemeClr val="lt1"/>
              </a:buClr>
              <a:buSzPct val="100000"/>
              <a:defRPr sz="4800">
                <a:solidFill>
                  <a:schemeClr val="lt1"/>
                </a:solidFill>
              </a:defRPr>
            </a:lvl4pPr>
            <a:lvl5pPr lvl="4">
              <a:spcBef>
                <a:spcPts val="0"/>
              </a:spcBef>
              <a:buClr>
                <a:schemeClr val="lt1"/>
              </a:buClr>
              <a:buSzPct val="100000"/>
              <a:defRPr sz="4800">
                <a:solidFill>
                  <a:schemeClr val="lt1"/>
                </a:solidFill>
              </a:defRPr>
            </a:lvl5pPr>
            <a:lvl6pPr lvl="5">
              <a:spcBef>
                <a:spcPts val="0"/>
              </a:spcBef>
              <a:buClr>
                <a:schemeClr val="lt1"/>
              </a:buClr>
              <a:buSzPct val="100000"/>
              <a:defRPr sz="4800">
                <a:solidFill>
                  <a:schemeClr val="lt1"/>
                </a:solidFill>
              </a:defRPr>
            </a:lvl6pPr>
            <a:lvl7pPr lvl="6">
              <a:spcBef>
                <a:spcPts val="0"/>
              </a:spcBef>
              <a:buClr>
                <a:schemeClr val="lt1"/>
              </a:buClr>
              <a:buSzPct val="100000"/>
              <a:defRPr sz="4800">
                <a:solidFill>
                  <a:schemeClr val="lt1"/>
                </a:solidFill>
              </a:defRPr>
            </a:lvl7pPr>
            <a:lvl8pPr lvl="7">
              <a:spcBef>
                <a:spcPts val="0"/>
              </a:spcBef>
              <a:buClr>
                <a:schemeClr val="lt1"/>
              </a:buClr>
              <a:buSzPct val="100000"/>
              <a:defRPr sz="4800">
                <a:solidFill>
                  <a:schemeClr val="lt1"/>
                </a:solidFill>
              </a:defRPr>
            </a:lvl8pPr>
            <a:lvl9pPr lvl="8">
              <a:spcBef>
                <a:spcPts val="0"/>
              </a:spcBef>
              <a:buClr>
                <a:schemeClr val="lt1"/>
              </a:buClr>
              <a:buSzPct val="100000"/>
              <a:defRPr sz="4800">
                <a:solidFill>
                  <a:schemeClr val="lt1"/>
                </a:solidFill>
              </a:defRPr>
            </a:lvl9pPr>
          </a:lstStyle>
          <a:p>
            <a:endParaRPr dirty="0"/>
          </a:p>
        </p:txBody>
      </p:sp>
      <p:sp>
        <p:nvSpPr>
          <p:cNvPr id="47" name="Shape 47"/>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48"/>
        <p:cNvGrpSpPr/>
        <p:nvPr/>
      </p:nvGrpSpPr>
      <p:grpSpPr>
        <a:xfrm>
          <a:off x="0" y="0"/>
          <a:ext cx="0" cy="0"/>
          <a:chOff x="0" y="0"/>
          <a:chExt cx="0" cy="0"/>
        </a:xfrm>
      </p:grpSpPr>
      <p:sp>
        <p:nvSpPr>
          <p:cNvPr id="49" name="Shape 49"/>
          <p:cNvSpPr/>
          <p:nvPr/>
        </p:nvSpPr>
        <p:spPr>
          <a:xfrm>
            <a:off x="4572000" y="125"/>
            <a:ext cx="4572000" cy="5143500"/>
          </a:xfrm>
          <a:prstGeom prst="rect">
            <a:avLst/>
          </a:prstGeom>
          <a:solidFill>
            <a:schemeClr val="dk1"/>
          </a:solidFill>
          <a:ln>
            <a:noFill/>
          </a:ln>
        </p:spPr>
        <p:txBody>
          <a:bodyPr lIns="91425" tIns="91425" rIns="91425" bIns="91425" anchor="ctr" anchorCtr="0">
            <a:noAutofit/>
          </a:bodyPr>
          <a:lstStyle/>
          <a:p>
            <a:pPr lvl="0">
              <a:spcBef>
                <a:spcPts val="0"/>
              </a:spcBef>
              <a:buNone/>
            </a:pPr>
            <a:endParaRPr/>
          </a:p>
        </p:txBody>
      </p:sp>
      <p:cxnSp>
        <p:nvCxnSpPr>
          <p:cNvPr id="50" name="Shape 50"/>
          <p:cNvCxnSpPr/>
          <p:nvPr/>
        </p:nvCxnSpPr>
        <p:spPr>
          <a:xfrm>
            <a:off x="5029675" y="4495500"/>
            <a:ext cx="468300" cy="0"/>
          </a:xfrm>
          <a:prstGeom prst="straightConnector1">
            <a:avLst/>
          </a:prstGeom>
          <a:noFill/>
          <a:ln w="19050" cap="flat" cmpd="sng">
            <a:solidFill>
              <a:schemeClr val="lt1"/>
            </a:solidFill>
            <a:prstDash val="solid"/>
            <a:round/>
            <a:headEnd type="none" w="med" len="med"/>
            <a:tailEnd type="none" w="med" len="med"/>
          </a:ln>
        </p:spPr>
      </p:cxnSp>
      <p:sp>
        <p:nvSpPr>
          <p:cNvPr id="51" name="Shape 51"/>
          <p:cNvSpPr txBox="1">
            <a:spLocks noGrp="1"/>
          </p:cNvSpPr>
          <p:nvPr>
            <p:ph type="title"/>
          </p:nvPr>
        </p:nvSpPr>
        <p:spPr>
          <a:xfrm>
            <a:off x="265500" y="1397350"/>
            <a:ext cx="4045200" cy="1318200"/>
          </a:xfrm>
          <a:prstGeom prst="rect">
            <a:avLst/>
          </a:prstGeom>
        </p:spPr>
        <p:txBody>
          <a:bodyPr lIns="91425" tIns="91425" rIns="91425" bIns="91425" anchor="b" anchorCtr="0"/>
          <a:lstStyle>
            <a:lvl1pPr lvl="0" algn="ctr">
              <a:spcBef>
                <a:spcPts val="0"/>
              </a:spcBef>
              <a:buClr>
                <a:schemeClr val="dk1"/>
              </a:buClr>
              <a:buSzPct val="100000"/>
              <a:defRPr sz="3600" b="0" i="0">
                <a:solidFill>
                  <a:schemeClr val="dk1"/>
                </a:solidFill>
                <a:latin typeface="Arial" charset="0"/>
                <a:ea typeface="Arial" charset="0"/>
                <a:cs typeface="Arial" charset="0"/>
              </a:defRPr>
            </a:lvl1pPr>
            <a:lvl2pPr lvl="1" algn="ctr">
              <a:spcBef>
                <a:spcPts val="0"/>
              </a:spcBef>
              <a:buClr>
                <a:schemeClr val="dk1"/>
              </a:buClr>
              <a:buSzPct val="100000"/>
              <a:defRPr sz="3600">
                <a:solidFill>
                  <a:schemeClr val="dk1"/>
                </a:solidFill>
              </a:defRPr>
            </a:lvl2pPr>
            <a:lvl3pPr lvl="2" algn="ctr">
              <a:spcBef>
                <a:spcPts val="0"/>
              </a:spcBef>
              <a:buClr>
                <a:schemeClr val="dk1"/>
              </a:buClr>
              <a:buSzPct val="100000"/>
              <a:defRPr sz="3600">
                <a:solidFill>
                  <a:schemeClr val="dk1"/>
                </a:solidFill>
              </a:defRPr>
            </a:lvl3pPr>
            <a:lvl4pPr lvl="3" algn="ctr">
              <a:spcBef>
                <a:spcPts val="0"/>
              </a:spcBef>
              <a:buClr>
                <a:schemeClr val="dk1"/>
              </a:buClr>
              <a:buSzPct val="100000"/>
              <a:defRPr sz="3600">
                <a:solidFill>
                  <a:schemeClr val="dk1"/>
                </a:solidFill>
              </a:defRPr>
            </a:lvl4pPr>
            <a:lvl5pPr lvl="4" algn="ctr">
              <a:spcBef>
                <a:spcPts val="0"/>
              </a:spcBef>
              <a:buClr>
                <a:schemeClr val="dk1"/>
              </a:buClr>
              <a:buSzPct val="100000"/>
              <a:defRPr sz="3600">
                <a:solidFill>
                  <a:schemeClr val="dk1"/>
                </a:solidFill>
              </a:defRPr>
            </a:lvl5pPr>
            <a:lvl6pPr lvl="5" algn="ctr">
              <a:spcBef>
                <a:spcPts val="0"/>
              </a:spcBef>
              <a:buClr>
                <a:schemeClr val="dk1"/>
              </a:buClr>
              <a:buSzPct val="100000"/>
              <a:defRPr sz="3600">
                <a:solidFill>
                  <a:schemeClr val="dk1"/>
                </a:solidFill>
              </a:defRPr>
            </a:lvl6pPr>
            <a:lvl7pPr lvl="6" algn="ctr">
              <a:spcBef>
                <a:spcPts val="0"/>
              </a:spcBef>
              <a:buClr>
                <a:schemeClr val="dk1"/>
              </a:buClr>
              <a:buSzPct val="100000"/>
              <a:defRPr sz="3600">
                <a:solidFill>
                  <a:schemeClr val="dk1"/>
                </a:solidFill>
              </a:defRPr>
            </a:lvl7pPr>
            <a:lvl8pPr lvl="7" algn="ctr">
              <a:spcBef>
                <a:spcPts val="0"/>
              </a:spcBef>
              <a:buClr>
                <a:schemeClr val="dk1"/>
              </a:buClr>
              <a:buSzPct val="100000"/>
              <a:defRPr sz="3600">
                <a:solidFill>
                  <a:schemeClr val="dk1"/>
                </a:solidFill>
              </a:defRPr>
            </a:lvl8pPr>
            <a:lvl9pPr lvl="8" algn="ctr">
              <a:spcBef>
                <a:spcPts val="0"/>
              </a:spcBef>
              <a:buClr>
                <a:schemeClr val="dk1"/>
              </a:buClr>
              <a:buSzPct val="100000"/>
              <a:defRPr sz="3600">
                <a:solidFill>
                  <a:schemeClr val="dk1"/>
                </a:solidFill>
              </a:defRPr>
            </a:lvl9pPr>
          </a:lstStyle>
          <a:p>
            <a:endParaRPr dirty="0"/>
          </a:p>
        </p:txBody>
      </p:sp>
      <p:sp>
        <p:nvSpPr>
          <p:cNvPr id="52" name="Shape 52"/>
          <p:cNvSpPr txBox="1">
            <a:spLocks noGrp="1"/>
          </p:cNvSpPr>
          <p:nvPr>
            <p:ph type="subTitle" idx="1"/>
          </p:nvPr>
        </p:nvSpPr>
        <p:spPr>
          <a:xfrm>
            <a:off x="265500" y="2735370"/>
            <a:ext cx="4045200" cy="1345499"/>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100" b="0" i="0">
                <a:latin typeface="Arial" charset="0"/>
                <a:ea typeface="Arial" charset="0"/>
                <a:cs typeface="Arial" charset="0"/>
              </a:defRPr>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dirty="0"/>
          </a:p>
        </p:txBody>
      </p:sp>
      <p:sp>
        <p:nvSpPr>
          <p:cNvPr id="53" name="Shape 53"/>
          <p:cNvSpPr txBox="1">
            <a:spLocks noGrp="1"/>
          </p:cNvSpPr>
          <p:nvPr>
            <p:ph type="body" idx="2"/>
          </p:nvPr>
        </p:nvSpPr>
        <p:spPr>
          <a:xfrm>
            <a:off x="4939500" y="724200"/>
            <a:ext cx="3837000" cy="3695100"/>
          </a:xfrm>
          <a:prstGeom prst="rect">
            <a:avLst/>
          </a:prstGeom>
        </p:spPr>
        <p:txBody>
          <a:bodyPr lIns="91425" tIns="91425" rIns="91425" bIns="91425" anchor="ctr" anchorCtr="0"/>
          <a:lstStyle>
            <a:lvl1pPr lvl="0">
              <a:spcBef>
                <a:spcPts val="0"/>
              </a:spcBef>
              <a:buClr>
                <a:schemeClr val="lt1"/>
              </a:buClr>
              <a:defRPr b="0" i="0">
                <a:solidFill>
                  <a:schemeClr val="lt1"/>
                </a:solidFill>
                <a:latin typeface="Arial" charset="0"/>
                <a:ea typeface="Arial" charset="0"/>
                <a:cs typeface="Arial" charset="0"/>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a:endParaRPr dirty="0"/>
          </a:p>
        </p:txBody>
      </p:sp>
      <p:sp>
        <p:nvSpPr>
          <p:cNvPr id="54" name="Shape 54"/>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55"/>
        <p:cNvGrpSpPr/>
        <p:nvPr/>
      </p:nvGrpSpPr>
      <p:grpSpPr>
        <a:xfrm>
          <a:off x="0" y="0"/>
          <a:ext cx="0" cy="0"/>
          <a:chOff x="0" y="0"/>
          <a:chExt cx="0" cy="0"/>
        </a:xfrm>
      </p:grpSpPr>
      <p:cxnSp>
        <p:nvCxnSpPr>
          <p:cNvPr id="56" name="Shape 56"/>
          <p:cNvCxnSpPr/>
          <p:nvPr/>
        </p:nvCxnSpPr>
        <p:spPr>
          <a:xfrm>
            <a:off x="425200" y="4740000"/>
            <a:ext cx="8296800" cy="0"/>
          </a:xfrm>
          <a:prstGeom prst="straightConnector1">
            <a:avLst/>
          </a:prstGeom>
          <a:noFill/>
          <a:ln w="19050" cap="flat" cmpd="sng">
            <a:solidFill>
              <a:schemeClr val="dk2"/>
            </a:solidFill>
            <a:prstDash val="solid"/>
            <a:round/>
            <a:headEnd type="none" w="med" len="med"/>
            <a:tailEnd type="none" w="med" len="med"/>
          </a:ln>
        </p:spPr>
      </p:cxnSp>
      <p:cxnSp>
        <p:nvCxnSpPr>
          <p:cNvPr id="57" name="Shape 57"/>
          <p:cNvCxnSpPr/>
          <p:nvPr/>
        </p:nvCxnSpPr>
        <p:spPr>
          <a:xfrm>
            <a:off x="425198" y="415650"/>
            <a:ext cx="183300" cy="0"/>
          </a:xfrm>
          <a:prstGeom prst="straightConnector1">
            <a:avLst/>
          </a:prstGeom>
          <a:noFill/>
          <a:ln w="19050" cap="flat" cmpd="sng">
            <a:solidFill>
              <a:schemeClr val="dk2"/>
            </a:solidFill>
            <a:prstDash val="solid"/>
            <a:round/>
            <a:headEnd type="none" w="med" len="med"/>
            <a:tailEnd type="none" w="med" len="med"/>
          </a:ln>
        </p:spPr>
      </p:cxnSp>
      <p:sp>
        <p:nvSpPr>
          <p:cNvPr id="58" name="Shape 58"/>
          <p:cNvSpPr txBox="1">
            <a:spLocks noGrp="1"/>
          </p:cNvSpPr>
          <p:nvPr>
            <p:ph type="body" idx="1"/>
          </p:nvPr>
        </p:nvSpPr>
        <p:spPr>
          <a:xfrm>
            <a:off x="328017" y="4226025"/>
            <a:ext cx="8388600" cy="393600"/>
          </a:xfrm>
          <a:prstGeom prst="rect">
            <a:avLst/>
          </a:prstGeom>
        </p:spPr>
        <p:txBody>
          <a:bodyPr lIns="91425" tIns="91425" rIns="91425" bIns="91425" anchor="ctr" anchorCtr="0"/>
          <a:lstStyle>
            <a:lvl1pPr lvl="0">
              <a:lnSpc>
                <a:spcPct val="100000"/>
              </a:lnSpc>
              <a:spcBef>
                <a:spcPts val="0"/>
              </a:spcBef>
              <a:spcAft>
                <a:spcPts val="0"/>
              </a:spcAft>
              <a:buNone/>
              <a:defRPr b="0" i="0">
                <a:latin typeface="Arial" charset="0"/>
                <a:ea typeface="Arial" charset="0"/>
                <a:cs typeface="Arial" charset="0"/>
              </a:defRPr>
            </a:lvl1pPr>
          </a:lstStyle>
          <a:p>
            <a:endParaRPr dirty="0"/>
          </a:p>
        </p:txBody>
      </p:sp>
      <p:sp>
        <p:nvSpPr>
          <p:cNvPr id="59" name="Shape 59"/>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2400250" y="575950"/>
            <a:ext cx="6321600" cy="635400"/>
          </a:xfrm>
          <a:prstGeom prst="rect">
            <a:avLst/>
          </a:prstGeom>
          <a:noFill/>
          <a:ln>
            <a:noFill/>
          </a:ln>
        </p:spPr>
        <p:txBody>
          <a:bodyPr lIns="91425" tIns="91425" rIns="91425" bIns="91425" anchor="t" anchorCtr="0"/>
          <a:lstStyle>
            <a:lvl1pPr lvl="0">
              <a:spcBef>
                <a:spcPts val="0"/>
              </a:spcBef>
              <a:buClr>
                <a:schemeClr val="dk2"/>
              </a:buClr>
              <a:buSzPct val="100000"/>
              <a:buFont typeface="Raleway"/>
              <a:buNone/>
              <a:defRPr sz="3000" b="1">
                <a:solidFill>
                  <a:schemeClr val="dk2"/>
                </a:solidFill>
                <a:latin typeface="Raleway"/>
                <a:ea typeface="Raleway"/>
                <a:cs typeface="Raleway"/>
                <a:sym typeface="Raleway"/>
              </a:defRPr>
            </a:lvl1pPr>
            <a:lvl2pPr lvl="1">
              <a:spcBef>
                <a:spcPts val="0"/>
              </a:spcBef>
              <a:buClr>
                <a:schemeClr val="dk2"/>
              </a:buClr>
              <a:buSzPct val="100000"/>
              <a:buFont typeface="Raleway"/>
              <a:buNone/>
              <a:defRPr sz="3000" b="1">
                <a:solidFill>
                  <a:schemeClr val="dk2"/>
                </a:solidFill>
                <a:latin typeface="Raleway"/>
                <a:ea typeface="Raleway"/>
                <a:cs typeface="Raleway"/>
                <a:sym typeface="Raleway"/>
              </a:defRPr>
            </a:lvl2pPr>
            <a:lvl3pPr lvl="2">
              <a:spcBef>
                <a:spcPts val="0"/>
              </a:spcBef>
              <a:buClr>
                <a:schemeClr val="dk2"/>
              </a:buClr>
              <a:buSzPct val="100000"/>
              <a:buFont typeface="Raleway"/>
              <a:buNone/>
              <a:defRPr sz="3000" b="1">
                <a:solidFill>
                  <a:schemeClr val="dk2"/>
                </a:solidFill>
                <a:latin typeface="Raleway"/>
                <a:ea typeface="Raleway"/>
                <a:cs typeface="Raleway"/>
                <a:sym typeface="Raleway"/>
              </a:defRPr>
            </a:lvl3pPr>
            <a:lvl4pPr lvl="3">
              <a:spcBef>
                <a:spcPts val="0"/>
              </a:spcBef>
              <a:buClr>
                <a:schemeClr val="dk2"/>
              </a:buClr>
              <a:buSzPct val="100000"/>
              <a:buFont typeface="Raleway"/>
              <a:buNone/>
              <a:defRPr sz="3000" b="1">
                <a:solidFill>
                  <a:schemeClr val="dk2"/>
                </a:solidFill>
                <a:latin typeface="Raleway"/>
                <a:ea typeface="Raleway"/>
                <a:cs typeface="Raleway"/>
                <a:sym typeface="Raleway"/>
              </a:defRPr>
            </a:lvl4pPr>
            <a:lvl5pPr lvl="4">
              <a:spcBef>
                <a:spcPts val="0"/>
              </a:spcBef>
              <a:buClr>
                <a:schemeClr val="dk2"/>
              </a:buClr>
              <a:buSzPct val="100000"/>
              <a:buFont typeface="Raleway"/>
              <a:buNone/>
              <a:defRPr sz="3000" b="1">
                <a:solidFill>
                  <a:schemeClr val="dk2"/>
                </a:solidFill>
                <a:latin typeface="Raleway"/>
                <a:ea typeface="Raleway"/>
                <a:cs typeface="Raleway"/>
                <a:sym typeface="Raleway"/>
              </a:defRPr>
            </a:lvl5pPr>
            <a:lvl6pPr lvl="5">
              <a:spcBef>
                <a:spcPts val="0"/>
              </a:spcBef>
              <a:buClr>
                <a:schemeClr val="dk2"/>
              </a:buClr>
              <a:buSzPct val="100000"/>
              <a:buFont typeface="Raleway"/>
              <a:buNone/>
              <a:defRPr sz="3000" b="1">
                <a:solidFill>
                  <a:schemeClr val="dk2"/>
                </a:solidFill>
                <a:latin typeface="Raleway"/>
                <a:ea typeface="Raleway"/>
                <a:cs typeface="Raleway"/>
                <a:sym typeface="Raleway"/>
              </a:defRPr>
            </a:lvl6pPr>
            <a:lvl7pPr lvl="6">
              <a:spcBef>
                <a:spcPts val="0"/>
              </a:spcBef>
              <a:buClr>
                <a:schemeClr val="dk2"/>
              </a:buClr>
              <a:buSzPct val="100000"/>
              <a:buFont typeface="Raleway"/>
              <a:buNone/>
              <a:defRPr sz="3000" b="1">
                <a:solidFill>
                  <a:schemeClr val="dk2"/>
                </a:solidFill>
                <a:latin typeface="Raleway"/>
                <a:ea typeface="Raleway"/>
                <a:cs typeface="Raleway"/>
                <a:sym typeface="Raleway"/>
              </a:defRPr>
            </a:lvl7pPr>
            <a:lvl8pPr lvl="7">
              <a:spcBef>
                <a:spcPts val="0"/>
              </a:spcBef>
              <a:buClr>
                <a:schemeClr val="dk2"/>
              </a:buClr>
              <a:buSzPct val="100000"/>
              <a:buFont typeface="Raleway"/>
              <a:buNone/>
              <a:defRPr sz="3000" b="1">
                <a:solidFill>
                  <a:schemeClr val="dk2"/>
                </a:solidFill>
                <a:latin typeface="Raleway"/>
                <a:ea typeface="Raleway"/>
                <a:cs typeface="Raleway"/>
                <a:sym typeface="Raleway"/>
              </a:defRPr>
            </a:lvl8pPr>
            <a:lvl9pPr lvl="8">
              <a:spcBef>
                <a:spcPts val="0"/>
              </a:spcBef>
              <a:buClr>
                <a:schemeClr val="dk2"/>
              </a:buClr>
              <a:buSzPct val="100000"/>
              <a:buFont typeface="Raleway"/>
              <a:buNone/>
              <a:defRPr sz="3000" b="1">
                <a:solidFill>
                  <a:schemeClr val="dk2"/>
                </a:solidFill>
                <a:latin typeface="Raleway"/>
                <a:ea typeface="Raleway"/>
                <a:cs typeface="Raleway"/>
                <a:sym typeface="Raleway"/>
              </a:defRPr>
            </a:lvl9pPr>
          </a:lstStyle>
          <a:p>
            <a:endParaRPr dirty="0"/>
          </a:p>
        </p:txBody>
      </p:sp>
      <p:sp>
        <p:nvSpPr>
          <p:cNvPr id="7" name="Shape 7"/>
          <p:cNvSpPr txBox="1">
            <a:spLocks noGrp="1"/>
          </p:cNvSpPr>
          <p:nvPr>
            <p:ph type="body" idx="1"/>
          </p:nvPr>
        </p:nvSpPr>
        <p:spPr>
          <a:xfrm>
            <a:off x="2410112" y="1595775"/>
            <a:ext cx="6321600" cy="3002399"/>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2"/>
              </a:buClr>
              <a:buSzPct val="100000"/>
              <a:buFont typeface="Lato"/>
              <a:defRPr sz="1800">
                <a:solidFill>
                  <a:schemeClr val="dk2"/>
                </a:solidFill>
                <a:latin typeface="Lato"/>
                <a:ea typeface="Lato"/>
                <a:cs typeface="Lato"/>
                <a:sym typeface="Lato"/>
              </a:defRPr>
            </a:lvl1pPr>
            <a:lvl2pPr lvl="1">
              <a:lnSpc>
                <a:spcPct val="115000"/>
              </a:lnSpc>
              <a:spcBef>
                <a:spcPts val="0"/>
              </a:spcBef>
              <a:spcAft>
                <a:spcPts val="1600"/>
              </a:spcAft>
              <a:buClr>
                <a:schemeClr val="dk2"/>
              </a:buClr>
              <a:buFont typeface="Lato"/>
              <a:defRPr>
                <a:solidFill>
                  <a:schemeClr val="dk2"/>
                </a:solidFill>
                <a:latin typeface="Lato"/>
                <a:ea typeface="Lato"/>
                <a:cs typeface="Lato"/>
                <a:sym typeface="Lato"/>
              </a:defRPr>
            </a:lvl2pPr>
            <a:lvl3pPr lvl="2">
              <a:lnSpc>
                <a:spcPct val="115000"/>
              </a:lnSpc>
              <a:spcBef>
                <a:spcPts val="0"/>
              </a:spcBef>
              <a:spcAft>
                <a:spcPts val="1600"/>
              </a:spcAft>
              <a:buClr>
                <a:schemeClr val="dk2"/>
              </a:buClr>
              <a:buFont typeface="Lato"/>
              <a:defRPr>
                <a:solidFill>
                  <a:schemeClr val="dk2"/>
                </a:solidFill>
                <a:latin typeface="Lato"/>
                <a:ea typeface="Lato"/>
                <a:cs typeface="Lato"/>
                <a:sym typeface="Lato"/>
              </a:defRPr>
            </a:lvl3pPr>
            <a:lvl4pPr lvl="3">
              <a:lnSpc>
                <a:spcPct val="115000"/>
              </a:lnSpc>
              <a:spcBef>
                <a:spcPts val="0"/>
              </a:spcBef>
              <a:spcAft>
                <a:spcPts val="1600"/>
              </a:spcAft>
              <a:buClr>
                <a:schemeClr val="dk2"/>
              </a:buClr>
              <a:buFont typeface="Lato"/>
              <a:defRPr>
                <a:solidFill>
                  <a:schemeClr val="dk2"/>
                </a:solidFill>
                <a:latin typeface="Lato"/>
                <a:ea typeface="Lato"/>
                <a:cs typeface="Lato"/>
                <a:sym typeface="Lato"/>
              </a:defRPr>
            </a:lvl4pPr>
            <a:lvl5pPr lvl="4">
              <a:lnSpc>
                <a:spcPct val="115000"/>
              </a:lnSpc>
              <a:spcBef>
                <a:spcPts val="0"/>
              </a:spcBef>
              <a:spcAft>
                <a:spcPts val="1600"/>
              </a:spcAft>
              <a:buClr>
                <a:schemeClr val="dk2"/>
              </a:buClr>
              <a:buFont typeface="Lato"/>
              <a:defRPr>
                <a:solidFill>
                  <a:schemeClr val="dk2"/>
                </a:solidFill>
                <a:latin typeface="Lato"/>
                <a:ea typeface="Lato"/>
                <a:cs typeface="Lato"/>
                <a:sym typeface="Lato"/>
              </a:defRPr>
            </a:lvl5pPr>
            <a:lvl6pPr lvl="5">
              <a:lnSpc>
                <a:spcPct val="115000"/>
              </a:lnSpc>
              <a:spcBef>
                <a:spcPts val="0"/>
              </a:spcBef>
              <a:spcAft>
                <a:spcPts val="1600"/>
              </a:spcAft>
              <a:buClr>
                <a:schemeClr val="dk2"/>
              </a:buClr>
              <a:buFont typeface="Lato"/>
              <a:defRPr>
                <a:solidFill>
                  <a:schemeClr val="dk2"/>
                </a:solidFill>
                <a:latin typeface="Lato"/>
                <a:ea typeface="Lato"/>
                <a:cs typeface="Lato"/>
                <a:sym typeface="Lato"/>
              </a:defRPr>
            </a:lvl6pPr>
            <a:lvl7pPr lvl="6">
              <a:lnSpc>
                <a:spcPct val="115000"/>
              </a:lnSpc>
              <a:spcBef>
                <a:spcPts val="0"/>
              </a:spcBef>
              <a:spcAft>
                <a:spcPts val="1600"/>
              </a:spcAft>
              <a:buClr>
                <a:schemeClr val="dk2"/>
              </a:buClr>
              <a:buFont typeface="Lato"/>
              <a:defRPr>
                <a:solidFill>
                  <a:schemeClr val="dk2"/>
                </a:solidFill>
                <a:latin typeface="Lato"/>
                <a:ea typeface="Lato"/>
                <a:cs typeface="Lato"/>
                <a:sym typeface="Lato"/>
              </a:defRPr>
            </a:lvl7pPr>
            <a:lvl8pPr lvl="7">
              <a:lnSpc>
                <a:spcPct val="115000"/>
              </a:lnSpc>
              <a:spcBef>
                <a:spcPts val="0"/>
              </a:spcBef>
              <a:spcAft>
                <a:spcPts val="1600"/>
              </a:spcAft>
              <a:buClr>
                <a:schemeClr val="dk2"/>
              </a:buClr>
              <a:buFont typeface="Lato"/>
              <a:defRPr>
                <a:solidFill>
                  <a:schemeClr val="dk2"/>
                </a:solidFill>
                <a:latin typeface="Lato"/>
                <a:ea typeface="Lato"/>
                <a:cs typeface="Lato"/>
                <a:sym typeface="Lato"/>
              </a:defRPr>
            </a:lvl8pPr>
            <a:lvl9pPr lvl="8">
              <a:lnSpc>
                <a:spcPct val="115000"/>
              </a:lnSpc>
              <a:spcBef>
                <a:spcPts val="0"/>
              </a:spcBef>
              <a:spcAft>
                <a:spcPts val="1600"/>
              </a:spcAft>
              <a:buClr>
                <a:schemeClr val="dk2"/>
              </a:buClr>
              <a:buFont typeface="Lato"/>
              <a:defRPr>
                <a:solidFill>
                  <a:schemeClr val="dk2"/>
                </a:solidFill>
                <a:latin typeface="Lato"/>
                <a:ea typeface="Lato"/>
                <a:cs typeface="Lato"/>
                <a:sym typeface="Lato"/>
              </a:defRPr>
            </a:lvl9pPr>
          </a:lstStyle>
          <a:p>
            <a:endParaRPr dirty="0"/>
          </a:p>
        </p:txBody>
      </p:sp>
      <p:sp>
        <p:nvSpPr>
          <p:cNvPr id="8" name="Shape 8"/>
          <p:cNvSpPr txBox="1">
            <a:spLocks noGrp="1"/>
          </p:cNvSpPr>
          <p:nvPr>
            <p:ph type="sldNum" idx="12"/>
          </p:nvPr>
        </p:nvSpPr>
        <p:spPr>
          <a:xfrm>
            <a:off x="8497999" y="4688758"/>
            <a:ext cx="548700" cy="393600"/>
          </a:xfrm>
          <a:prstGeom prst="rect">
            <a:avLst/>
          </a:prstGeom>
          <a:noFill/>
          <a:ln>
            <a:noFill/>
          </a:ln>
        </p:spPr>
        <p:txBody>
          <a:bodyPr lIns="91425" tIns="91425" rIns="91425" bIns="91425" anchor="ctr" anchorCtr="0">
            <a:noAutofit/>
          </a:bodyPr>
          <a:lstStyle>
            <a:lvl1pPr>
              <a:defRPr b="0" i="0">
                <a:latin typeface="Arial" charset="0"/>
                <a:ea typeface="Arial" charset="0"/>
                <a:cs typeface="Arial" charset="0"/>
              </a:defRPr>
            </a:lvl1pPr>
          </a:lstStyle>
          <a:p>
            <a:pPr algn="r"/>
            <a:fld id="{00000000-1234-1234-1234-123412341234}" type="slidenum">
              <a:rPr lang="en" sz="1000" smtClean="0">
                <a:solidFill>
                  <a:schemeClr val="dk2"/>
                </a:solidFill>
                <a:sym typeface="Lato"/>
              </a:rPr>
              <a:pPr algn="r"/>
              <a:t>‹#›</a:t>
            </a:fld>
            <a:endParaRPr lang="en" sz="1000" dirty="0">
              <a:solidFill>
                <a:schemeClr val="dk2"/>
              </a:solidFill>
              <a:sym typeface="Lato"/>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charset="0"/>
          <a:ea typeface="Arial" charset="0"/>
          <a:cs typeface="Arial" charset="0"/>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charset="0"/>
          <a:ea typeface="Arial" charset="0"/>
          <a:cs typeface="Arial" charset="0"/>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3.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4.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5.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6.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8.xml"/><Relationship Id="rId3" Type="http://schemas.openxmlformats.org/officeDocument/2006/relationships/hyperlink" Target="https://www.law.cornell.edu/uscode/text/17/101" TargetMode="Externa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9.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0.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s://www.law.cornell.edu/uscode/text/35/154"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3" Type="http://schemas.openxmlformats.org/officeDocument/2006/relationships/hyperlink" Target="https://www.law.cornell.edu/uscode/text/35/101" TargetMode="External"/><Relationship Id="rId4" Type="http://schemas.openxmlformats.org/officeDocument/2006/relationships/hyperlink" Target="https://www.law.cornell.edu/uscode/text/35/171" TargetMode="External"/><Relationship Id="rId5" Type="http://schemas.openxmlformats.org/officeDocument/2006/relationships/hyperlink" Target="https://www.law.cornell.edu/uscode/text/35/161" TargetMode="External"/><Relationship Id="rId6" Type="http://schemas.openxmlformats.org/officeDocument/2006/relationships/hyperlink" Target="https://www.uspto.gov/web/offices/pac/mpep/s2106.html" TargetMode="External"/><Relationship Id="rId7" Type="http://schemas.openxmlformats.org/officeDocument/2006/relationships/hyperlink" Target="https://supreme.justia.com/cases/federal/us/447/303/case.html" TargetMode="External"/><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hyperlink" Target="https://www.uspto.gov/web/offices/pac/mpep/s2701.html"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 Id="rId3" Type="http://schemas.openxmlformats.org/officeDocument/2006/relationships/hyperlink" Target="https://www.law.cornell.edu/uscode/text/35/102"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 Id="rId3" Type="http://schemas.openxmlformats.org/officeDocument/2006/relationships/hyperlink" Target="https://www.law.cornell.edu/uscode/text/35/112"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mailto:TTO@prsciencetrust.org" TargetMode="Externa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7.xml"/><Relationship Id="rId3" Type="http://schemas.openxmlformats.org/officeDocument/2006/relationships/hyperlink" Target="https://www.law.cornell.edu/uscode/text/17/106A" TargetMode="Externa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0.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1.xml"/><Relationship Id="rId3" Type="http://schemas.openxmlformats.org/officeDocument/2006/relationships/hyperlink" Target="https://www.law.cornell.edu/uscode/text/17/106A" TargetMode="Externa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2.xml"/><Relationship Id="rId3" Type="http://schemas.openxmlformats.org/officeDocument/2006/relationships/hyperlink" Target="https://www.law.cornell.edu/uscode/text/17/106A" TargetMode="Externa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3.xml"/><Relationship Id="rId3" Type="http://schemas.openxmlformats.org/officeDocument/2006/relationships/hyperlink" Target="https://www.law.cornell.edu/uscode/text/17/102"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4.xml"/><Relationship Id="rId3" Type="http://schemas.openxmlformats.org/officeDocument/2006/relationships/hyperlink" Target="http://copyright.cornell.edu/resources/publicdomain.cfm" TargetMode="Externa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5.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8.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9.xml"/><Relationship Id="rId3" Type="http://schemas.openxmlformats.org/officeDocument/2006/relationships/hyperlink" Target="https://www.law.cornell.edu/uscode/text/17/107" TargetMode="Externa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0.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2.xml"/><Relationship Id="rId3" Type="http://schemas.openxmlformats.org/officeDocument/2006/relationships/hyperlink" Target="https://www.law.cornell.edu/uscode/text/17/110" TargetMode="Externa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5.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8.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9.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0.xml"/><Relationship Id="rId3" Type="http://schemas.openxmlformats.org/officeDocument/2006/relationships/hyperlink" Target="https://www.law.cornell.edu/uscode/text/17/101" TargetMode="Externa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4.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8.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9.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0.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2.xml"/><Relationship Id="rId3" Type="http://schemas.openxmlformats.org/officeDocument/2006/relationships/hyperlink" Target="https://supreme.justia.com/cases/federal/us/456/844/case.html" TargetMode="Externa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4.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5.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6.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7.xml"/><Relationship Id="rId3" Type="http://schemas.openxmlformats.org/officeDocument/2006/relationships/hyperlink" Target="https://www.law.cornell.edu/uscode/text/18/1839" TargetMode="Externa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8.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9.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0.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Shape 72"/>
          <p:cNvSpPr txBox="1">
            <a:spLocks noGrp="1"/>
          </p:cNvSpPr>
          <p:nvPr>
            <p:ph type="ctrTitle"/>
          </p:nvPr>
        </p:nvSpPr>
        <p:spPr>
          <a:xfrm>
            <a:off x="335666" y="167160"/>
            <a:ext cx="8565266" cy="832815"/>
          </a:xfrm>
          <a:prstGeom prst="rect">
            <a:avLst/>
          </a:prstGeom>
        </p:spPr>
        <p:txBody>
          <a:bodyPr lIns="91425" tIns="91425" rIns="91425" bIns="91425" anchor="t" anchorCtr="0">
            <a:noAutofit/>
          </a:bodyPr>
          <a:lstStyle/>
          <a:p>
            <a:pPr lvl="0">
              <a:spcBef>
                <a:spcPts val="0"/>
              </a:spcBef>
              <a:buClr>
                <a:schemeClr val="tx1"/>
              </a:buClr>
              <a:buNone/>
            </a:pPr>
            <a:r>
              <a:rPr lang="en" dirty="0">
                <a:solidFill>
                  <a:schemeClr val="bg1"/>
                </a:solidFill>
                <a:latin typeface="Arial"/>
                <a:ea typeface="Arial"/>
                <a:cs typeface="Arial"/>
                <a:sym typeface="Arial"/>
              </a:rPr>
              <a:t>Intellectual Property for Academic Researchers</a:t>
            </a:r>
          </a:p>
        </p:txBody>
      </p:sp>
      <p:sp>
        <p:nvSpPr>
          <p:cNvPr id="74" name="Shape 74"/>
          <p:cNvSpPr txBox="1">
            <a:spLocks noGrp="1"/>
          </p:cNvSpPr>
          <p:nvPr>
            <p:ph type="subTitle" idx="1"/>
          </p:nvPr>
        </p:nvSpPr>
        <p:spPr>
          <a:xfrm>
            <a:off x="609609" y="2545987"/>
            <a:ext cx="7792866" cy="1241700"/>
          </a:xfrm>
          <a:prstGeom prst="rect">
            <a:avLst/>
          </a:prstGeom>
        </p:spPr>
        <p:txBody>
          <a:bodyPr lIns="91425" tIns="91425" rIns="91425" bIns="91425" anchor="t" anchorCtr="0">
            <a:noAutofit/>
          </a:bodyPr>
          <a:lstStyle/>
          <a:p>
            <a:pPr lvl="0">
              <a:spcBef>
                <a:spcPts val="0"/>
              </a:spcBef>
              <a:buClr>
                <a:schemeClr val="tx1"/>
              </a:buClr>
              <a:buNone/>
            </a:pPr>
            <a:r>
              <a:rPr lang="en" sz="2800" b="1">
                <a:solidFill>
                  <a:schemeClr val="bg1"/>
                </a:solidFill>
                <a:latin typeface="Arial"/>
                <a:ea typeface="Arial"/>
                <a:cs typeface="Arial"/>
                <a:sym typeface="Arial"/>
              </a:rPr>
              <a:t>ONLINE TRAINING PROGRAM</a:t>
            </a:r>
          </a:p>
        </p:txBody>
      </p:sp>
      <p:sp>
        <p:nvSpPr>
          <p:cNvPr id="75" name="Shape 75"/>
          <p:cNvSpPr txBox="1">
            <a:spLocks noGrp="1"/>
          </p:cNvSpPr>
          <p:nvPr>
            <p:ph type="sldNum" idx="4294967295"/>
          </p:nvPr>
        </p:nvSpPr>
        <p:spPr>
          <a:xfrm>
            <a:off x="5120815" y="4396150"/>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lt1"/>
                </a:solidFill>
                <a:sym typeface="Lato"/>
              </a:rPr>
              <a:t>1</a:t>
            </a:fld>
            <a:endParaRPr lang="en" dirty="0">
              <a:solidFill>
                <a:schemeClr val="lt1"/>
              </a:solidFill>
              <a:sym typeface="Lato"/>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Shape 141"/>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a:latin typeface="Arial"/>
                <a:ea typeface="Arial"/>
                <a:cs typeface="Arial"/>
                <a:sym typeface="Arial"/>
              </a:rPr>
              <a:t>Content (General Idea)</a:t>
            </a:r>
          </a:p>
        </p:txBody>
      </p:sp>
      <p:sp>
        <p:nvSpPr>
          <p:cNvPr id="142" name="Shape 142"/>
          <p:cNvSpPr txBox="1">
            <a:spLocks noGrp="1"/>
          </p:cNvSpPr>
          <p:nvPr>
            <p:ph type="body" idx="1"/>
          </p:nvPr>
        </p:nvSpPr>
        <p:spPr>
          <a:prstGeom prst="rect">
            <a:avLst/>
          </a:prstGeom>
        </p:spPr>
        <p:txBody>
          <a:bodyPr lIns="91425" tIns="91425" rIns="91425" bIns="91425" anchor="t" anchorCtr="0">
            <a:noAutofit/>
          </a:bodyPr>
          <a:lstStyle/>
          <a:p>
            <a:pPr lvl="0" rtl="0">
              <a:spcBef>
                <a:spcPts val="700"/>
              </a:spcBef>
              <a:spcAft>
                <a:spcPts val="0"/>
              </a:spcAft>
              <a:buClr>
                <a:schemeClr val="tx1"/>
              </a:buClr>
              <a:buNone/>
            </a:pPr>
            <a:r>
              <a:rPr lang="en" b="1" dirty="0">
                <a:solidFill>
                  <a:schemeClr val="tx1"/>
                </a:solidFill>
                <a:latin typeface="Arial"/>
                <a:ea typeface="Arial"/>
                <a:cs typeface="Arial"/>
                <a:sym typeface="Arial"/>
              </a:rPr>
              <a:t>Module 4 - Trade Secrets</a:t>
            </a:r>
          </a:p>
          <a:p>
            <a:pPr marL="457200" lvl="0" indent="-228600" rtl="0">
              <a:spcBef>
                <a:spcPts val="700"/>
              </a:spcBef>
              <a:spcAft>
                <a:spcPts val="0"/>
              </a:spcAft>
              <a:buClr>
                <a:schemeClr val="tx1"/>
              </a:buClr>
              <a:buFont typeface="Arial"/>
              <a:buChar char="➔"/>
            </a:pPr>
            <a:r>
              <a:rPr lang="en" dirty="0">
                <a:latin typeface="Arial"/>
                <a:ea typeface="Arial"/>
                <a:cs typeface="Arial"/>
                <a:sym typeface="Arial"/>
              </a:rPr>
              <a:t>Protect financial, business, technical, and other information</a:t>
            </a:r>
          </a:p>
          <a:p>
            <a:pPr lvl="0" rtl="0">
              <a:spcBef>
                <a:spcPts val="700"/>
              </a:spcBef>
              <a:spcAft>
                <a:spcPts val="0"/>
              </a:spcAft>
              <a:buClr>
                <a:schemeClr val="tx1"/>
              </a:buClr>
              <a:buNone/>
            </a:pPr>
            <a:r>
              <a:rPr lang="en" b="1" dirty="0">
                <a:solidFill>
                  <a:schemeClr val="tx1"/>
                </a:solidFill>
                <a:latin typeface="Arial"/>
                <a:ea typeface="Arial"/>
                <a:cs typeface="Arial"/>
                <a:sym typeface="Arial"/>
              </a:rPr>
              <a:t>Module 5 - Summary</a:t>
            </a:r>
          </a:p>
          <a:p>
            <a:pPr marL="457200" lvl="0" indent="-228600" rtl="0">
              <a:spcBef>
                <a:spcPts val="600"/>
              </a:spcBef>
              <a:spcAft>
                <a:spcPts val="0"/>
              </a:spcAft>
              <a:buClr>
                <a:schemeClr val="tx1"/>
              </a:buClr>
              <a:buFont typeface="Arial"/>
              <a:buChar char="➔"/>
            </a:pPr>
            <a:r>
              <a:rPr lang="en" dirty="0">
                <a:latin typeface="Arial"/>
                <a:ea typeface="Arial"/>
                <a:cs typeface="Arial"/>
                <a:sym typeface="Arial"/>
              </a:rPr>
              <a:t>Final summary of intellectual property rights and responsibilities at </a:t>
            </a:r>
            <a:r>
              <a:rPr lang="en-US" dirty="0">
                <a:latin typeface="Arial"/>
                <a:ea typeface="Arial"/>
                <a:cs typeface="Arial"/>
                <a:sym typeface="Arial"/>
              </a:rPr>
              <a:t>academic Universities. </a:t>
            </a:r>
            <a:endParaRPr lang="en" dirty="0">
              <a:latin typeface="Arial"/>
              <a:ea typeface="Arial"/>
              <a:cs typeface="Arial"/>
              <a:sym typeface="Arial"/>
            </a:endParaRPr>
          </a:p>
          <a:p>
            <a:pPr lvl="0" rtl="0">
              <a:spcBef>
                <a:spcPts val="700"/>
              </a:spcBef>
              <a:spcAft>
                <a:spcPts val="0"/>
              </a:spcAft>
              <a:buClr>
                <a:schemeClr val="tx1"/>
              </a:buClr>
              <a:buNone/>
            </a:pPr>
            <a:endParaRPr dirty="0">
              <a:latin typeface="Arial"/>
              <a:ea typeface="Arial"/>
              <a:cs typeface="Arial"/>
              <a:sym typeface="Arial"/>
            </a:endParaRPr>
          </a:p>
          <a:p>
            <a:pPr lvl="0" rtl="0">
              <a:spcBef>
                <a:spcPts val="0"/>
              </a:spcBef>
              <a:buClr>
                <a:schemeClr val="tx1"/>
              </a:buClr>
              <a:buNone/>
            </a:pPr>
            <a:endParaRPr dirty="0"/>
          </a:p>
        </p:txBody>
      </p:sp>
      <p:sp>
        <p:nvSpPr>
          <p:cNvPr id="143" name="Shape 143"/>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10</a:t>
            </a:fld>
            <a:endParaRPr lang="en" dirty="0">
              <a:solidFill>
                <a:srgbClr val="8A8A8A"/>
              </a:solidFill>
              <a:sym typeface="La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2">
                                            <p:txEl>
                                              <p:pRg st="0" end="0"/>
                                            </p:txEl>
                                          </p:spTgt>
                                        </p:tgtEl>
                                        <p:attrNameLst>
                                          <p:attrName>style.visibility</p:attrName>
                                        </p:attrNameLst>
                                      </p:cBhvr>
                                      <p:to>
                                        <p:strVal val="visible"/>
                                      </p:to>
                                    </p:set>
                                    <p:animEffect transition="in" filter="fade">
                                      <p:cBhvr>
                                        <p:cTn id="7" dur="1000"/>
                                        <p:tgtEl>
                                          <p:spTgt spid="14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2">
                                            <p:txEl>
                                              <p:pRg st="1" end="1"/>
                                            </p:txEl>
                                          </p:spTgt>
                                        </p:tgtEl>
                                        <p:attrNameLst>
                                          <p:attrName>style.visibility</p:attrName>
                                        </p:attrNameLst>
                                      </p:cBhvr>
                                      <p:to>
                                        <p:strVal val="visible"/>
                                      </p:to>
                                    </p:set>
                                    <p:animEffect transition="in" filter="fade">
                                      <p:cBhvr>
                                        <p:cTn id="12" dur="1000"/>
                                        <p:tgtEl>
                                          <p:spTgt spid="14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2">
                                            <p:txEl>
                                              <p:pRg st="2" end="2"/>
                                            </p:txEl>
                                          </p:spTgt>
                                        </p:tgtEl>
                                        <p:attrNameLst>
                                          <p:attrName>style.visibility</p:attrName>
                                        </p:attrNameLst>
                                      </p:cBhvr>
                                      <p:to>
                                        <p:strVal val="visible"/>
                                      </p:to>
                                    </p:set>
                                    <p:animEffect transition="in" filter="fade">
                                      <p:cBhvr>
                                        <p:cTn id="17" dur="1000"/>
                                        <p:tgtEl>
                                          <p:spTgt spid="14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2">
                                            <p:txEl>
                                              <p:pRg st="3" end="3"/>
                                            </p:txEl>
                                          </p:spTgt>
                                        </p:tgtEl>
                                        <p:attrNameLst>
                                          <p:attrName>style.visibility</p:attrName>
                                        </p:attrNameLst>
                                      </p:cBhvr>
                                      <p:to>
                                        <p:strVal val="visible"/>
                                      </p:to>
                                    </p:set>
                                    <p:animEffect transition="in" filter="fade">
                                      <p:cBhvr>
                                        <p:cTn id="22" dur="1000"/>
                                        <p:tgtEl>
                                          <p:spTgt spid="14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Shape 841"/>
        <p:cNvGrpSpPr/>
        <p:nvPr/>
      </p:nvGrpSpPr>
      <p:grpSpPr>
        <a:xfrm>
          <a:off x="0" y="0"/>
          <a:ext cx="0" cy="0"/>
          <a:chOff x="0" y="0"/>
          <a:chExt cx="0" cy="0"/>
        </a:xfrm>
      </p:grpSpPr>
      <p:sp>
        <p:nvSpPr>
          <p:cNvPr id="842" name="Shape 842"/>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latin typeface="Arial"/>
                <a:ea typeface="Arial"/>
                <a:cs typeface="Arial"/>
                <a:sym typeface="Arial"/>
              </a:rPr>
              <a:t>MODULE 5: SUMMARY</a:t>
            </a:r>
          </a:p>
        </p:txBody>
      </p:sp>
      <p:sp>
        <p:nvSpPr>
          <p:cNvPr id="845" name="Shape 845"/>
          <p:cNvSpPr txBox="1">
            <a:spLocks noGrp="1"/>
          </p:cNvSpPr>
          <p:nvPr>
            <p:ph type="body" idx="1"/>
          </p:nvPr>
        </p:nvSpPr>
        <p:spPr>
          <a:prstGeom prst="rect">
            <a:avLst/>
          </a:prstGeom>
        </p:spPr>
        <p:txBody>
          <a:bodyPr lIns="91425" tIns="91425" rIns="91425" bIns="91425" anchor="t" anchorCtr="0">
            <a:noAutofit/>
          </a:bodyPr>
          <a:lstStyle/>
          <a:p>
            <a:pPr marL="0" lvl="0" indent="0" algn="l" rtl="0">
              <a:spcBef>
                <a:spcPts val="0"/>
              </a:spcBef>
              <a:buClr>
                <a:schemeClr val="tx1"/>
              </a:buClr>
              <a:buNone/>
            </a:pPr>
            <a:r>
              <a:rPr lang="en" b="1" dirty="0">
                <a:solidFill>
                  <a:schemeClr val="tx1"/>
                </a:solidFill>
                <a:latin typeface="+mj-lt"/>
              </a:rPr>
              <a:t>FINAL KNOWLEDGE CHECK</a:t>
            </a:r>
          </a:p>
          <a:p>
            <a:pPr marL="0" lvl="0" indent="0" algn="l" rtl="0">
              <a:spcBef>
                <a:spcPts val="0"/>
              </a:spcBef>
              <a:buClr>
                <a:schemeClr val="tx1"/>
              </a:buClr>
              <a:buNone/>
            </a:pPr>
            <a:r>
              <a:rPr lang="en" b="1" dirty="0">
                <a:latin typeface="+mj-lt"/>
              </a:rPr>
              <a:t>Based on what you’ve learned, use your knowledge to work through the following scenario. </a:t>
            </a:r>
          </a:p>
          <a:p>
            <a:pPr marL="0" lvl="0" indent="0" algn="l" rtl="0">
              <a:spcBef>
                <a:spcPts val="0"/>
              </a:spcBef>
              <a:buClr>
                <a:schemeClr val="tx1"/>
              </a:buClr>
              <a:buNone/>
            </a:pPr>
            <a:r>
              <a:rPr lang="en" b="1" dirty="0">
                <a:latin typeface="+mj-lt"/>
              </a:rPr>
              <a:t>Then check you</a:t>
            </a:r>
            <a:r>
              <a:rPr lang="en-US" b="1" dirty="0">
                <a:latin typeface="+mj-lt"/>
              </a:rPr>
              <a:t>r</a:t>
            </a:r>
            <a:r>
              <a:rPr lang="en" b="1" dirty="0">
                <a:latin typeface="+mj-lt"/>
              </a:rPr>
              <a:t> results to see if you got the right answer!</a:t>
            </a:r>
          </a:p>
        </p:txBody>
      </p:sp>
      <p:sp>
        <p:nvSpPr>
          <p:cNvPr id="843" name="Shape 843"/>
          <p:cNvSpPr txBox="1">
            <a:spLocks noGrp="1"/>
          </p:cNvSpPr>
          <p:nvPr>
            <p:ph type="sldNum" idx="12"/>
          </p:nvPr>
        </p:nvSpPr>
        <p:spPr>
          <a:xfrm>
            <a:off x="1337977" y="4319758"/>
            <a:ext cx="559649" cy="393600"/>
          </a:xfrm>
          <a:prstGeom prst="rect">
            <a:avLst/>
          </a:prstGeom>
        </p:spPr>
        <p:txBody>
          <a:bodyPr lIns="91425" tIns="91425" rIns="91425" bIns="91425" anchor="ctr" anchorCtr="0">
            <a:noAutofit/>
          </a:bodyPr>
          <a:lstStyle/>
          <a:p>
            <a:pPr lvl="0" algn="l" rtl="0">
              <a:spcBef>
                <a:spcPts val="0"/>
              </a:spcBef>
              <a:buNone/>
            </a:pPr>
            <a:fld id="{00000000-1234-1234-1234-123412341234}" type="slidenum">
              <a:rPr lang="en">
                <a:solidFill>
                  <a:srgbClr val="8A8A8A"/>
                </a:solidFill>
              </a:rPr>
              <a:pPr lvl="0" algn="l" rtl="0">
                <a:spcBef>
                  <a:spcPts val="0"/>
                </a:spcBef>
                <a:buNone/>
              </a:pPr>
              <a:t>100</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45"/>
                                        </p:tgtEl>
                                        <p:attrNameLst>
                                          <p:attrName>style.visibility</p:attrName>
                                        </p:attrNameLst>
                                      </p:cBhvr>
                                      <p:to>
                                        <p:strVal val="visible"/>
                                      </p:to>
                                    </p:set>
                                    <p:animEffect transition="in" filter="fade">
                                      <p:cBhvr>
                                        <p:cTn id="7" dur="1000"/>
                                        <p:tgtEl>
                                          <p:spTgt spid="8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Shape 849"/>
        <p:cNvGrpSpPr/>
        <p:nvPr/>
      </p:nvGrpSpPr>
      <p:grpSpPr>
        <a:xfrm>
          <a:off x="0" y="0"/>
          <a:ext cx="0" cy="0"/>
          <a:chOff x="0" y="0"/>
          <a:chExt cx="0" cy="0"/>
        </a:xfrm>
      </p:grpSpPr>
      <p:sp>
        <p:nvSpPr>
          <p:cNvPr id="850" name="Shape 850"/>
          <p:cNvSpPr txBox="1">
            <a:spLocks noGrp="1"/>
          </p:cNvSpPr>
          <p:nvPr>
            <p:ph type="title"/>
          </p:nvPr>
        </p:nvSpPr>
        <p:spPr>
          <a:xfrm>
            <a:off x="339956" y="205560"/>
            <a:ext cx="5563133" cy="708839"/>
          </a:xfrm>
          <a:prstGeom prst="rect">
            <a:avLst/>
          </a:prstGeom>
        </p:spPr>
        <p:txBody>
          <a:bodyPr lIns="91425" tIns="91425" rIns="91425" bIns="91425" anchor="t" anchorCtr="0">
            <a:noAutofit/>
          </a:bodyPr>
          <a:lstStyle/>
          <a:p>
            <a:pPr lvl="0" algn="l" rtl="0">
              <a:lnSpc>
                <a:spcPts val="2060"/>
              </a:lnSpc>
              <a:spcBef>
                <a:spcPts val="0"/>
              </a:spcBef>
              <a:buClr>
                <a:schemeClr val="tx1"/>
              </a:buClr>
              <a:buNone/>
            </a:pPr>
            <a:r>
              <a:rPr lang="en" dirty="0">
                <a:latin typeface="Arial"/>
                <a:ea typeface="Arial"/>
                <a:cs typeface="Arial"/>
                <a:sym typeface="Arial"/>
              </a:rPr>
              <a:t>MODULE 5: SUMMARY </a:t>
            </a:r>
            <a:r>
              <a:rPr lang="en" sz="1800" dirty="0">
                <a:latin typeface="Arial"/>
                <a:ea typeface="Arial"/>
                <a:cs typeface="Arial"/>
                <a:sym typeface="Arial"/>
              </a:rPr>
              <a:t>(Knowledge Check)</a:t>
            </a:r>
          </a:p>
        </p:txBody>
      </p:sp>
      <p:sp>
        <p:nvSpPr>
          <p:cNvPr id="853" name="Shape 853"/>
          <p:cNvSpPr txBox="1">
            <a:spLocks noGrp="1"/>
          </p:cNvSpPr>
          <p:nvPr>
            <p:ph type="body" idx="1"/>
          </p:nvPr>
        </p:nvSpPr>
        <p:spPr>
          <a:prstGeom prst="rect">
            <a:avLst/>
          </a:prstGeom>
        </p:spPr>
        <p:txBody>
          <a:bodyPr lIns="91425" tIns="91425" rIns="91425" bIns="91425" anchor="t" anchorCtr="0">
            <a:noAutofit/>
          </a:bodyPr>
          <a:lstStyle/>
          <a:p>
            <a:pPr marL="0" lvl="0" indent="0" algn="just" rtl="0">
              <a:spcBef>
                <a:spcPts val="0"/>
              </a:spcBef>
              <a:spcAft>
                <a:spcPts val="0"/>
              </a:spcAft>
              <a:buClr>
                <a:schemeClr val="tx1"/>
              </a:buClr>
              <a:buNone/>
            </a:pPr>
            <a:r>
              <a:rPr lang="en" b="1" dirty="0">
                <a:solidFill>
                  <a:schemeClr val="tx1"/>
                </a:solidFill>
                <a:latin typeface="+mj-lt"/>
              </a:rPr>
              <a:t>FINAL SCENARIO: SOURCE CODE</a:t>
            </a:r>
          </a:p>
          <a:p>
            <a:pPr marL="514350" lvl="0" indent="-285750" algn="just" rtl="0">
              <a:spcBef>
                <a:spcPts val="0"/>
              </a:spcBef>
              <a:spcAft>
                <a:spcPts val="0"/>
              </a:spcAft>
              <a:buClr>
                <a:schemeClr val="tx1"/>
              </a:buClr>
              <a:buFont typeface="Arial" panose="020B0604020202020204" pitchFamily="34" charset="0"/>
              <a:buChar char="•"/>
            </a:pPr>
            <a:r>
              <a:rPr lang="en" sz="1600" dirty="0">
                <a:latin typeface="+mj-lt"/>
              </a:rPr>
              <a:t>Jim is a graduate student researcher working on communications technology. Researchers in his lab have developed a computer model of a complex communications system.</a:t>
            </a:r>
          </a:p>
          <a:p>
            <a:pPr marL="514350" lvl="0" indent="-285750" algn="just" rtl="0">
              <a:spcBef>
                <a:spcPts val="0"/>
              </a:spcBef>
              <a:spcAft>
                <a:spcPts val="0"/>
              </a:spcAft>
              <a:buClr>
                <a:schemeClr val="tx1"/>
              </a:buClr>
              <a:buFont typeface="Arial" panose="020B0604020202020204" pitchFamily="34" charset="0"/>
              <a:buChar char="•"/>
            </a:pPr>
            <a:r>
              <a:rPr lang="en" sz="1600" dirty="0">
                <a:latin typeface="+mj-lt"/>
              </a:rPr>
              <a:t>The computer code is thousands of lines long, and includes the contributions of Jim and several other researchers in his lab. Several years of work and hundreds of thousands of dollars in funding have gone into developing the code.</a:t>
            </a:r>
          </a:p>
        </p:txBody>
      </p:sp>
      <p:sp>
        <p:nvSpPr>
          <p:cNvPr id="851" name="Shape 851"/>
          <p:cNvSpPr txBox="1">
            <a:spLocks noGrp="1"/>
          </p:cNvSpPr>
          <p:nvPr>
            <p:ph type="sldNum" idx="12"/>
          </p:nvPr>
        </p:nvSpPr>
        <p:spPr>
          <a:xfrm>
            <a:off x="1337977" y="4319758"/>
            <a:ext cx="559649"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101</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53"/>
                                        </p:tgtEl>
                                        <p:attrNameLst>
                                          <p:attrName>style.visibility</p:attrName>
                                        </p:attrNameLst>
                                      </p:cBhvr>
                                      <p:to>
                                        <p:strVal val="visible"/>
                                      </p:to>
                                    </p:set>
                                    <p:animEffect transition="in" filter="fade">
                                      <p:cBhvr>
                                        <p:cTn id="7" dur="1000"/>
                                        <p:tgtEl>
                                          <p:spTgt spid="8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Shape 857"/>
        <p:cNvGrpSpPr/>
        <p:nvPr/>
      </p:nvGrpSpPr>
      <p:grpSpPr>
        <a:xfrm>
          <a:off x="0" y="0"/>
          <a:ext cx="0" cy="0"/>
          <a:chOff x="0" y="0"/>
          <a:chExt cx="0" cy="0"/>
        </a:xfrm>
      </p:grpSpPr>
      <p:sp>
        <p:nvSpPr>
          <p:cNvPr id="858" name="Shape 858"/>
          <p:cNvSpPr txBox="1">
            <a:spLocks noGrp="1"/>
          </p:cNvSpPr>
          <p:nvPr>
            <p:ph type="title"/>
          </p:nvPr>
        </p:nvSpPr>
        <p:spPr>
          <a:xfrm>
            <a:off x="339956" y="107240"/>
            <a:ext cx="5563133" cy="875985"/>
          </a:xfrm>
          <a:prstGeom prst="rect">
            <a:avLst/>
          </a:prstGeom>
        </p:spPr>
        <p:txBody>
          <a:bodyPr lIns="91425" tIns="91425" rIns="91425" bIns="91425" anchor="t" anchorCtr="0">
            <a:noAutofit/>
          </a:bodyPr>
          <a:lstStyle/>
          <a:p>
            <a:pPr lvl="0">
              <a:buClr>
                <a:schemeClr val="tx1"/>
              </a:buClr>
            </a:pPr>
            <a:r>
              <a:rPr lang="en">
                <a:ea typeface="Arial"/>
                <a:cs typeface="Arial"/>
                <a:sym typeface="Arial"/>
              </a:rPr>
              <a:t>MODULE 5: SUMMARY </a:t>
            </a:r>
            <a:r>
              <a:rPr lang="en" sz="1800">
                <a:ea typeface="Arial"/>
                <a:cs typeface="Arial"/>
                <a:sym typeface="Arial"/>
              </a:rPr>
              <a:t>(Knowledge Check)</a:t>
            </a:r>
            <a:endParaRPr lang="en" dirty="0">
              <a:latin typeface="Arial"/>
              <a:ea typeface="Arial"/>
              <a:cs typeface="Arial"/>
              <a:sym typeface="Arial"/>
            </a:endParaRPr>
          </a:p>
        </p:txBody>
      </p:sp>
      <p:sp>
        <p:nvSpPr>
          <p:cNvPr id="861" name="Shape 861"/>
          <p:cNvSpPr txBox="1">
            <a:spLocks noGrp="1"/>
          </p:cNvSpPr>
          <p:nvPr>
            <p:ph type="body" idx="1"/>
          </p:nvPr>
        </p:nvSpPr>
        <p:spPr>
          <a:xfrm>
            <a:off x="835120" y="1376543"/>
            <a:ext cx="7653047" cy="2455364"/>
          </a:xfrm>
          <a:prstGeom prst="rect">
            <a:avLst/>
          </a:prstGeom>
        </p:spPr>
        <p:txBody>
          <a:bodyPr lIns="91425" tIns="91425" rIns="91425" bIns="91425" anchor="t" anchorCtr="0">
            <a:noAutofit/>
          </a:bodyPr>
          <a:lstStyle/>
          <a:p>
            <a:pPr marL="0" lvl="0" indent="0" algn="l" rtl="0">
              <a:spcBef>
                <a:spcPts val="0"/>
              </a:spcBef>
              <a:spcAft>
                <a:spcPts val="0"/>
              </a:spcAft>
              <a:buClr>
                <a:schemeClr val="tx1"/>
              </a:buClr>
              <a:buNone/>
            </a:pPr>
            <a:r>
              <a:rPr lang="en" b="1" dirty="0">
                <a:solidFill>
                  <a:schemeClr val="tx1"/>
                </a:solidFill>
                <a:latin typeface="+mj-lt"/>
              </a:rPr>
              <a:t>FINAL SCENARIO: SOURCE CODE</a:t>
            </a:r>
          </a:p>
          <a:p>
            <a:pPr marL="514350" lvl="0" indent="-285750" algn="just" rtl="0">
              <a:spcBef>
                <a:spcPts val="0"/>
              </a:spcBef>
              <a:spcAft>
                <a:spcPts val="0"/>
              </a:spcAft>
              <a:buClr>
                <a:schemeClr val="tx1"/>
              </a:buClr>
              <a:buFont typeface="Arial" panose="020B0604020202020204" pitchFamily="34" charset="0"/>
              <a:buChar char="•"/>
            </a:pPr>
            <a:r>
              <a:rPr lang="en" dirty="0">
                <a:latin typeface="+mj-lt"/>
              </a:rPr>
              <a:t>Jim’s friend Sam is a student at another </a:t>
            </a:r>
            <a:r>
              <a:rPr lang="es-PR" dirty="0">
                <a:latin typeface="+mj-lt"/>
              </a:rPr>
              <a:t>University</a:t>
            </a:r>
            <a:r>
              <a:rPr lang="en" dirty="0">
                <a:latin typeface="+mj-lt"/>
              </a:rPr>
              <a:t> doing research in a similar field. Sam asks Jim for a copy of the computer code.</a:t>
            </a:r>
          </a:p>
          <a:p>
            <a:pPr marL="514350" lvl="0" indent="-285750" algn="just" rtl="0">
              <a:spcBef>
                <a:spcPts val="0"/>
              </a:spcBef>
              <a:spcAft>
                <a:spcPts val="0"/>
              </a:spcAft>
              <a:buClr>
                <a:schemeClr val="tx1"/>
              </a:buClr>
              <a:buFont typeface="Arial" panose="020B0604020202020204" pitchFamily="34" charset="0"/>
              <a:buChar char="•"/>
            </a:pPr>
            <a:r>
              <a:rPr lang="en" dirty="0">
                <a:latin typeface="+mj-lt"/>
              </a:rPr>
              <a:t>Since Jim considers Sam a good friend, and wants to help, he provides the code without telling anyone else in his lab.</a:t>
            </a:r>
          </a:p>
          <a:p>
            <a:pPr lvl="0" algn="l" rtl="0">
              <a:spcBef>
                <a:spcPts val="0"/>
              </a:spcBef>
              <a:spcAft>
                <a:spcPts val="0"/>
              </a:spcAft>
              <a:buClr>
                <a:schemeClr val="tx1"/>
              </a:buClr>
              <a:buNone/>
            </a:pPr>
            <a:r>
              <a:rPr lang="en" b="1" dirty="0">
                <a:solidFill>
                  <a:schemeClr val="tx1"/>
                </a:solidFill>
                <a:latin typeface="+mj-lt"/>
              </a:rPr>
              <a:t>Are Jim’s actions problematic?</a:t>
            </a:r>
          </a:p>
        </p:txBody>
      </p:sp>
      <p:sp>
        <p:nvSpPr>
          <p:cNvPr id="859" name="Shape 859"/>
          <p:cNvSpPr txBox="1">
            <a:spLocks noGrp="1"/>
          </p:cNvSpPr>
          <p:nvPr>
            <p:ph type="sldNum" idx="12"/>
          </p:nvPr>
        </p:nvSpPr>
        <p:spPr>
          <a:xfrm>
            <a:off x="1337977" y="4319758"/>
            <a:ext cx="618642" cy="393600"/>
          </a:xfrm>
          <a:prstGeom prst="rect">
            <a:avLst/>
          </a:prstGeom>
        </p:spPr>
        <p:txBody>
          <a:bodyPr lIns="91425" tIns="91425" rIns="91425" bIns="91425" anchor="ctr" anchorCtr="0">
            <a:noAutofit/>
          </a:bodyPr>
          <a:lstStyle/>
          <a:p>
            <a:pPr lvl="0" algn="l" rtl="0">
              <a:spcBef>
                <a:spcPts val="0"/>
              </a:spcBef>
              <a:buNone/>
            </a:pPr>
            <a:fld id="{00000000-1234-1234-1234-123412341234}" type="slidenum">
              <a:rPr lang="en">
                <a:solidFill>
                  <a:srgbClr val="8A8A8A"/>
                </a:solidFill>
              </a:rPr>
              <a:pPr lvl="0" algn="l" rtl="0">
                <a:spcBef>
                  <a:spcPts val="0"/>
                </a:spcBef>
                <a:buNone/>
              </a:pPr>
              <a:t>102</a:t>
            </a:fld>
            <a:endParaRPr lang="en" dirty="0">
              <a:solidFill>
                <a:srgbClr val="8A8A8A"/>
              </a:solidFill>
            </a:endParaRPr>
          </a:p>
        </p:txBody>
      </p:sp>
      <p:graphicFrame>
        <p:nvGraphicFramePr>
          <p:cNvPr id="862" name="Shape 862"/>
          <p:cNvGraphicFramePr/>
          <p:nvPr>
            <p:extLst>
              <p:ext uri="{D42A27DB-BD31-4B8C-83A1-F6EECF244321}">
                <p14:modId xmlns:p14="http://schemas.microsoft.com/office/powerpoint/2010/main" val="1818774311"/>
              </p:ext>
            </p:extLst>
          </p:nvPr>
        </p:nvGraphicFramePr>
        <p:xfrm>
          <a:off x="3734474" y="3633802"/>
          <a:ext cx="5070950" cy="396210"/>
        </p:xfrm>
        <a:graphic>
          <a:graphicData uri="http://schemas.openxmlformats.org/drawingml/2006/table">
            <a:tbl>
              <a:tblPr>
                <a:noFill/>
                <a:tableStyleId>{0F093832-1FD9-4F78-BFD4-C232E644F406}</a:tableStyleId>
              </a:tblPr>
              <a:tblGrid>
                <a:gridCol w="2704750">
                  <a:extLst>
                    <a:ext uri="{9D8B030D-6E8A-4147-A177-3AD203B41FA5}">
                      <a16:colId xmlns="" xmlns:a16="http://schemas.microsoft.com/office/drawing/2014/main" val="20000"/>
                    </a:ext>
                  </a:extLst>
                </a:gridCol>
                <a:gridCol w="2366200">
                  <a:extLst>
                    <a:ext uri="{9D8B030D-6E8A-4147-A177-3AD203B41FA5}">
                      <a16:colId xmlns="" xmlns:a16="http://schemas.microsoft.com/office/drawing/2014/main" val="20001"/>
                    </a:ext>
                  </a:extLst>
                </a:gridCol>
              </a:tblGrid>
              <a:tr h="351000">
                <a:tc>
                  <a:txBody>
                    <a:bodyPr/>
                    <a:lstStyle/>
                    <a:p>
                      <a:pPr marL="457200" lvl="0" indent="-228600" algn="r" rtl="0">
                        <a:spcBef>
                          <a:spcPts val="0"/>
                        </a:spcBef>
                        <a:buChar char="❏"/>
                      </a:pPr>
                      <a:r>
                        <a:rPr lang="en" dirty="0"/>
                        <a:t>Likely</a:t>
                      </a:r>
                    </a:p>
                  </a:txBody>
                  <a:tcPr marL="91425" marR="91425" marT="91425" marB="91425">
                    <a:lnL w="9525" cap="flat" cmpd="sng">
                      <a:solidFill>
                        <a:srgbClr val="775F55">
                          <a:alpha val="0"/>
                        </a:srgbClr>
                      </a:solidFill>
                      <a:prstDash val="solid"/>
                      <a:round/>
                      <a:headEnd type="none" w="med" len="med"/>
                      <a:tailEnd type="none" w="med" len="med"/>
                    </a:lnL>
                    <a:lnR w="9525" cap="flat" cmpd="sng">
                      <a:solidFill>
                        <a:srgbClr val="775F55">
                          <a:alpha val="0"/>
                        </a:srgbClr>
                      </a:solidFill>
                      <a:prstDash val="solid"/>
                      <a:round/>
                      <a:headEnd type="none" w="med" len="med"/>
                      <a:tailEnd type="none" w="med" len="med"/>
                    </a:lnR>
                    <a:lnT w="9525" cap="flat" cmpd="sng">
                      <a:solidFill>
                        <a:srgbClr val="775F55">
                          <a:alpha val="0"/>
                        </a:srgbClr>
                      </a:solidFill>
                      <a:prstDash val="solid"/>
                      <a:round/>
                      <a:headEnd type="none" w="med" len="med"/>
                      <a:tailEnd type="none" w="med" len="med"/>
                    </a:lnT>
                    <a:lnB w="9525" cap="flat" cmpd="sng">
                      <a:solidFill>
                        <a:srgbClr val="775F55">
                          <a:alpha val="0"/>
                        </a:srgbClr>
                      </a:solidFill>
                      <a:prstDash val="solid"/>
                      <a:round/>
                      <a:headEnd type="none" w="med" len="med"/>
                      <a:tailEnd type="none" w="med" len="med"/>
                    </a:lnB>
                  </a:tcPr>
                </a:tc>
                <a:tc>
                  <a:txBody>
                    <a:bodyPr/>
                    <a:lstStyle/>
                    <a:p>
                      <a:pPr marL="457200" lvl="0" indent="-228600" algn="r" rtl="0">
                        <a:spcBef>
                          <a:spcPts val="0"/>
                        </a:spcBef>
                        <a:buChar char="❏"/>
                      </a:pPr>
                      <a:r>
                        <a:rPr lang="en" dirty="0"/>
                        <a:t>Unlikely</a:t>
                      </a:r>
                    </a:p>
                  </a:txBody>
                  <a:tcPr marL="91425" marR="91425" marT="91425" marB="91425">
                    <a:lnL w="9525" cap="flat" cmpd="sng">
                      <a:solidFill>
                        <a:srgbClr val="775F55">
                          <a:alpha val="0"/>
                        </a:srgbClr>
                      </a:solidFill>
                      <a:prstDash val="solid"/>
                      <a:round/>
                      <a:headEnd type="none" w="med" len="med"/>
                      <a:tailEnd type="none" w="med" len="med"/>
                    </a:lnL>
                    <a:lnR w="9525" cap="flat" cmpd="sng">
                      <a:solidFill>
                        <a:srgbClr val="775F55">
                          <a:alpha val="0"/>
                        </a:srgbClr>
                      </a:solidFill>
                      <a:prstDash val="solid"/>
                      <a:round/>
                      <a:headEnd type="none" w="med" len="med"/>
                      <a:tailEnd type="none" w="med" len="med"/>
                    </a:lnR>
                    <a:lnT w="9525" cap="flat" cmpd="sng">
                      <a:solidFill>
                        <a:srgbClr val="775F55">
                          <a:alpha val="0"/>
                        </a:srgbClr>
                      </a:solidFill>
                      <a:prstDash val="solid"/>
                      <a:round/>
                      <a:headEnd type="none" w="med" len="med"/>
                      <a:tailEnd type="none" w="med" len="med"/>
                    </a:lnT>
                    <a:lnB w="9525" cap="flat" cmpd="sng">
                      <a:solidFill>
                        <a:srgbClr val="775F55">
                          <a:alpha val="0"/>
                        </a:srgbClr>
                      </a:solidFill>
                      <a:prstDash val="solid"/>
                      <a:round/>
                      <a:headEnd type="none" w="med" len="med"/>
                      <a:tailEnd type="none" w="med" len="med"/>
                    </a:lnB>
                  </a:tcPr>
                </a:tc>
                <a:extLst>
                  <a:ext uri="{0D108BD9-81ED-4DB2-BD59-A6C34878D82A}">
                    <a16:rowId xmlns="" xmlns:a16="http://schemas.microsoft.com/office/drawing/2014/main" val="10000"/>
                  </a:ext>
                </a:extLst>
              </a:tr>
            </a:tbl>
          </a:graphicData>
        </a:graphic>
      </p:graphicFrame>
      <p:sp>
        <p:nvSpPr>
          <p:cNvPr id="863" name="Shape 863"/>
          <p:cNvSpPr/>
          <p:nvPr/>
        </p:nvSpPr>
        <p:spPr>
          <a:xfrm>
            <a:off x="5427429" y="3697748"/>
            <a:ext cx="1289100" cy="312600"/>
          </a:xfrm>
          <a:prstGeom prst="rect">
            <a:avLst/>
          </a:prstGeom>
          <a:noFill/>
          <a:ln w="38100" cap="flat" cmpd="sng">
            <a:solidFill>
              <a:schemeClr val="tx1"/>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61">
                                            <p:txEl>
                                              <p:pRg st="0" end="0"/>
                                            </p:txEl>
                                          </p:spTgt>
                                        </p:tgtEl>
                                        <p:attrNameLst>
                                          <p:attrName>style.visibility</p:attrName>
                                        </p:attrNameLst>
                                      </p:cBhvr>
                                      <p:to>
                                        <p:strVal val="visible"/>
                                      </p:to>
                                    </p:set>
                                    <p:animEffect transition="in" filter="fade">
                                      <p:cBhvr>
                                        <p:cTn id="7" dur="1000"/>
                                        <p:tgtEl>
                                          <p:spTgt spid="86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61">
                                            <p:txEl>
                                              <p:pRg st="1" end="1"/>
                                            </p:txEl>
                                          </p:spTgt>
                                        </p:tgtEl>
                                        <p:attrNameLst>
                                          <p:attrName>style.visibility</p:attrName>
                                        </p:attrNameLst>
                                      </p:cBhvr>
                                      <p:to>
                                        <p:strVal val="visible"/>
                                      </p:to>
                                    </p:set>
                                    <p:animEffect transition="in" filter="fade">
                                      <p:cBhvr>
                                        <p:cTn id="12" dur="1000"/>
                                        <p:tgtEl>
                                          <p:spTgt spid="86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61">
                                            <p:txEl>
                                              <p:pRg st="2" end="2"/>
                                            </p:txEl>
                                          </p:spTgt>
                                        </p:tgtEl>
                                        <p:attrNameLst>
                                          <p:attrName>style.visibility</p:attrName>
                                        </p:attrNameLst>
                                      </p:cBhvr>
                                      <p:to>
                                        <p:strVal val="visible"/>
                                      </p:to>
                                    </p:set>
                                    <p:animEffect transition="in" filter="fade">
                                      <p:cBhvr>
                                        <p:cTn id="17" dur="1000"/>
                                        <p:tgtEl>
                                          <p:spTgt spid="86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61">
                                            <p:txEl>
                                              <p:pRg st="3" end="3"/>
                                            </p:txEl>
                                          </p:spTgt>
                                        </p:tgtEl>
                                        <p:attrNameLst>
                                          <p:attrName>style.visibility</p:attrName>
                                        </p:attrNameLst>
                                      </p:cBhvr>
                                      <p:to>
                                        <p:strVal val="visible"/>
                                      </p:to>
                                    </p:set>
                                    <p:animEffect transition="in" filter="fade">
                                      <p:cBhvr>
                                        <p:cTn id="22" dur="1000"/>
                                        <p:tgtEl>
                                          <p:spTgt spid="86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62"/>
                                        </p:tgtEl>
                                        <p:attrNameLst>
                                          <p:attrName>style.visibility</p:attrName>
                                        </p:attrNameLst>
                                      </p:cBhvr>
                                      <p:to>
                                        <p:strVal val="visible"/>
                                      </p:to>
                                    </p:set>
                                    <p:animEffect transition="in" filter="fade">
                                      <p:cBhvr>
                                        <p:cTn id="27" dur="1000"/>
                                        <p:tgtEl>
                                          <p:spTgt spid="862"/>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nodeType="clickEffect">
                                  <p:stCondLst>
                                    <p:cond delay="0"/>
                                  </p:stCondLst>
                                  <p:childTnLst>
                                    <p:set>
                                      <p:cBhvr>
                                        <p:cTn id="31" dur="1" fill="hold">
                                          <p:stCondLst>
                                            <p:cond delay="0"/>
                                          </p:stCondLst>
                                        </p:cTn>
                                        <p:tgtEl>
                                          <p:spTgt spid="863"/>
                                        </p:tgtEl>
                                        <p:attrNameLst>
                                          <p:attrName>style.visibility</p:attrName>
                                        </p:attrNameLst>
                                      </p:cBhvr>
                                      <p:to>
                                        <p:strVal val="visible"/>
                                      </p:to>
                                    </p:set>
                                    <p:anim calcmode="lin" valueType="num">
                                      <p:cBhvr additive="base">
                                        <p:cTn id="32" dur="1000"/>
                                        <p:tgtEl>
                                          <p:spTgt spid="863"/>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Shape 867"/>
        <p:cNvGrpSpPr/>
        <p:nvPr/>
      </p:nvGrpSpPr>
      <p:grpSpPr>
        <a:xfrm>
          <a:off x="0" y="0"/>
          <a:ext cx="0" cy="0"/>
          <a:chOff x="0" y="0"/>
          <a:chExt cx="0" cy="0"/>
        </a:xfrm>
      </p:grpSpPr>
      <p:sp>
        <p:nvSpPr>
          <p:cNvPr id="871" name="Shape 871"/>
          <p:cNvSpPr txBox="1">
            <a:spLocks noGrp="1"/>
          </p:cNvSpPr>
          <p:nvPr>
            <p:ph type="body" idx="1"/>
          </p:nvPr>
        </p:nvSpPr>
        <p:spPr>
          <a:xfrm>
            <a:off x="835120" y="1423809"/>
            <a:ext cx="7653047" cy="2455364"/>
          </a:xfrm>
          <a:prstGeom prst="rect">
            <a:avLst/>
          </a:prstGeom>
        </p:spPr>
        <p:txBody>
          <a:bodyPr lIns="91425" tIns="91425" rIns="91425" bIns="91425" anchor="t" anchorCtr="0">
            <a:noAutofit/>
          </a:bodyPr>
          <a:lstStyle/>
          <a:p>
            <a:pPr marL="0" lvl="0" indent="0" algn="l" rtl="0">
              <a:spcBef>
                <a:spcPts val="0"/>
              </a:spcBef>
              <a:spcAft>
                <a:spcPts val="0"/>
              </a:spcAft>
              <a:buClr>
                <a:schemeClr val="tx1"/>
              </a:buClr>
              <a:buNone/>
            </a:pPr>
            <a:r>
              <a:rPr lang="en" sz="2000" b="1" dirty="0">
                <a:solidFill>
                  <a:srgbClr val="22C74D"/>
                </a:solidFill>
                <a:latin typeface="+mj-lt"/>
              </a:rPr>
              <a:t>CORRECT!</a:t>
            </a:r>
          </a:p>
          <a:p>
            <a:pPr marL="0" lvl="0" indent="0" algn="l" rtl="0">
              <a:spcBef>
                <a:spcPts val="0"/>
              </a:spcBef>
              <a:spcAft>
                <a:spcPts val="0"/>
              </a:spcAft>
              <a:buClr>
                <a:schemeClr val="tx1"/>
              </a:buClr>
              <a:buNone/>
            </a:pPr>
            <a:endParaRPr b="1" dirty="0">
              <a:latin typeface="+mj-lt"/>
            </a:endParaRPr>
          </a:p>
          <a:p>
            <a:pPr marL="285750" lvl="0" indent="-285750" algn="just" rtl="0">
              <a:spcBef>
                <a:spcPts val="0"/>
              </a:spcBef>
              <a:spcAft>
                <a:spcPts val="0"/>
              </a:spcAft>
              <a:buClr>
                <a:schemeClr val="tx1"/>
              </a:buClr>
              <a:buFont typeface="Arial" panose="020B0604020202020204" pitchFamily="34" charset="0"/>
              <a:buChar char="•"/>
            </a:pPr>
            <a:r>
              <a:rPr lang="en" dirty="0">
                <a:latin typeface="+mj-lt"/>
              </a:rPr>
              <a:t>It’s important to point out the ethical problems with Jim’s (and likely Sam’s) behavior. All </a:t>
            </a:r>
            <a:r>
              <a:rPr lang="es-PR" dirty="0">
                <a:latin typeface="+mj-lt"/>
              </a:rPr>
              <a:t>University</a:t>
            </a:r>
            <a:r>
              <a:rPr lang="en" dirty="0">
                <a:latin typeface="+mj-lt"/>
              </a:rPr>
              <a:t> employees are expected to act in a manner that is consistent with the </a:t>
            </a:r>
            <a:r>
              <a:rPr lang="es-PR" dirty="0">
                <a:latin typeface="+mj-lt"/>
              </a:rPr>
              <a:t>University</a:t>
            </a:r>
            <a:r>
              <a:rPr lang="en" dirty="0">
                <a:latin typeface="+mj-lt"/>
              </a:rPr>
              <a:t>’s policies regarding ethical conduct, which can include “integrity”.</a:t>
            </a:r>
          </a:p>
        </p:txBody>
      </p:sp>
      <p:sp>
        <p:nvSpPr>
          <p:cNvPr id="869" name="Shape 869"/>
          <p:cNvSpPr txBox="1">
            <a:spLocks noGrp="1"/>
          </p:cNvSpPr>
          <p:nvPr>
            <p:ph type="sldNum" idx="12"/>
          </p:nvPr>
        </p:nvSpPr>
        <p:spPr>
          <a:xfrm>
            <a:off x="1337977" y="4319758"/>
            <a:ext cx="559649" cy="393600"/>
          </a:xfrm>
          <a:prstGeom prst="rect">
            <a:avLst/>
          </a:prstGeom>
        </p:spPr>
        <p:txBody>
          <a:bodyPr lIns="91425" tIns="91425" rIns="91425" bIns="91425" anchor="ctr" anchorCtr="0">
            <a:noAutofit/>
          </a:bodyPr>
          <a:lstStyle/>
          <a:p>
            <a:pPr lvl="0" algn="l" rtl="0">
              <a:spcBef>
                <a:spcPts val="0"/>
              </a:spcBef>
              <a:buNone/>
            </a:pPr>
            <a:fld id="{00000000-1234-1234-1234-123412341234}" type="slidenum">
              <a:rPr lang="en">
                <a:solidFill>
                  <a:srgbClr val="8A8A8A"/>
                </a:solidFill>
              </a:rPr>
              <a:pPr lvl="0" algn="l" rtl="0">
                <a:spcBef>
                  <a:spcPts val="0"/>
                </a:spcBef>
                <a:buNone/>
              </a:pPr>
              <a:t>103</a:t>
            </a:fld>
            <a:endParaRPr lang="en" dirty="0">
              <a:solidFill>
                <a:srgbClr val="8A8A8A"/>
              </a:solidFill>
            </a:endParaRPr>
          </a:p>
        </p:txBody>
      </p:sp>
      <p:sp>
        <p:nvSpPr>
          <p:cNvPr id="7" name="Shape 858"/>
          <p:cNvSpPr txBox="1">
            <a:spLocks noGrp="1"/>
          </p:cNvSpPr>
          <p:nvPr>
            <p:ph type="title"/>
          </p:nvPr>
        </p:nvSpPr>
        <p:spPr>
          <a:xfrm>
            <a:off x="339956" y="107240"/>
            <a:ext cx="5563133" cy="875985"/>
          </a:xfrm>
          <a:prstGeom prst="rect">
            <a:avLst/>
          </a:prstGeom>
        </p:spPr>
        <p:txBody>
          <a:bodyPr lIns="91425" tIns="91425" rIns="91425" bIns="91425" anchor="t" anchorCtr="0">
            <a:noAutofit/>
          </a:bodyPr>
          <a:lstStyle/>
          <a:p>
            <a:pPr lvl="0">
              <a:buClr>
                <a:schemeClr val="tx1"/>
              </a:buClr>
            </a:pPr>
            <a:r>
              <a:rPr lang="en">
                <a:ea typeface="Arial"/>
                <a:cs typeface="Arial"/>
                <a:sym typeface="Arial"/>
              </a:rPr>
              <a:t>MODULE 5: SUMMARY </a:t>
            </a:r>
            <a:r>
              <a:rPr lang="en" sz="1800">
                <a:ea typeface="Arial"/>
                <a:cs typeface="Arial"/>
                <a:sym typeface="Arial"/>
              </a:rPr>
              <a:t>(Knowledge Check)</a:t>
            </a:r>
            <a:endParaRPr lang="en" dirty="0">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71"/>
                                        </p:tgtEl>
                                        <p:attrNameLst>
                                          <p:attrName>style.visibility</p:attrName>
                                        </p:attrNameLst>
                                      </p:cBhvr>
                                      <p:to>
                                        <p:strVal val="visible"/>
                                      </p:to>
                                    </p:set>
                                    <p:animEffect transition="in" filter="fade">
                                      <p:cBhvr>
                                        <p:cTn id="7" dur="1000"/>
                                        <p:tgtEl>
                                          <p:spTgt spid="8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Shape 875"/>
        <p:cNvGrpSpPr/>
        <p:nvPr/>
      </p:nvGrpSpPr>
      <p:grpSpPr>
        <a:xfrm>
          <a:off x="0" y="0"/>
          <a:ext cx="0" cy="0"/>
          <a:chOff x="0" y="0"/>
          <a:chExt cx="0" cy="0"/>
        </a:xfrm>
      </p:grpSpPr>
      <p:sp>
        <p:nvSpPr>
          <p:cNvPr id="879" name="Shape 879"/>
          <p:cNvSpPr txBox="1">
            <a:spLocks noGrp="1"/>
          </p:cNvSpPr>
          <p:nvPr>
            <p:ph type="body" idx="1"/>
          </p:nvPr>
        </p:nvSpPr>
        <p:spPr>
          <a:xfrm>
            <a:off x="825287" y="1423809"/>
            <a:ext cx="7653047" cy="2455364"/>
          </a:xfrm>
          <a:prstGeom prst="rect">
            <a:avLst/>
          </a:prstGeom>
        </p:spPr>
        <p:txBody>
          <a:bodyPr lIns="91425" tIns="91425" rIns="91425" bIns="91425" anchor="t" anchorCtr="0">
            <a:noAutofit/>
          </a:bodyPr>
          <a:lstStyle/>
          <a:p>
            <a:pPr marL="0" lvl="0" indent="0" algn="l" rtl="0">
              <a:spcBef>
                <a:spcPts val="0"/>
              </a:spcBef>
              <a:spcAft>
                <a:spcPts val="0"/>
              </a:spcAft>
              <a:buClr>
                <a:schemeClr val="tx1"/>
              </a:buClr>
              <a:buNone/>
            </a:pPr>
            <a:r>
              <a:rPr lang="en" sz="2000" b="1" dirty="0">
                <a:solidFill>
                  <a:srgbClr val="22C74D"/>
                </a:solidFill>
                <a:latin typeface="+mj-lt"/>
              </a:rPr>
              <a:t>CORRECT!</a:t>
            </a:r>
            <a:endParaRPr lang="en" sz="1800" b="1" dirty="0">
              <a:solidFill>
                <a:srgbClr val="22C74D"/>
              </a:solidFill>
              <a:latin typeface="+mj-lt"/>
            </a:endParaRPr>
          </a:p>
          <a:p>
            <a:pPr marL="457200" lvl="0" indent="-330200" algn="just" rtl="0">
              <a:spcBef>
                <a:spcPts val="0"/>
              </a:spcBef>
              <a:spcAft>
                <a:spcPts val="0"/>
              </a:spcAft>
              <a:buClr>
                <a:schemeClr val="tx1"/>
              </a:buClr>
              <a:buSzPct val="100000"/>
              <a:buChar char="●"/>
            </a:pPr>
            <a:r>
              <a:rPr lang="en" sz="1400" dirty="0">
                <a:latin typeface="+mj-lt"/>
              </a:rPr>
              <a:t>From an ethical standpoint, it is improper for Jim to give away the results of years of work by other researchers in his lab without their awareness or consent.</a:t>
            </a:r>
          </a:p>
          <a:p>
            <a:pPr marL="457200" lvl="0" indent="-330200" algn="just" rtl="0">
              <a:spcBef>
                <a:spcPts val="0"/>
              </a:spcBef>
              <a:spcAft>
                <a:spcPts val="0"/>
              </a:spcAft>
              <a:buClr>
                <a:schemeClr val="tx1"/>
              </a:buClr>
              <a:buSzPct val="100000"/>
              <a:buChar char="●"/>
            </a:pPr>
            <a:r>
              <a:rPr lang="en" sz="1400" dirty="0">
                <a:latin typeface="+mj-lt"/>
              </a:rPr>
              <a:t>Sam’s behavior may also be unethical. If Sam knows that the code is the result of the combined effort of many other people and a large amount of funding, and that it is being provided without Jim’s lab’s consent, Sam’s behavior is unethical. However, if Jim untruthfully tells Sam that he has permission to provide the code, Sam’s willingness to accept it may not be unethical.</a:t>
            </a:r>
          </a:p>
        </p:txBody>
      </p:sp>
      <p:sp>
        <p:nvSpPr>
          <p:cNvPr id="877" name="Shape 877"/>
          <p:cNvSpPr txBox="1">
            <a:spLocks noGrp="1"/>
          </p:cNvSpPr>
          <p:nvPr>
            <p:ph type="sldNum" idx="12"/>
          </p:nvPr>
        </p:nvSpPr>
        <p:spPr>
          <a:xfrm>
            <a:off x="1337977" y="4319758"/>
            <a:ext cx="539984" cy="393600"/>
          </a:xfrm>
          <a:prstGeom prst="rect">
            <a:avLst/>
          </a:prstGeom>
        </p:spPr>
        <p:txBody>
          <a:bodyPr lIns="91425" tIns="91425" rIns="91425" bIns="91425" anchor="ctr" anchorCtr="0">
            <a:noAutofit/>
          </a:bodyPr>
          <a:lstStyle/>
          <a:p>
            <a:pPr lvl="0" algn="l" rtl="0">
              <a:spcBef>
                <a:spcPts val="0"/>
              </a:spcBef>
              <a:buNone/>
            </a:pPr>
            <a:fld id="{00000000-1234-1234-1234-123412341234}" type="slidenum">
              <a:rPr lang="en">
                <a:solidFill>
                  <a:srgbClr val="8A8A8A"/>
                </a:solidFill>
              </a:rPr>
              <a:pPr lvl="0" algn="l" rtl="0">
                <a:spcBef>
                  <a:spcPts val="0"/>
                </a:spcBef>
                <a:buNone/>
              </a:pPr>
              <a:t>104</a:t>
            </a:fld>
            <a:endParaRPr lang="en" dirty="0">
              <a:solidFill>
                <a:srgbClr val="8A8A8A"/>
              </a:solidFill>
            </a:endParaRPr>
          </a:p>
        </p:txBody>
      </p:sp>
      <p:sp>
        <p:nvSpPr>
          <p:cNvPr id="7" name="Shape 858"/>
          <p:cNvSpPr txBox="1">
            <a:spLocks noGrp="1"/>
          </p:cNvSpPr>
          <p:nvPr>
            <p:ph type="title"/>
          </p:nvPr>
        </p:nvSpPr>
        <p:spPr>
          <a:xfrm>
            <a:off x="339956" y="107240"/>
            <a:ext cx="5563133" cy="875985"/>
          </a:xfrm>
          <a:prstGeom prst="rect">
            <a:avLst/>
          </a:prstGeom>
        </p:spPr>
        <p:txBody>
          <a:bodyPr lIns="91425" tIns="91425" rIns="91425" bIns="91425" anchor="t" anchorCtr="0">
            <a:noAutofit/>
          </a:bodyPr>
          <a:lstStyle/>
          <a:p>
            <a:pPr lvl="0">
              <a:buClr>
                <a:schemeClr val="tx1"/>
              </a:buClr>
            </a:pPr>
            <a:r>
              <a:rPr lang="en">
                <a:ea typeface="Arial"/>
                <a:cs typeface="Arial"/>
                <a:sym typeface="Arial"/>
              </a:rPr>
              <a:t>MODULE 5: SUMMARY </a:t>
            </a:r>
            <a:r>
              <a:rPr lang="en" sz="1800">
                <a:ea typeface="Arial"/>
                <a:cs typeface="Arial"/>
                <a:sym typeface="Arial"/>
              </a:rPr>
              <a:t>(Knowledge Check)</a:t>
            </a:r>
            <a:endParaRPr lang="en" dirty="0">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79">
                                            <p:txEl>
                                              <p:pRg st="0" end="0"/>
                                            </p:txEl>
                                          </p:spTgt>
                                        </p:tgtEl>
                                        <p:attrNameLst>
                                          <p:attrName>style.visibility</p:attrName>
                                        </p:attrNameLst>
                                      </p:cBhvr>
                                      <p:to>
                                        <p:strVal val="visible"/>
                                      </p:to>
                                    </p:set>
                                    <p:animEffect transition="in" filter="fade">
                                      <p:cBhvr>
                                        <p:cTn id="7" dur="1000"/>
                                        <p:tgtEl>
                                          <p:spTgt spid="8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79">
                                            <p:txEl>
                                              <p:pRg st="1" end="1"/>
                                            </p:txEl>
                                          </p:spTgt>
                                        </p:tgtEl>
                                        <p:attrNameLst>
                                          <p:attrName>style.visibility</p:attrName>
                                        </p:attrNameLst>
                                      </p:cBhvr>
                                      <p:to>
                                        <p:strVal val="visible"/>
                                      </p:to>
                                    </p:set>
                                    <p:animEffect transition="in" filter="fade">
                                      <p:cBhvr>
                                        <p:cTn id="12" dur="1000"/>
                                        <p:tgtEl>
                                          <p:spTgt spid="8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79">
                                            <p:txEl>
                                              <p:pRg st="2" end="2"/>
                                            </p:txEl>
                                          </p:spTgt>
                                        </p:tgtEl>
                                        <p:attrNameLst>
                                          <p:attrName>style.visibility</p:attrName>
                                        </p:attrNameLst>
                                      </p:cBhvr>
                                      <p:to>
                                        <p:strVal val="visible"/>
                                      </p:to>
                                    </p:set>
                                    <p:animEffect transition="in" filter="fade">
                                      <p:cBhvr>
                                        <p:cTn id="17" dur="1000"/>
                                        <p:tgtEl>
                                          <p:spTgt spid="8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Shape 883"/>
        <p:cNvGrpSpPr/>
        <p:nvPr/>
      </p:nvGrpSpPr>
      <p:grpSpPr>
        <a:xfrm>
          <a:off x="0" y="0"/>
          <a:ext cx="0" cy="0"/>
          <a:chOff x="0" y="0"/>
          <a:chExt cx="0" cy="0"/>
        </a:xfrm>
      </p:grpSpPr>
      <p:sp>
        <p:nvSpPr>
          <p:cNvPr id="887" name="Shape 887"/>
          <p:cNvSpPr txBox="1">
            <a:spLocks noGrp="1"/>
          </p:cNvSpPr>
          <p:nvPr>
            <p:ph type="body" idx="1"/>
          </p:nvPr>
        </p:nvSpPr>
        <p:spPr>
          <a:prstGeom prst="rect">
            <a:avLst/>
          </a:prstGeom>
        </p:spPr>
        <p:txBody>
          <a:bodyPr lIns="91425" tIns="91425" rIns="91425" bIns="91425" anchor="t" anchorCtr="0">
            <a:noAutofit/>
          </a:bodyPr>
          <a:lstStyle/>
          <a:p>
            <a:pPr marL="0" lvl="0" indent="0" algn="l" rtl="0">
              <a:spcBef>
                <a:spcPts val="0"/>
              </a:spcBef>
              <a:spcAft>
                <a:spcPts val="1000"/>
              </a:spcAft>
              <a:buClr>
                <a:schemeClr val="tx1"/>
              </a:buClr>
              <a:buNone/>
            </a:pPr>
            <a:r>
              <a:rPr lang="en" sz="2000" b="1" dirty="0">
                <a:solidFill>
                  <a:srgbClr val="22C74D"/>
                </a:solidFill>
                <a:latin typeface="+mj-lt"/>
              </a:rPr>
              <a:t>CORRECT!</a:t>
            </a:r>
          </a:p>
          <a:p>
            <a:pPr lvl="0" algn="just" rtl="0">
              <a:spcBef>
                <a:spcPts val="0"/>
              </a:spcBef>
              <a:spcAft>
                <a:spcPts val="0"/>
              </a:spcAft>
              <a:buClr>
                <a:schemeClr val="tx1"/>
              </a:buClr>
              <a:buNone/>
            </a:pPr>
            <a:r>
              <a:rPr lang="en" sz="1600" dirty="0">
                <a:latin typeface="+mj-lt"/>
              </a:rPr>
              <a:t>Jim’s actions also raise multiple legal issues:</a:t>
            </a:r>
          </a:p>
          <a:p>
            <a:pPr marL="457200" lvl="0" indent="-330200" algn="just" rtl="0">
              <a:spcBef>
                <a:spcPts val="0"/>
              </a:spcBef>
              <a:spcAft>
                <a:spcPts val="0"/>
              </a:spcAft>
              <a:buClr>
                <a:schemeClr val="tx1"/>
              </a:buClr>
              <a:buSzPct val="100000"/>
              <a:buChar char="●"/>
            </a:pPr>
            <a:r>
              <a:rPr lang="en" sz="1600" dirty="0">
                <a:latin typeface="+mj-lt"/>
              </a:rPr>
              <a:t>Copyright for works involving contributions from multiple authors can be complex. If Jim is a </a:t>
            </a:r>
            <a:r>
              <a:rPr lang="en" sz="1600" b="1" dirty="0">
                <a:solidFill>
                  <a:schemeClr val="tx1"/>
                </a:solidFill>
                <a:latin typeface="+mj-lt"/>
              </a:rPr>
              <a:t>co-owner</a:t>
            </a:r>
            <a:r>
              <a:rPr lang="en" sz="1600" b="1" baseline="30000" dirty="0">
                <a:solidFill>
                  <a:schemeClr val="tx1"/>
                </a:solidFill>
                <a:latin typeface="+mj-lt"/>
              </a:rPr>
              <a:t>31</a:t>
            </a:r>
            <a:r>
              <a:rPr lang="en" sz="1600" dirty="0">
                <a:solidFill>
                  <a:schemeClr val="tx1"/>
                </a:solidFill>
                <a:latin typeface="+mj-lt"/>
              </a:rPr>
              <a:t> </a:t>
            </a:r>
            <a:r>
              <a:rPr lang="en" sz="1600" dirty="0">
                <a:latin typeface="+mj-lt"/>
              </a:rPr>
              <a:t>of the copyright to the entire set of code, then under copyright law (though not necessarily under other statutes) he generally has the right to unilaterally provide the code to a third party on a nonexclusive basis without the consent of the other copyright holders.</a:t>
            </a:r>
          </a:p>
        </p:txBody>
      </p:sp>
      <p:sp>
        <p:nvSpPr>
          <p:cNvPr id="885" name="Shape 885"/>
          <p:cNvSpPr txBox="1">
            <a:spLocks noGrp="1"/>
          </p:cNvSpPr>
          <p:nvPr>
            <p:ph type="sldNum" idx="12"/>
          </p:nvPr>
        </p:nvSpPr>
        <p:spPr>
          <a:xfrm>
            <a:off x="1337977" y="4319758"/>
            <a:ext cx="520320" cy="393600"/>
          </a:xfrm>
          <a:prstGeom prst="rect">
            <a:avLst/>
          </a:prstGeom>
        </p:spPr>
        <p:txBody>
          <a:bodyPr lIns="91425" tIns="91425" rIns="91425" bIns="91425" anchor="ctr" anchorCtr="0">
            <a:noAutofit/>
          </a:bodyPr>
          <a:lstStyle/>
          <a:p>
            <a:pPr lvl="0" algn="l" rtl="0">
              <a:spcBef>
                <a:spcPts val="0"/>
              </a:spcBef>
              <a:buNone/>
            </a:pPr>
            <a:fld id="{00000000-1234-1234-1234-123412341234}" type="slidenum">
              <a:rPr lang="en">
                <a:solidFill>
                  <a:srgbClr val="8A8A8A"/>
                </a:solidFill>
              </a:rPr>
              <a:pPr lvl="0" algn="l" rtl="0">
                <a:spcBef>
                  <a:spcPts val="0"/>
                </a:spcBef>
                <a:buNone/>
              </a:pPr>
              <a:t>105</a:t>
            </a:fld>
            <a:endParaRPr lang="en" dirty="0">
              <a:solidFill>
                <a:srgbClr val="8A8A8A"/>
              </a:solidFill>
            </a:endParaRPr>
          </a:p>
        </p:txBody>
      </p:sp>
      <p:sp>
        <p:nvSpPr>
          <p:cNvPr id="888" name="Shape 888"/>
          <p:cNvSpPr txBox="1"/>
          <p:nvPr/>
        </p:nvSpPr>
        <p:spPr>
          <a:xfrm>
            <a:off x="1956620" y="4527616"/>
            <a:ext cx="4044792" cy="253500"/>
          </a:xfrm>
          <a:prstGeom prst="rect">
            <a:avLst/>
          </a:prstGeom>
          <a:noFill/>
          <a:ln>
            <a:noFill/>
          </a:ln>
        </p:spPr>
        <p:txBody>
          <a:bodyPr lIns="91425" tIns="91425" rIns="91425" bIns="91425" anchor="ctr" anchorCtr="0">
            <a:noAutofit/>
          </a:bodyPr>
          <a:lstStyle/>
          <a:p>
            <a:pPr lvl="0" rtl="0">
              <a:spcBef>
                <a:spcPts val="0"/>
              </a:spcBef>
              <a:buNone/>
            </a:pPr>
            <a:r>
              <a:rPr lang="en" sz="800" dirty="0">
                <a:solidFill>
                  <a:srgbClr val="8A8A8A"/>
                </a:solidFill>
              </a:rPr>
              <a:t>31. More specifically, if the entire set of code is considered a “joint work” as defined in </a:t>
            </a:r>
            <a:r>
              <a:rPr lang="en" sz="800" dirty="0">
                <a:solidFill>
                  <a:srgbClr val="8A8A8A"/>
                </a:solidFill>
                <a:hlinkClick r:id="rId3"/>
              </a:rPr>
              <a:t>17 U.S.C.§101</a:t>
            </a:r>
            <a:r>
              <a:rPr lang="en" sz="800" dirty="0">
                <a:solidFill>
                  <a:srgbClr val="8A8A8A"/>
                </a:solidFill>
              </a:rPr>
              <a:t>, then any author of the code can grant a nonexclusive license for its use without seeking the consent of the other coauthor(s). </a:t>
            </a:r>
            <a:br>
              <a:rPr lang="en" sz="800" dirty="0">
                <a:solidFill>
                  <a:srgbClr val="8A8A8A"/>
                </a:solidFill>
              </a:rPr>
            </a:br>
            <a:endParaRPr lang="en" sz="800" dirty="0">
              <a:solidFill>
                <a:srgbClr val="8A8A8A"/>
              </a:solidFill>
            </a:endParaRPr>
          </a:p>
        </p:txBody>
      </p:sp>
      <p:sp>
        <p:nvSpPr>
          <p:cNvPr id="8" name="Shape 858"/>
          <p:cNvSpPr txBox="1">
            <a:spLocks noGrp="1"/>
          </p:cNvSpPr>
          <p:nvPr>
            <p:ph type="title"/>
          </p:nvPr>
        </p:nvSpPr>
        <p:spPr>
          <a:xfrm>
            <a:off x="339956" y="107240"/>
            <a:ext cx="5563133" cy="875985"/>
          </a:xfrm>
          <a:prstGeom prst="rect">
            <a:avLst/>
          </a:prstGeom>
        </p:spPr>
        <p:txBody>
          <a:bodyPr lIns="91425" tIns="91425" rIns="91425" bIns="91425" anchor="t" anchorCtr="0">
            <a:noAutofit/>
          </a:bodyPr>
          <a:lstStyle/>
          <a:p>
            <a:pPr lvl="0">
              <a:buClr>
                <a:schemeClr val="tx1"/>
              </a:buClr>
            </a:pPr>
            <a:r>
              <a:rPr lang="en">
                <a:ea typeface="Arial"/>
                <a:cs typeface="Arial"/>
                <a:sym typeface="Arial"/>
              </a:rPr>
              <a:t>MODULE 5: SUMMARY </a:t>
            </a:r>
            <a:r>
              <a:rPr lang="en" sz="1800">
                <a:ea typeface="Arial"/>
                <a:cs typeface="Arial"/>
                <a:sym typeface="Arial"/>
              </a:rPr>
              <a:t>(Knowledge Check)</a:t>
            </a:r>
            <a:endParaRPr lang="en" dirty="0">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87">
                                            <p:txEl>
                                              <p:pRg st="0" end="0"/>
                                            </p:txEl>
                                          </p:spTgt>
                                        </p:tgtEl>
                                        <p:attrNameLst>
                                          <p:attrName>style.visibility</p:attrName>
                                        </p:attrNameLst>
                                      </p:cBhvr>
                                      <p:to>
                                        <p:strVal val="visible"/>
                                      </p:to>
                                    </p:set>
                                    <p:animEffect transition="in" filter="fade">
                                      <p:cBhvr>
                                        <p:cTn id="7" dur="1000"/>
                                        <p:tgtEl>
                                          <p:spTgt spid="8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87">
                                            <p:txEl>
                                              <p:pRg st="1" end="1"/>
                                            </p:txEl>
                                          </p:spTgt>
                                        </p:tgtEl>
                                        <p:attrNameLst>
                                          <p:attrName>style.visibility</p:attrName>
                                        </p:attrNameLst>
                                      </p:cBhvr>
                                      <p:to>
                                        <p:strVal val="visible"/>
                                      </p:to>
                                    </p:set>
                                    <p:animEffect transition="in" filter="fade">
                                      <p:cBhvr>
                                        <p:cTn id="12" dur="1000"/>
                                        <p:tgtEl>
                                          <p:spTgt spid="8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87">
                                            <p:txEl>
                                              <p:pRg st="2" end="2"/>
                                            </p:txEl>
                                          </p:spTgt>
                                        </p:tgtEl>
                                        <p:attrNameLst>
                                          <p:attrName>style.visibility</p:attrName>
                                        </p:attrNameLst>
                                      </p:cBhvr>
                                      <p:to>
                                        <p:strVal val="visible"/>
                                      </p:to>
                                    </p:set>
                                    <p:animEffect transition="in" filter="fade">
                                      <p:cBhvr>
                                        <p:cTn id="17" dur="1000"/>
                                        <p:tgtEl>
                                          <p:spTgt spid="8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pPr lvl="0" algn="l">
              <a:spcAft>
                <a:spcPts val="1000"/>
              </a:spcAft>
              <a:buClr>
                <a:schemeClr val="tx1"/>
              </a:buClr>
            </a:pPr>
            <a:r>
              <a:rPr lang="en" sz="2400" b="1" dirty="0">
                <a:solidFill>
                  <a:srgbClr val="22C74D"/>
                </a:solidFill>
                <a:latin typeface="+mj-lt"/>
              </a:rPr>
              <a:t>CORRECT!</a:t>
            </a:r>
          </a:p>
          <a:p>
            <a:pPr lvl="0" algn="just">
              <a:spcAft>
                <a:spcPts val="0"/>
              </a:spcAft>
              <a:buClr>
                <a:schemeClr val="tx1"/>
              </a:buClr>
            </a:pPr>
            <a:r>
              <a:rPr lang="en" dirty="0">
                <a:latin typeface="+mj-lt"/>
              </a:rPr>
              <a:t>Jim’s actions also raise multiple legal issues:</a:t>
            </a:r>
          </a:p>
          <a:p>
            <a:pPr marL="285750" indent="-285750" algn="just">
              <a:buClr>
                <a:schemeClr val="tx1"/>
              </a:buClr>
              <a:buFont typeface="Arial" panose="020B0604020202020204" pitchFamily="34" charset="0"/>
              <a:buChar char="•"/>
            </a:pPr>
            <a:r>
              <a:rPr lang="en" dirty="0">
                <a:latin typeface="+mj-lt"/>
              </a:rPr>
              <a:t>However, if there are portions of the code in which Jim does not have a copyright ownership interest, then providing those portions to Sam may be a copyright violation.</a:t>
            </a:r>
          </a:p>
          <a:p>
            <a:pPr algn="just">
              <a:buClr>
                <a:schemeClr val="tx1"/>
              </a:buClr>
            </a:pPr>
            <a:endParaRPr lang="es-PR" dirty="0">
              <a:latin typeface="+mj-lt"/>
            </a:endParaRPr>
          </a:p>
        </p:txBody>
      </p:sp>
      <p:sp>
        <p:nvSpPr>
          <p:cNvPr id="4" name="Slide Number Placeholder 3"/>
          <p:cNvSpPr>
            <a:spLocks noGrp="1"/>
          </p:cNvSpPr>
          <p:nvPr>
            <p:ph type="sldNum" idx="12"/>
          </p:nvPr>
        </p:nvSpPr>
        <p:spPr>
          <a:xfrm>
            <a:off x="1337977" y="4319758"/>
            <a:ext cx="490823" cy="393600"/>
          </a:xfrm>
        </p:spPr>
        <p:txBody>
          <a:bodyPr/>
          <a:lstStyle/>
          <a:p>
            <a:pPr lvl="0" algn="l">
              <a:spcBef>
                <a:spcPts val="0"/>
              </a:spcBef>
              <a:buNone/>
            </a:pPr>
            <a:fld id="{00000000-1234-1234-1234-123412341234}" type="slidenum">
              <a:rPr lang="en" smtClean="0"/>
              <a:pPr lvl="0" algn="l">
                <a:spcBef>
                  <a:spcPts val="0"/>
                </a:spcBef>
                <a:buNone/>
              </a:pPr>
              <a:t>106</a:t>
            </a:fld>
            <a:endParaRPr lang="en" dirty="0"/>
          </a:p>
        </p:txBody>
      </p:sp>
      <p:sp>
        <p:nvSpPr>
          <p:cNvPr id="8" name="Shape 858"/>
          <p:cNvSpPr txBox="1">
            <a:spLocks noGrp="1"/>
          </p:cNvSpPr>
          <p:nvPr>
            <p:ph type="title"/>
          </p:nvPr>
        </p:nvSpPr>
        <p:spPr>
          <a:xfrm>
            <a:off x="339956" y="107240"/>
            <a:ext cx="5563133" cy="875985"/>
          </a:xfrm>
          <a:prstGeom prst="rect">
            <a:avLst/>
          </a:prstGeom>
        </p:spPr>
        <p:txBody>
          <a:bodyPr lIns="91425" tIns="91425" rIns="91425" bIns="91425" anchor="t" anchorCtr="0">
            <a:noAutofit/>
          </a:bodyPr>
          <a:lstStyle/>
          <a:p>
            <a:pPr lvl="0">
              <a:buClr>
                <a:schemeClr val="tx1"/>
              </a:buClr>
            </a:pPr>
            <a:r>
              <a:rPr lang="en">
                <a:ea typeface="Arial"/>
                <a:cs typeface="Arial"/>
                <a:sym typeface="Arial"/>
              </a:rPr>
              <a:t>MODULE 5: SUMMARY </a:t>
            </a:r>
            <a:r>
              <a:rPr lang="en" sz="1800">
                <a:ea typeface="Arial"/>
                <a:cs typeface="Arial"/>
                <a:sym typeface="Arial"/>
              </a:rPr>
              <a:t>(Knowledge Check)</a:t>
            </a:r>
            <a:endParaRPr lang="en" dirty="0">
              <a:latin typeface="Arial"/>
              <a:ea typeface="Arial"/>
              <a:cs typeface="Arial"/>
              <a:sym typeface="Arial"/>
            </a:endParaRPr>
          </a:p>
        </p:txBody>
      </p:sp>
    </p:spTree>
    <p:extLst>
      <p:ext uri="{BB962C8B-B14F-4D97-AF65-F5344CB8AC3E}">
        <p14:creationId xmlns:p14="http://schemas.microsoft.com/office/powerpoint/2010/main" val="282558612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Shape 892"/>
        <p:cNvGrpSpPr/>
        <p:nvPr/>
      </p:nvGrpSpPr>
      <p:grpSpPr>
        <a:xfrm>
          <a:off x="0" y="0"/>
          <a:ext cx="0" cy="0"/>
          <a:chOff x="0" y="0"/>
          <a:chExt cx="0" cy="0"/>
        </a:xfrm>
      </p:grpSpPr>
      <p:sp>
        <p:nvSpPr>
          <p:cNvPr id="896" name="Shape 896"/>
          <p:cNvSpPr txBox="1">
            <a:spLocks noGrp="1"/>
          </p:cNvSpPr>
          <p:nvPr>
            <p:ph type="body" idx="1"/>
          </p:nvPr>
        </p:nvSpPr>
        <p:spPr>
          <a:xfrm>
            <a:off x="808376" y="1423809"/>
            <a:ext cx="7653047" cy="2455364"/>
          </a:xfrm>
          <a:prstGeom prst="rect">
            <a:avLst/>
          </a:prstGeom>
        </p:spPr>
        <p:txBody>
          <a:bodyPr lIns="91425" tIns="91425" rIns="91425" bIns="91425" anchor="t" anchorCtr="0">
            <a:noAutofit/>
          </a:bodyPr>
          <a:lstStyle/>
          <a:p>
            <a:pPr marL="0" lvl="0" indent="0" algn="l" rtl="0">
              <a:spcBef>
                <a:spcPts val="0"/>
              </a:spcBef>
              <a:spcAft>
                <a:spcPts val="1000"/>
              </a:spcAft>
              <a:buClr>
                <a:schemeClr val="tx1"/>
              </a:buClr>
              <a:buNone/>
            </a:pPr>
            <a:r>
              <a:rPr lang="en" sz="2000" b="1" dirty="0">
                <a:solidFill>
                  <a:srgbClr val="22C74D"/>
                </a:solidFill>
                <a:latin typeface="+mj-lt"/>
              </a:rPr>
              <a:t>CORRECT!</a:t>
            </a:r>
          </a:p>
          <a:p>
            <a:pPr lvl="0" algn="just" rtl="0">
              <a:spcBef>
                <a:spcPts val="0"/>
              </a:spcBef>
              <a:spcAft>
                <a:spcPts val="0"/>
              </a:spcAft>
              <a:buClr>
                <a:schemeClr val="tx1"/>
              </a:buClr>
              <a:buNone/>
            </a:pPr>
            <a:r>
              <a:rPr lang="en" sz="1600" dirty="0">
                <a:latin typeface="+mj-lt"/>
              </a:rPr>
              <a:t>Jim’s actions also raise multiple legal issues:</a:t>
            </a:r>
          </a:p>
          <a:p>
            <a:pPr marL="457200" lvl="0" indent="-330200" algn="just" rtl="0">
              <a:spcBef>
                <a:spcPts val="0"/>
              </a:spcBef>
              <a:spcAft>
                <a:spcPts val="0"/>
              </a:spcAft>
              <a:buClr>
                <a:schemeClr val="tx1"/>
              </a:buClr>
              <a:buSzPct val="100000"/>
              <a:buChar char="●"/>
            </a:pPr>
            <a:r>
              <a:rPr lang="en" sz="1600" dirty="0">
                <a:latin typeface="+mj-lt"/>
              </a:rPr>
              <a:t>Jim’s lab may have plans to apply for a patent on one or more of the methods implemented in the code. The act of providing the code to Sam, or Sam’s subsequent actions regarding the code, could impede or remove the ability of Jim’s lab to obtain patents both in the U.S. and abroad.</a:t>
            </a:r>
          </a:p>
          <a:p>
            <a:pPr marL="457200" lvl="0" indent="-330200" algn="just" rtl="0">
              <a:spcBef>
                <a:spcPts val="0"/>
              </a:spcBef>
              <a:spcAft>
                <a:spcPts val="0"/>
              </a:spcAft>
              <a:buClr>
                <a:schemeClr val="tx1"/>
              </a:buClr>
              <a:buSzPct val="100000"/>
              <a:buChar char="●"/>
            </a:pPr>
            <a:r>
              <a:rPr lang="en" sz="1600" dirty="0">
                <a:latin typeface="+mj-lt"/>
              </a:rPr>
              <a:t>The code may contain confidential information that the relevant researchers in Jim’s lab are not yet ready to release to any outside party.</a:t>
            </a:r>
          </a:p>
        </p:txBody>
      </p:sp>
      <p:sp>
        <p:nvSpPr>
          <p:cNvPr id="894" name="Shape 894"/>
          <p:cNvSpPr txBox="1">
            <a:spLocks noGrp="1"/>
          </p:cNvSpPr>
          <p:nvPr>
            <p:ph type="sldNum" idx="12"/>
          </p:nvPr>
        </p:nvSpPr>
        <p:spPr>
          <a:xfrm>
            <a:off x="1337977" y="4319758"/>
            <a:ext cx="598978" cy="393600"/>
          </a:xfrm>
          <a:prstGeom prst="rect">
            <a:avLst/>
          </a:prstGeom>
        </p:spPr>
        <p:txBody>
          <a:bodyPr lIns="91425" tIns="91425" rIns="91425" bIns="91425" anchor="ctr" anchorCtr="0">
            <a:noAutofit/>
          </a:bodyPr>
          <a:lstStyle/>
          <a:p>
            <a:pPr lvl="0" algn="l" rtl="0">
              <a:spcBef>
                <a:spcPts val="0"/>
              </a:spcBef>
              <a:buNone/>
            </a:pPr>
            <a:fld id="{00000000-1234-1234-1234-123412341234}" type="slidenum">
              <a:rPr lang="en">
                <a:solidFill>
                  <a:srgbClr val="8A8A8A"/>
                </a:solidFill>
              </a:rPr>
              <a:pPr lvl="0" algn="l" rtl="0">
                <a:spcBef>
                  <a:spcPts val="0"/>
                </a:spcBef>
                <a:buNone/>
              </a:pPr>
              <a:t>107</a:t>
            </a:fld>
            <a:endParaRPr lang="en" dirty="0">
              <a:solidFill>
                <a:srgbClr val="8A8A8A"/>
              </a:solidFill>
            </a:endParaRPr>
          </a:p>
        </p:txBody>
      </p:sp>
      <p:sp>
        <p:nvSpPr>
          <p:cNvPr id="7" name="Shape 858"/>
          <p:cNvSpPr txBox="1">
            <a:spLocks noGrp="1"/>
          </p:cNvSpPr>
          <p:nvPr>
            <p:ph type="title"/>
          </p:nvPr>
        </p:nvSpPr>
        <p:spPr>
          <a:xfrm>
            <a:off x="339956" y="107240"/>
            <a:ext cx="5563133" cy="875985"/>
          </a:xfrm>
          <a:prstGeom prst="rect">
            <a:avLst/>
          </a:prstGeom>
        </p:spPr>
        <p:txBody>
          <a:bodyPr lIns="91425" tIns="91425" rIns="91425" bIns="91425" anchor="t" anchorCtr="0">
            <a:noAutofit/>
          </a:bodyPr>
          <a:lstStyle/>
          <a:p>
            <a:pPr lvl="0">
              <a:buClr>
                <a:schemeClr val="tx1"/>
              </a:buClr>
            </a:pPr>
            <a:r>
              <a:rPr lang="en">
                <a:ea typeface="Arial"/>
                <a:cs typeface="Arial"/>
                <a:sym typeface="Arial"/>
              </a:rPr>
              <a:t>MODULE 5: SUMMARY </a:t>
            </a:r>
            <a:r>
              <a:rPr lang="en" sz="1800">
                <a:ea typeface="Arial"/>
                <a:cs typeface="Arial"/>
                <a:sym typeface="Arial"/>
              </a:rPr>
              <a:t>(Knowledge Check)</a:t>
            </a:r>
            <a:endParaRPr lang="en" dirty="0">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96">
                                            <p:txEl>
                                              <p:pRg st="0" end="0"/>
                                            </p:txEl>
                                          </p:spTgt>
                                        </p:tgtEl>
                                        <p:attrNameLst>
                                          <p:attrName>style.visibility</p:attrName>
                                        </p:attrNameLst>
                                      </p:cBhvr>
                                      <p:to>
                                        <p:strVal val="visible"/>
                                      </p:to>
                                    </p:set>
                                    <p:animEffect transition="in" filter="fade">
                                      <p:cBhvr>
                                        <p:cTn id="7" dur="1000"/>
                                        <p:tgtEl>
                                          <p:spTgt spid="89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96">
                                            <p:txEl>
                                              <p:pRg st="1" end="1"/>
                                            </p:txEl>
                                          </p:spTgt>
                                        </p:tgtEl>
                                        <p:attrNameLst>
                                          <p:attrName>style.visibility</p:attrName>
                                        </p:attrNameLst>
                                      </p:cBhvr>
                                      <p:to>
                                        <p:strVal val="visible"/>
                                      </p:to>
                                    </p:set>
                                    <p:animEffect transition="in" filter="fade">
                                      <p:cBhvr>
                                        <p:cTn id="12" dur="1000"/>
                                        <p:tgtEl>
                                          <p:spTgt spid="89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96">
                                            <p:txEl>
                                              <p:pRg st="2" end="2"/>
                                            </p:txEl>
                                          </p:spTgt>
                                        </p:tgtEl>
                                        <p:attrNameLst>
                                          <p:attrName>style.visibility</p:attrName>
                                        </p:attrNameLst>
                                      </p:cBhvr>
                                      <p:to>
                                        <p:strVal val="visible"/>
                                      </p:to>
                                    </p:set>
                                    <p:animEffect transition="in" filter="fade">
                                      <p:cBhvr>
                                        <p:cTn id="17" dur="1000"/>
                                        <p:tgtEl>
                                          <p:spTgt spid="89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96">
                                            <p:txEl>
                                              <p:pRg st="3" end="3"/>
                                            </p:txEl>
                                          </p:spTgt>
                                        </p:tgtEl>
                                        <p:attrNameLst>
                                          <p:attrName>style.visibility</p:attrName>
                                        </p:attrNameLst>
                                      </p:cBhvr>
                                      <p:to>
                                        <p:strVal val="visible"/>
                                      </p:to>
                                    </p:set>
                                    <p:animEffect transition="in" filter="fade">
                                      <p:cBhvr>
                                        <p:cTn id="22" dur="1000"/>
                                        <p:tgtEl>
                                          <p:spTgt spid="89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Shape 900"/>
        <p:cNvGrpSpPr/>
        <p:nvPr/>
      </p:nvGrpSpPr>
      <p:grpSpPr>
        <a:xfrm>
          <a:off x="0" y="0"/>
          <a:ext cx="0" cy="0"/>
          <a:chOff x="0" y="0"/>
          <a:chExt cx="0" cy="0"/>
        </a:xfrm>
      </p:grpSpPr>
      <p:sp>
        <p:nvSpPr>
          <p:cNvPr id="904" name="Shape 904"/>
          <p:cNvSpPr txBox="1">
            <a:spLocks noGrp="1"/>
          </p:cNvSpPr>
          <p:nvPr>
            <p:ph type="body" idx="1"/>
          </p:nvPr>
        </p:nvSpPr>
        <p:spPr>
          <a:xfrm>
            <a:off x="795791" y="1423809"/>
            <a:ext cx="7653047" cy="2455364"/>
          </a:xfrm>
          <a:prstGeom prst="rect">
            <a:avLst/>
          </a:prstGeom>
        </p:spPr>
        <p:txBody>
          <a:bodyPr lIns="91425" tIns="91425" rIns="91425" bIns="91425" anchor="t" anchorCtr="0">
            <a:noAutofit/>
          </a:bodyPr>
          <a:lstStyle/>
          <a:p>
            <a:pPr marL="0" lvl="0" indent="0" algn="l" rtl="0">
              <a:spcBef>
                <a:spcPts val="0"/>
              </a:spcBef>
              <a:spcAft>
                <a:spcPts val="1000"/>
              </a:spcAft>
              <a:buClr>
                <a:schemeClr val="tx1"/>
              </a:buClr>
              <a:buNone/>
            </a:pPr>
            <a:r>
              <a:rPr lang="en" sz="2000" b="1" dirty="0">
                <a:solidFill>
                  <a:srgbClr val="22C74D"/>
                </a:solidFill>
                <a:latin typeface="+mj-lt"/>
              </a:rPr>
              <a:t>CORRECT!</a:t>
            </a:r>
          </a:p>
          <a:p>
            <a:pPr lvl="0" algn="just" rtl="0">
              <a:spcBef>
                <a:spcPts val="0"/>
              </a:spcBef>
              <a:spcAft>
                <a:spcPts val="0"/>
              </a:spcAft>
              <a:buClr>
                <a:schemeClr val="tx1"/>
              </a:buClr>
              <a:buNone/>
            </a:pPr>
            <a:r>
              <a:rPr lang="en" sz="1600" dirty="0">
                <a:latin typeface="+mj-lt"/>
              </a:rPr>
              <a:t>Jim’s actions also raise multiple legal issues:</a:t>
            </a:r>
          </a:p>
          <a:p>
            <a:pPr marL="457200" lvl="0" indent="-330200" algn="just" rtl="0">
              <a:spcBef>
                <a:spcPts val="0"/>
              </a:spcBef>
              <a:spcAft>
                <a:spcPts val="0"/>
              </a:spcAft>
              <a:buClr>
                <a:schemeClr val="tx1"/>
              </a:buClr>
              <a:buSzPct val="100000"/>
              <a:buChar char="●"/>
            </a:pPr>
            <a:r>
              <a:rPr lang="en" sz="1600" dirty="0">
                <a:latin typeface="+mj-lt"/>
              </a:rPr>
              <a:t>There may be a confidentiality or non-disclosure agreement regarding some of the information contained in the code. Jim’s provision of the code to a third party without appropriate permission could violate the agreement.</a:t>
            </a:r>
          </a:p>
          <a:p>
            <a:pPr marL="457200" lvl="0" indent="-330200" algn="just" rtl="0">
              <a:spcBef>
                <a:spcPts val="0"/>
              </a:spcBef>
              <a:spcAft>
                <a:spcPts val="0"/>
              </a:spcAft>
              <a:buClr>
                <a:schemeClr val="tx1"/>
              </a:buClr>
              <a:buSzPct val="100000"/>
              <a:buChar char="●"/>
            </a:pPr>
            <a:r>
              <a:rPr lang="en" sz="1600" dirty="0">
                <a:latin typeface="+mj-lt"/>
              </a:rPr>
              <a:t>Cross-border concerns: if Sam’s </a:t>
            </a:r>
            <a:r>
              <a:rPr lang="es-PR" sz="1600" dirty="0" smtClean="0">
                <a:latin typeface="+mj-lt"/>
              </a:rPr>
              <a:t>University</a:t>
            </a:r>
            <a:r>
              <a:rPr lang="en" sz="1600" dirty="0" smtClean="0">
                <a:latin typeface="+mj-lt"/>
              </a:rPr>
              <a:t> </a:t>
            </a:r>
            <a:r>
              <a:rPr lang="en" sz="1600" dirty="0">
                <a:latin typeface="+mj-lt"/>
              </a:rPr>
              <a:t>is overseas, there are other laws that could be implicated depending on the content of the code (export control laws, etc.).</a:t>
            </a:r>
            <a:br>
              <a:rPr lang="en" sz="1600" dirty="0">
                <a:latin typeface="+mj-lt"/>
              </a:rPr>
            </a:br>
            <a:endParaRPr lang="en" sz="1600" dirty="0">
              <a:latin typeface="+mj-lt"/>
            </a:endParaRPr>
          </a:p>
        </p:txBody>
      </p:sp>
      <p:sp>
        <p:nvSpPr>
          <p:cNvPr id="902" name="Shape 902"/>
          <p:cNvSpPr txBox="1">
            <a:spLocks noGrp="1"/>
          </p:cNvSpPr>
          <p:nvPr>
            <p:ph type="sldNum" idx="12"/>
          </p:nvPr>
        </p:nvSpPr>
        <p:spPr>
          <a:xfrm>
            <a:off x="1337977" y="4319758"/>
            <a:ext cx="480991" cy="393600"/>
          </a:xfrm>
          <a:prstGeom prst="rect">
            <a:avLst/>
          </a:prstGeom>
        </p:spPr>
        <p:txBody>
          <a:bodyPr lIns="91425" tIns="91425" rIns="91425" bIns="91425" anchor="ctr" anchorCtr="0">
            <a:noAutofit/>
          </a:bodyPr>
          <a:lstStyle/>
          <a:p>
            <a:pPr lvl="0" algn="l" rtl="0">
              <a:spcBef>
                <a:spcPts val="0"/>
              </a:spcBef>
              <a:buNone/>
            </a:pPr>
            <a:fld id="{00000000-1234-1234-1234-123412341234}" type="slidenum">
              <a:rPr lang="en">
                <a:solidFill>
                  <a:srgbClr val="8A8A8A"/>
                </a:solidFill>
              </a:rPr>
              <a:pPr lvl="0" algn="l" rtl="0">
                <a:spcBef>
                  <a:spcPts val="0"/>
                </a:spcBef>
                <a:buNone/>
              </a:pPr>
              <a:t>108</a:t>
            </a:fld>
            <a:endParaRPr lang="en">
              <a:solidFill>
                <a:srgbClr val="8A8A8A"/>
              </a:solidFill>
            </a:endParaRPr>
          </a:p>
        </p:txBody>
      </p:sp>
      <p:sp>
        <p:nvSpPr>
          <p:cNvPr id="7" name="Shape 858"/>
          <p:cNvSpPr txBox="1">
            <a:spLocks noGrp="1"/>
          </p:cNvSpPr>
          <p:nvPr>
            <p:ph type="title"/>
          </p:nvPr>
        </p:nvSpPr>
        <p:spPr>
          <a:xfrm>
            <a:off x="339956" y="107240"/>
            <a:ext cx="5563133" cy="875985"/>
          </a:xfrm>
          <a:prstGeom prst="rect">
            <a:avLst/>
          </a:prstGeom>
        </p:spPr>
        <p:txBody>
          <a:bodyPr lIns="91425" tIns="91425" rIns="91425" bIns="91425" anchor="t" anchorCtr="0">
            <a:noAutofit/>
          </a:bodyPr>
          <a:lstStyle/>
          <a:p>
            <a:pPr lvl="0">
              <a:buClr>
                <a:schemeClr val="tx1"/>
              </a:buClr>
            </a:pPr>
            <a:r>
              <a:rPr lang="en">
                <a:ea typeface="Arial"/>
                <a:cs typeface="Arial"/>
                <a:sym typeface="Arial"/>
              </a:rPr>
              <a:t>MODULE 5: SUMMARY </a:t>
            </a:r>
            <a:r>
              <a:rPr lang="en" sz="1800">
                <a:ea typeface="Arial"/>
                <a:cs typeface="Arial"/>
                <a:sym typeface="Arial"/>
              </a:rPr>
              <a:t>(Knowledge Check)</a:t>
            </a:r>
            <a:endParaRPr lang="en" dirty="0">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04">
                                            <p:txEl>
                                              <p:pRg st="0" end="0"/>
                                            </p:txEl>
                                          </p:spTgt>
                                        </p:tgtEl>
                                        <p:attrNameLst>
                                          <p:attrName>style.visibility</p:attrName>
                                        </p:attrNameLst>
                                      </p:cBhvr>
                                      <p:to>
                                        <p:strVal val="visible"/>
                                      </p:to>
                                    </p:set>
                                    <p:animEffect transition="in" filter="fade">
                                      <p:cBhvr>
                                        <p:cTn id="7" dur="1000"/>
                                        <p:tgtEl>
                                          <p:spTgt spid="90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04">
                                            <p:txEl>
                                              <p:pRg st="1" end="1"/>
                                            </p:txEl>
                                          </p:spTgt>
                                        </p:tgtEl>
                                        <p:attrNameLst>
                                          <p:attrName>style.visibility</p:attrName>
                                        </p:attrNameLst>
                                      </p:cBhvr>
                                      <p:to>
                                        <p:strVal val="visible"/>
                                      </p:to>
                                    </p:set>
                                    <p:animEffect transition="in" filter="fade">
                                      <p:cBhvr>
                                        <p:cTn id="12" dur="1000"/>
                                        <p:tgtEl>
                                          <p:spTgt spid="90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04">
                                            <p:txEl>
                                              <p:pRg st="2" end="2"/>
                                            </p:txEl>
                                          </p:spTgt>
                                        </p:tgtEl>
                                        <p:attrNameLst>
                                          <p:attrName>style.visibility</p:attrName>
                                        </p:attrNameLst>
                                      </p:cBhvr>
                                      <p:to>
                                        <p:strVal val="visible"/>
                                      </p:to>
                                    </p:set>
                                    <p:animEffect transition="in" filter="fade">
                                      <p:cBhvr>
                                        <p:cTn id="17" dur="1000"/>
                                        <p:tgtEl>
                                          <p:spTgt spid="90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04">
                                            <p:txEl>
                                              <p:pRg st="3" end="3"/>
                                            </p:txEl>
                                          </p:spTgt>
                                        </p:tgtEl>
                                        <p:attrNameLst>
                                          <p:attrName>style.visibility</p:attrName>
                                        </p:attrNameLst>
                                      </p:cBhvr>
                                      <p:to>
                                        <p:strVal val="visible"/>
                                      </p:to>
                                    </p:set>
                                    <p:animEffect transition="in" filter="fade">
                                      <p:cBhvr>
                                        <p:cTn id="22" dur="1000"/>
                                        <p:tgtEl>
                                          <p:spTgt spid="90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Shape 908"/>
        <p:cNvGrpSpPr/>
        <p:nvPr/>
      </p:nvGrpSpPr>
      <p:grpSpPr>
        <a:xfrm>
          <a:off x="0" y="0"/>
          <a:ext cx="0" cy="0"/>
          <a:chOff x="0" y="0"/>
          <a:chExt cx="0" cy="0"/>
        </a:xfrm>
      </p:grpSpPr>
      <p:sp>
        <p:nvSpPr>
          <p:cNvPr id="912" name="Shape 912"/>
          <p:cNvSpPr txBox="1">
            <a:spLocks noGrp="1"/>
          </p:cNvSpPr>
          <p:nvPr>
            <p:ph type="body" idx="1"/>
          </p:nvPr>
        </p:nvSpPr>
        <p:spPr>
          <a:xfrm>
            <a:off x="795790" y="1423809"/>
            <a:ext cx="7653047" cy="2455364"/>
          </a:xfrm>
          <a:prstGeom prst="rect">
            <a:avLst/>
          </a:prstGeom>
        </p:spPr>
        <p:txBody>
          <a:bodyPr lIns="91425" tIns="91425" rIns="91425" bIns="91425" anchor="t" anchorCtr="0">
            <a:noAutofit/>
          </a:bodyPr>
          <a:lstStyle/>
          <a:p>
            <a:pPr marL="0" lvl="0" indent="0" rtl="0">
              <a:spcBef>
                <a:spcPts val="0"/>
              </a:spcBef>
              <a:spcAft>
                <a:spcPts val="1000"/>
              </a:spcAft>
              <a:buClr>
                <a:schemeClr val="tx1"/>
              </a:buClr>
              <a:buNone/>
            </a:pPr>
            <a:r>
              <a:rPr lang="en" sz="2000" b="1" dirty="0">
                <a:solidFill>
                  <a:srgbClr val="22C74D"/>
                </a:solidFill>
                <a:latin typeface="+mj-lt"/>
              </a:rPr>
              <a:t>CORRECT!</a:t>
            </a:r>
            <a:endParaRPr lang="en" sz="1800" b="1" dirty="0">
              <a:solidFill>
                <a:srgbClr val="22C74D"/>
              </a:solidFill>
              <a:latin typeface="+mj-lt"/>
            </a:endParaRPr>
          </a:p>
          <a:p>
            <a:pPr lvl="0" rtl="0">
              <a:spcBef>
                <a:spcPts val="0"/>
              </a:spcBef>
              <a:spcAft>
                <a:spcPts val="0"/>
              </a:spcAft>
              <a:buClr>
                <a:schemeClr val="tx1"/>
              </a:buClr>
              <a:buNone/>
            </a:pPr>
            <a:r>
              <a:rPr lang="en" sz="1400" dirty="0">
                <a:latin typeface="+mj-lt"/>
              </a:rPr>
              <a:t>Jim’s actions also raise multiple legal issues:</a:t>
            </a:r>
          </a:p>
          <a:p>
            <a:pPr marL="457200" lvl="0" indent="-330200" rtl="0">
              <a:spcBef>
                <a:spcPts val="0"/>
              </a:spcBef>
              <a:spcAft>
                <a:spcPts val="0"/>
              </a:spcAft>
              <a:buClr>
                <a:schemeClr val="tx1"/>
              </a:buClr>
              <a:buSzPct val="100000"/>
              <a:buChar char="●"/>
            </a:pPr>
            <a:r>
              <a:rPr lang="en" sz="1400" dirty="0">
                <a:latin typeface="+mj-lt"/>
              </a:rPr>
              <a:t>Contractual concerns: if the code development was funded under a sponsored research contract, there may be restrictions related to its distribution. For example, some contracts require that the sponsor be allowed to perform a pre-publication review to identify any patentable inventions. While Jim might argue that providing the code to Sam is not “publication,” the transfer to Sam certainly represents a loss of control over the code that will lower the ability of Jim’s lab to ensure compliance with the contract. </a:t>
            </a:r>
            <a:br>
              <a:rPr lang="en" sz="1400" dirty="0">
                <a:latin typeface="+mj-lt"/>
              </a:rPr>
            </a:br>
            <a:r>
              <a:rPr lang="en" sz="1400" dirty="0">
                <a:latin typeface="+mj-lt"/>
              </a:rPr>
              <a:t/>
            </a:r>
            <a:br>
              <a:rPr lang="en" sz="1400" dirty="0">
                <a:latin typeface="+mj-lt"/>
              </a:rPr>
            </a:br>
            <a:endParaRPr lang="en" sz="1400" dirty="0">
              <a:latin typeface="+mj-lt"/>
            </a:endParaRPr>
          </a:p>
        </p:txBody>
      </p:sp>
      <p:sp>
        <p:nvSpPr>
          <p:cNvPr id="910" name="Shape 910"/>
          <p:cNvSpPr txBox="1">
            <a:spLocks noGrp="1"/>
          </p:cNvSpPr>
          <p:nvPr>
            <p:ph type="sldNum" idx="12"/>
          </p:nvPr>
        </p:nvSpPr>
        <p:spPr>
          <a:xfrm>
            <a:off x="1337977" y="4319758"/>
            <a:ext cx="500655" cy="393600"/>
          </a:xfrm>
          <a:prstGeom prst="rect">
            <a:avLst/>
          </a:prstGeom>
        </p:spPr>
        <p:txBody>
          <a:bodyPr lIns="91425" tIns="91425" rIns="91425" bIns="91425" anchor="ctr" anchorCtr="0">
            <a:noAutofit/>
          </a:bodyPr>
          <a:lstStyle/>
          <a:p>
            <a:pPr lvl="0" algn="l" rtl="0">
              <a:spcBef>
                <a:spcPts val="0"/>
              </a:spcBef>
              <a:buNone/>
            </a:pPr>
            <a:fld id="{00000000-1234-1234-1234-123412341234}" type="slidenum">
              <a:rPr lang="en">
                <a:solidFill>
                  <a:srgbClr val="8A8A8A"/>
                </a:solidFill>
              </a:rPr>
              <a:pPr lvl="0" algn="l" rtl="0">
                <a:spcBef>
                  <a:spcPts val="0"/>
                </a:spcBef>
                <a:buNone/>
              </a:pPr>
              <a:t>109</a:t>
            </a:fld>
            <a:endParaRPr lang="en" dirty="0">
              <a:solidFill>
                <a:srgbClr val="8A8A8A"/>
              </a:solidFill>
            </a:endParaRPr>
          </a:p>
        </p:txBody>
      </p:sp>
      <p:sp>
        <p:nvSpPr>
          <p:cNvPr id="7" name="Shape 858"/>
          <p:cNvSpPr txBox="1">
            <a:spLocks noGrp="1"/>
          </p:cNvSpPr>
          <p:nvPr>
            <p:ph type="title"/>
          </p:nvPr>
        </p:nvSpPr>
        <p:spPr>
          <a:xfrm>
            <a:off x="339956" y="107240"/>
            <a:ext cx="5563133" cy="875985"/>
          </a:xfrm>
          <a:prstGeom prst="rect">
            <a:avLst/>
          </a:prstGeom>
        </p:spPr>
        <p:txBody>
          <a:bodyPr lIns="91425" tIns="91425" rIns="91425" bIns="91425" anchor="t" anchorCtr="0">
            <a:noAutofit/>
          </a:bodyPr>
          <a:lstStyle/>
          <a:p>
            <a:pPr lvl="0">
              <a:buClr>
                <a:schemeClr val="tx1"/>
              </a:buClr>
            </a:pPr>
            <a:r>
              <a:rPr lang="en">
                <a:ea typeface="Arial"/>
                <a:cs typeface="Arial"/>
                <a:sym typeface="Arial"/>
              </a:rPr>
              <a:t>MODULE 5: SUMMARY </a:t>
            </a:r>
            <a:r>
              <a:rPr lang="en" sz="1800">
                <a:ea typeface="Arial"/>
                <a:cs typeface="Arial"/>
                <a:sym typeface="Arial"/>
              </a:rPr>
              <a:t>(Knowledge Check)</a:t>
            </a:r>
            <a:endParaRPr lang="en" dirty="0">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12">
                                            <p:txEl>
                                              <p:pRg st="0" end="0"/>
                                            </p:txEl>
                                          </p:spTgt>
                                        </p:tgtEl>
                                        <p:attrNameLst>
                                          <p:attrName>style.visibility</p:attrName>
                                        </p:attrNameLst>
                                      </p:cBhvr>
                                      <p:to>
                                        <p:strVal val="visible"/>
                                      </p:to>
                                    </p:set>
                                    <p:animEffect transition="in" filter="fade">
                                      <p:cBhvr>
                                        <p:cTn id="7" dur="1000"/>
                                        <p:tgtEl>
                                          <p:spTgt spid="9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12">
                                            <p:txEl>
                                              <p:pRg st="1" end="1"/>
                                            </p:txEl>
                                          </p:spTgt>
                                        </p:tgtEl>
                                        <p:attrNameLst>
                                          <p:attrName>style.visibility</p:attrName>
                                        </p:attrNameLst>
                                      </p:cBhvr>
                                      <p:to>
                                        <p:strVal val="visible"/>
                                      </p:to>
                                    </p:set>
                                    <p:animEffect transition="in" filter="fade">
                                      <p:cBhvr>
                                        <p:cTn id="12" dur="1000"/>
                                        <p:tgtEl>
                                          <p:spTgt spid="91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12">
                                            <p:txEl>
                                              <p:pRg st="2" end="2"/>
                                            </p:txEl>
                                          </p:spTgt>
                                        </p:tgtEl>
                                        <p:attrNameLst>
                                          <p:attrName>style.visibility</p:attrName>
                                        </p:attrNameLst>
                                      </p:cBhvr>
                                      <p:to>
                                        <p:strVal val="visible"/>
                                      </p:to>
                                    </p:set>
                                    <p:animEffect transition="in" filter="fade">
                                      <p:cBhvr>
                                        <p:cTn id="17" dur="1000"/>
                                        <p:tgtEl>
                                          <p:spTgt spid="91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Shape 149"/>
          <p:cNvSpPr txBox="1">
            <a:spLocks noGrp="1"/>
          </p:cNvSpPr>
          <p:nvPr>
            <p:ph type="title"/>
          </p:nvPr>
        </p:nvSpPr>
        <p:spPr>
          <a:prstGeom prst="rect">
            <a:avLst/>
          </a:prstGeom>
        </p:spPr>
        <p:txBody>
          <a:bodyPr lIns="91425" tIns="91425" rIns="91425" bIns="91425" anchor="ctr" anchorCtr="0">
            <a:noAutofit/>
          </a:bodyPr>
          <a:lstStyle/>
          <a:p>
            <a:pPr lvl="0">
              <a:spcBef>
                <a:spcPts val="0"/>
              </a:spcBef>
              <a:buClr>
                <a:schemeClr val="tx1"/>
              </a:buClr>
              <a:buNone/>
            </a:pPr>
            <a:r>
              <a:rPr lang="en">
                <a:latin typeface="Arial"/>
                <a:ea typeface="Arial"/>
                <a:cs typeface="Arial"/>
                <a:sym typeface="Arial"/>
              </a:rPr>
              <a:t>MODULE 1: PATENTS</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Shape 916"/>
        <p:cNvGrpSpPr/>
        <p:nvPr/>
      </p:nvGrpSpPr>
      <p:grpSpPr>
        <a:xfrm>
          <a:off x="0" y="0"/>
          <a:ext cx="0" cy="0"/>
          <a:chOff x="0" y="0"/>
          <a:chExt cx="0" cy="0"/>
        </a:xfrm>
      </p:grpSpPr>
      <p:sp>
        <p:nvSpPr>
          <p:cNvPr id="920" name="Shape 920"/>
          <p:cNvSpPr txBox="1">
            <a:spLocks noGrp="1"/>
          </p:cNvSpPr>
          <p:nvPr>
            <p:ph type="body" idx="1"/>
          </p:nvPr>
        </p:nvSpPr>
        <p:spPr>
          <a:prstGeom prst="rect">
            <a:avLst/>
          </a:prstGeom>
        </p:spPr>
        <p:txBody>
          <a:bodyPr lIns="91425" tIns="91425" rIns="91425" bIns="91425" anchor="t" anchorCtr="0">
            <a:noAutofit/>
          </a:bodyPr>
          <a:lstStyle/>
          <a:p>
            <a:pPr marL="0" lvl="0" indent="0" algn="l" rtl="0">
              <a:spcBef>
                <a:spcPts val="0"/>
              </a:spcBef>
              <a:spcAft>
                <a:spcPts val="1000"/>
              </a:spcAft>
              <a:buClr>
                <a:schemeClr val="tx1"/>
              </a:buClr>
              <a:buNone/>
            </a:pPr>
            <a:r>
              <a:rPr lang="en" sz="2000" b="1" dirty="0">
                <a:solidFill>
                  <a:schemeClr val="tx1"/>
                </a:solidFill>
                <a:latin typeface="+mj-lt"/>
              </a:rPr>
              <a:t>FINAL SCENARIO: SOURCE CODE</a:t>
            </a:r>
          </a:p>
          <a:p>
            <a:pPr marL="457200" lvl="0" indent="-330200" algn="l" rtl="0">
              <a:spcBef>
                <a:spcPts val="0"/>
              </a:spcBef>
              <a:spcAft>
                <a:spcPts val="1000"/>
              </a:spcAft>
              <a:buClr>
                <a:schemeClr val="tx1"/>
              </a:buClr>
              <a:buSzPct val="100000"/>
              <a:buChar char="●"/>
            </a:pPr>
            <a:r>
              <a:rPr lang="en" sz="1600" dirty="0">
                <a:latin typeface="+mj-lt"/>
              </a:rPr>
              <a:t>Source code often involves multiple forms of intellectual property. </a:t>
            </a:r>
          </a:p>
          <a:p>
            <a:pPr marL="457200" lvl="0" indent="-330200" algn="l" rtl="0">
              <a:spcBef>
                <a:spcPts val="0"/>
              </a:spcBef>
              <a:spcAft>
                <a:spcPts val="1000"/>
              </a:spcAft>
              <a:buClr>
                <a:schemeClr val="tx1"/>
              </a:buClr>
              <a:buSzPct val="100000"/>
              <a:buChar char="●"/>
            </a:pPr>
            <a:r>
              <a:rPr lang="en" sz="1600" dirty="0">
                <a:latin typeface="+mj-lt"/>
              </a:rPr>
              <a:t>The code itself is generally protected by copyright. </a:t>
            </a:r>
          </a:p>
          <a:p>
            <a:pPr marL="457200" lvl="0" indent="-330200" algn="l" rtl="0">
              <a:spcBef>
                <a:spcPts val="0"/>
              </a:spcBef>
              <a:spcAft>
                <a:spcPts val="1000"/>
              </a:spcAft>
              <a:buClr>
                <a:schemeClr val="tx1"/>
              </a:buClr>
              <a:buSzPct val="100000"/>
              <a:buChar char="●"/>
            </a:pPr>
            <a:r>
              <a:rPr lang="en" sz="1600" dirty="0">
                <a:latin typeface="+mj-lt"/>
              </a:rPr>
              <a:t>The code can implement a method that is patentable. </a:t>
            </a:r>
          </a:p>
          <a:p>
            <a:pPr marL="457200" lvl="0" indent="-330200" algn="l" rtl="0">
              <a:spcBef>
                <a:spcPts val="0"/>
              </a:spcBef>
              <a:spcAft>
                <a:spcPts val="1000"/>
              </a:spcAft>
              <a:buClr>
                <a:schemeClr val="tx1"/>
              </a:buClr>
              <a:buSzPct val="100000"/>
              <a:buChar char="●"/>
            </a:pPr>
            <a:r>
              <a:rPr lang="en" sz="1600" dirty="0">
                <a:latin typeface="+mj-lt"/>
              </a:rPr>
              <a:t>The code can include trade secret methods or information.</a:t>
            </a:r>
          </a:p>
        </p:txBody>
      </p:sp>
      <p:sp>
        <p:nvSpPr>
          <p:cNvPr id="918" name="Shape 918"/>
          <p:cNvSpPr txBox="1">
            <a:spLocks noGrp="1"/>
          </p:cNvSpPr>
          <p:nvPr>
            <p:ph type="sldNum" idx="12"/>
          </p:nvPr>
        </p:nvSpPr>
        <p:spPr>
          <a:xfrm>
            <a:off x="1337977" y="4319758"/>
            <a:ext cx="530152" cy="393600"/>
          </a:xfrm>
          <a:prstGeom prst="rect">
            <a:avLst/>
          </a:prstGeom>
        </p:spPr>
        <p:txBody>
          <a:bodyPr lIns="91425" tIns="91425" rIns="91425" bIns="91425" anchor="ctr" anchorCtr="0">
            <a:noAutofit/>
          </a:bodyPr>
          <a:lstStyle/>
          <a:p>
            <a:pPr lvl="0" algn="l" rtl="0">
              <a:spcBef>
                <a:spcPts val="0"/>
              </a:spcBef>
              <a:buNone/>
            </a:pPr>
            <a:fld id="{00000000-1234-1234-1234-123412341234}" type="slidenum">
              <a:rPr lang="en">
                <a:solidFill>
                  <a:srgbClr val="8A8A8A"/>
                </a:solidFill>
              </a:rPr>
              <a:pPr lvl="0" algn="l" rtl="0">
                <a:spcBef>
                  <a:spcPts val="0"/>
                </a:spcBef>
                <a:buNone/>
              </a:pPr>
              <a:t>110</a:t>
            </a:fld>
            <a:endParaRPr lang="en" dirty="0">
              <a:solidFill>
                <a:srgbClr val="8A8A8A"/>
              </a:solidFill>
            </a:endParaRPr>
          </a:p>
        </p:txBody>
      </p:sp>
      <p:sp>
        <p:nvSpPr>
          <p:cNvPr id="7" name="Shape 858"/>
          <p:cNvSpPr txBox="1">
            <a:spLocks noGrp="1"/>
          </p:cNvSpPr>
          <p:nvPr>
            <p:ph type="title"/>
          </p:nvPr>
        </p:nvSpPr>
        <p:spPr>
          <a:xfrm>
            <a:off x="339956" y="107240"/>
            <a:ext cx="5563133" cy="875985"/>
          </a:xfrm>
          <a:prstGeom prst="rect">
            <a:avLst/>
          </a:prstGeom>
        </p:spPr>
        <p:txBody>
          <a:bodyPr lIns="91425" tIns="91425" rIns="91425" bIns="91425" anchor="t" anchorCtr="0">
            <a:noAutofit/>
          </a:bodyPr>
          <a:lstStyle/>
          <a:p>
            <a:pPr lvl="0">
              <a:buClr>
                <a:schemeClr val="tx1"/>
              </a:buClr>
            </a:pPr>
            <a:r>
              <a:rPr lang="en">
                <a:ea typeface="Arial"/>
                <a:cs typeface="Arial"/>
                <a:sym typeface="Arial"/>
              </a:rPr>
              <a:t>MODULE 5: SUMMARY </a:t>
            </a:r>
            <a:r>
              <a:rPr lang="en" sz="1800">
                <a:ea typeface="Arial"/>
                <a:cs typeface="Arial"/>
                <a:sym typeface="Arial"/>
              </a:rPr>
              <a:t>(Knowledge Check)</a:t>
            </a:r>
            <a:endParaRPr lang="en" dirty="0">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20"/>
                                        </p:tgtEl>
                                        <p:attrNameLst>
                                          <p:attrName>style.visibility</p:attrName>
                                        </p:attrNameLst>
                                      </p:cBhvr>
                                      <p:to>
                                        <p:strVal val="visible"/>
                                      </p:to>
                                    </p:set>
                                    <p:animEffect transition="in" filter="fade">
                                      <p:cBhvr>
                                        <p:cTn id="7" dur="1000"/>
                                        <p:tgtEl>
                                          <p:spTgt spid="9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Shape 924"/>
        <p:cNvGrpSpPr/>
        <p:nvPr/>
      </p:nvGrpSpPr>
      <p:grpSpPr>
        <a:xfrm>
          <a:off x="0" y="0"/>
          <a:ext cx="0" cy="0"/>
          <a:chOff x="0" y="0"/>
          <a:chExt cx="0" cy="0"/>
        </a:xfrm>
      </p:grpSpPr>
      <p:sp>
        <p:nvSpPr>
          <p:cNvPr id="928" name="Shape 928"/>
          <p:cNvSpPr txBox="1">
            <a:spLocks noGrp="1"/>
          </p:cNvSpPr>
          <p:nvPr>
            <p:ph type="body" idx="1"/>
          </p:nvPr>
        </p:nvSpPr>
        <p:spPr>
          <a:prstGeom prst="rect">
            <a:avLst/>
          </a:prstGeom>
        </p:spPr>
        <p:txBody>
          <a:bodyPr lIns="91425" tIns="91425" rIns="91425" bIns="91425" anchor="t" anchorCtr="0">
            <a:noAutofit/>
          </a:bodyPr>
          <a:lstStyle/>
          <a:p>
            <a:pPr marL="0" lvl="0" indent="0" algn="l" rtl="0">
              <a:spcBef>
                <a:spcPts val="0"/>
              </a:spcBef>
              <a:spcAft>
                <a:spcPts val="1000"/>
              </a:spcAft>
              <a:buClr>
                <a:schemeClr val="tx1"/>
              </a:buClr>
              <a:buNone/>
            </a:pPr>
            <a:r>
              <a:rPr lang="en" sz="3600" b="1" dirty="0">
                <a:solidFill>
                  <a:schemeClr val="tx1"/>
                </a:solidFill>
              </a:rPr>
              <a:t>Congratulations!</a:t>
            </a:r>
          </a:p>
          <a:p>
            <a:pPr marL="0" lvl="0" indent="0" algn="l" rtl="0">
              <a:spcBef>
                <a:spcPts val="0"/>
              </a:spcBef>
              <a:spcAft>
                <a:spcPts val="1000"/>
              </a:spcAft>
              <a:buClr>
                <a:schemeClr val="tx1"/>
              </a:buClr>
              <a:buNone/>
            </a:pPr>
            <a:r>
              <a:rPr lang="en" sz="2000" b="1" dirty="0">
                <a:solidFill>
                  <a:srgbClr val="8A8A8A"/>
                </a:solidFill>
              </a:rPr>
              <a:t>You have completed the Intellectual Property Module for Academic Researchers.</a:t>
            </a:r>
          </a:p>
          <a:p>
            <a:pPr marL="0" lvl="0" indent="0" algn="l" rtl="0">
              <a:spcBef>
                <a:spcPts val="0"/>
              </a:spcBef>
              <a:spcAft>
                <a:spcPts val="1000"/>
              </a:spcAft>
              <a:buClr>
                <a:schemeClr val="tx1"/>
              </a:buClr>
              <a:buNone/>
            </a:pPr>
            <a:endParaRPr sz="2000" b="1" dirty="0">
              <a:solidFill>
                <a:srgbClr val="000000"/>
              </a:solidFill>
            </a:endParaRPr>
          </a:p>
        </p:txBody>
      </p:sp>
      <p:sp>
        <p:nvSpPr>
          <p:cNvPr id="926" name="Shape 926"/>
          <p:cNvSpPr txBox="1">
            <a:spLocks noGrp="1"/>
          </p:cNvSpPr>
          <p:nvPr>
            <p:ph type="sldNum" idx="12"/>
          </p:nvPr>
        </p:nvSpPr>
        <p:spPr>
          <a:xfrm>
            <a:off x="1337977" y="4319758"/>
            <a:ext cx="589146" cy="393600"/>
          </a:xfrm>
          <a:prstGeom prst="rect">
            <a:avLst/>
          </a:prstGeom>
        </p:spPr>
        <p:txBody>
          <a:bodyPr lIns="91425" tIns="91425" rIns="91425" bIns="91425" anchor="ctr" anchorCtr="0">
            <a:noAutofit/>
          </a:bodyPr>
          <a:lstStyle/>
          <a:p>
            <a:pPr lvl="0" algn="l" rtl="0">
              <a:spcBef>
                <a:spcPts val="0"/>
              </a:spcBef>
              <a:buNone/>
            </a:pPr>
            <a:fld id="{00000000-1234-1234-1234-123412341234}" type="slidenum">
              <a:rPr lang="en">
                <a:solidFill>
                  <a:srgbClr val="8A8A8A"/>
                </a:solidFill>
              </a:rPr>
              <a:pPr lvl="0" algn="l" rtl="0">
                <a:spcBef>
                  <a:spcPts val="0"/>
                </a:spcBef>
                <a:buNone/>
              </a:pPr>
              <a:t>111</a:t>
            </a:fld>
            <a:endParaRPr lang="en" dirty="0">
              <a:solidFill>
                <a:srgbClr val="8A8A8A"/>
              </a:solidFill>
            </a:endParaRPr>
          </a:p>
        </p:txBody>
      </p:sp>
      <p:sp>
        <p:nvSpPr>
          <p:cNvPr id="7" name="Shape 858"/>
          <p:cNvSpPr txBox="1">
            <a:spLocks noGrp="1"/>
          </p:cNvSpPr>
          <p:nvPr>
            <p:ph type="title"/>
          </p:nvPr>
        </p:nvSpPr>
        <p:spPr>
          <a:xfrm>
            <a:off x="339956" y="107240"/>
            <a:ext cx="5563133" cy="875985"/>
          </a:xfrm>
          <a:prstGeom prst="rect">
            <a:avLst/>
          </a:prstGeom>
        </p:spPr>
        <p:txBody>
          <a:bodyPr lIns="91425" tIns="91425" rIns="91425" bIns="91425" anchor="t" anchorCtr="0">
            <a:noAutofit/>
          </a:bodyPr>
          <a:lstStyle/>
          <a:p>
            <a:pPr lvl="0">
              <a:buClr>
                <a:schemeClr val="tx1"/>
              </a:buClr>
            </a:pPr>
            <a:r>
              <a:rPr lang="en">
                <a:ea typeface="Arial"/>
                <a:cs typeface="Arial"/>
                <a:sym typeface="Arial"/>
              </a:rPr>
              <a:t>MODULE 5: SUMMARY </a:t>
            </a:r>
            <a:r>
              <a:rPr lang="en" sz="1800">
                <a:ea typeface="Arial"/>
                <a:cs typeface="Arial"/>
                <a:sym typeface="Arial"/>
              </a:rPr>
              <a:t>(Knowledge Check)</a:t>
            </a:r>
            <a:endParaRPr lang="en" dirty="0">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Shape 156"/>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a:latin typeface="Arial"/>
                <a:ea typeface="Arial"/>
                <a:cs typeface="Arial"/>
                <a:sym typeface="Arial"/>
              </a:rPr>
              <a:t>MODULE 1: PATENTS</a:t>
            </a:r>
          </a:p>
        </p:txBody>
      </p:sp>
      <p:sp>
        <p:nvSpPr>
          <p:cNvPr id="159" name="Shape 159"/>
          <p:cNvSpPr txBox="1">
            <a:spLocks noGrp="1"/>
          </p:cNvSpPr>
          <p:nvPr>
            <p:ph type="body" idx="1"/>
          </p:nvPr>
        </p:nvSpPr>
        <p:spPr>
          <a:xfrm>
            <a:off x="775503" y="1445305"/>
            <a:ext cx="7653047" cy="2455364"/>
          </a:xfrm>
          <a:prstGeom prst="rect">
            <a:avLst/>
          </a:prstGeom>
        </p:spPr>
        <p:txBody>
          <a:bodyPr lIns="91425" tIns="91425" rIns="91425" bIns="91425" anchor="t" anchorCtr="0">
            <a:noAutofit/>
          </a:bodyPr>
          <a:lstStyle/>
          <a:p>
            <a:pPr lvl="0" algn="just">
              <a:spcBef>
                <a:spcPts val="0"/>
              </a:spcBef>
              <a:buClr>
                <a:schemeClr val="tx1"/>
              </a:buClr>
              <a:buNone/>
            </a:pPr>
            <a:r>
              <a:rPr lang="en" b="1" dirty="0">
                <a:solidFill>
                  <a:schemeClr val="tx1"/>
                </a:solidFill>
                <a:latin typeface="Arial"/>
                <a:ea typeface="Arial"/>
                <a:cs typeface="Arial"/>
                <a:sym typeface="Arial"/>
              </a:rPr>
              <a:t>WHAT IS A PATENT?</a:t>
            </a:r>
          </a:p>
          <a:p>
            <a:pPr marL="457200" lvl="0" indent="0" algn="just" rtl="0">
              <a:spcBef>
                <a:spcPts val="0"/>
              </a:spcBef>
              <a:buClr>
                <a:schemeClr val="tx1"/>
              </a:buClr>
              <a:buNone/>
            </a:pPr>
            <a:r>
              <a:rPr lang="en" dirty="0">
                <a:latin typeface="Arial"/>
                <a:ea typeface="Arial"/>
                <a:cs typeface="Arial"/>
                <a:sym typeface="Arial"/>
              </a:rPr>
              <a:t>Patents protect inventions.</a:t>
            </a:r>
          </a:p>
          <a:p>
            <a:pPr marL="914400" lvl="0" indent="-228600" algn="just">
              <a:spcBef>
                <a:spcPts val="0"/>
              </a:spcBef>
              <a:buClr>
                <a:schemeClr val="tx1"/>
              </a:buClr>
              <a:buChar char="●"/>
            </a:pPr>
            <a:r>
              <a:rPr lang="en" dirty="0">
                <a:latin typeface="Arial"/>
                <a:ea typeface="Arial"/>
                <a:cs typeface="Arial"/>
                <a:sym typeface="Arial"/>
              </a:rPr>
              <a:t>The patent provides the owner with a </a:t>
            </a:r>
            <a:r>
              <a:rPr lang="en" b="1" dirty="0">
                <a:latin typeface="Arial"/>
                <a:ea typeface="Arial"/>
                <a:cs typeface="Arial"/>
                <a:sym typeface="Arial"/>
              </a:rPr>
              <a:t>right to exclude</a:t>
            </a:r>
            <a:r>
              <a:rPr lang="en" b="1" baseline="30000" dirty="0">
                <a:latin typeface="Arial"/>
                <a:ea typeface="Arial"/>
                <a:cs typeface="Arial"/>
                <a:sym typeface="Arial"/>
              </a:rPr>
              <a:t>1</a:t>
            </a:r>
            <a:r>
              <a:rPr lang="en" dirty="0">
                <a:latin typeface="Arial"/>
                <a:ea typeface="Arial"/>
                <a:cs typeface="Arial"/>
                <a:sym typeface="Arial"/>
              </a:rPr>
              <a:t> others from making, using, selling, or importing the claimed invention in the relevant jurisdiction without the permission of the patent owner.</a:t>
            </a:r>
          </a:p>
        </p:txBody>
      </p:sp>
      <p:sp>
        <p:nvSpPr>
          <p:cNvPr id="157" name="Shape 157"/>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12</a:t>
            </a:fld>
            <a:endParaRPr lang="en" dirty="0">
              <a:solidFill>
                <a:srgbClr val="8A8A8A"/>
              </a:solidFill>
              <a:sym typeface="Lato"/>
            </a:endParaRPr>
          </a:p>
        </p:txBody>
      </p:sp>
      <p:sp>
        <p:nvSpPr>
          <p:cNvPr id="160" name="Shape 160"/>
          <p:cNvSpPr txBox="1"/>
          <p:nvPr/>
        </p:nvSpPr>
        <p:spPr>
          <a:xfrm>
            <a:off x="1966760" y="4439584"/>
            <a:ext cx="3936329" cy="334200"/>
          </a:xfrm>
          <a:prstGeom prst="rect">
            <a:avLst/>
          </a:prstGeom>
          <a:noFill/>
          <a:ln>
            <a:noFill/>
          </a:ln>
        </p:spPr>
        <p:txBody>
          <a:bodyPr lIns="91425" tIns="91425" rIns="91425" bIns="91425" anchor="ctr" anchorCtr="0">
            <a:noAutofit/>
          </a:bodyPr>
          <a:lstStyle/>
          <a:p>
            <a:pPr lvl="0" rtl="0">
              <a:lnSpc>
                <a:spcPct val="115000"/>
              </a:lnSpc>
              <a:spcBef>
                <a:spcPts val="0"/>
              </a:spcBef>
              <a:buNone/>
            </a:pPr>
            <a:r>
              <a:rPr lang="en" sz="800" dirty="0">
                <a:solidFill>
                  <a:schemeClr val="bg2">
                    <a:lumMod val="65000"/>
                    <a:lumOff val="35000"/>
                  </a:schemeClr>
                </a:solidFill>
              </a:rPr>
              <a:t>1. A patent owner has the “right to exclude others from making, using, offering for sale, or selling the invention throughout the United States or importing the invention into the United States.” </a:t>
            </a:r>
            <a:r>
              <a:rPr lang="en" sz="800" dirty="0">
                <a:solidFill>
                  <a:schemeClr val="bg2">
                    <a:lumMod val="65000"/>
                    <a:lumOff val="35000"/>
                  </a:schemeClr>
                </a:solidFill>
                <a:hlinkClick r:id="rId3"/>
              </a:rPr>
              <a:t>35 U.S.C. § 154 (a)(1). </a:t>
            </a:r>
            <a:endParaRPr lang="en" sz="800" dirty="0">
              <a:solidFill>
                <a:schemeClr val="bg2">
                  <a:lumMod val="65000"/>
                  <a:lumOff val="3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9">
                                            <p:txEl>
                                              <p:pRg st="0" end="0"/>
                                            </p:txEl>
                                          </p:spTgt>
                                        </p:tgtEl>
                                        <p:attrNameLst>
                                          <p:attrName>style.visibility</p:attrName>
                                        </p:attrNameLst>
                                      </p:cBhvr>
                                      <p:to>
                                        <p:strVal val="visible"/>
                                      </p:to>
                                    </p:set>
                                    <p:animEffect transition="in" filter="fade">
                                      <p:cBhvr>
                                        <p:cTn id="7" dur="1000"/>
                                        <p:tgtEl>
                                          <p:spTgt spid="1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9">
                                            <p:txEl>
                                              <p:pRg st="1" end="1"/>
                                            </p:txEl>
                                          </p:spTgt>
                                        </p:tgtEl>
                                        <p:attrNameLst>
                                          <p:attrName>style.visibility</p:attrName>
                                        </p:attrNameLst>
                                      </p:cBhvr>
                                      <p:to>
                                        <p:strVal val="visible"/>
                                      </p:to>
                                    </p:set>
                                    <p:animEffect transition="in" filter="fade">
                                      <p:cBhvr>
                                        <p:cTn id="12" dur="1000"/>
                                        <p:tgtEl>
                                          <p:spTgt spid="15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9">
                                            <p:txEl>
                                              <p:pRg st="2" end="2"/>
                                            </p:txEl>
                                          </p:spTgt>
                                        </p:tgtEl>
                                        <p:attrNameLst>
                                          <p:attrName>style.visibility</p:attrName>
                                        </p:attrNameLst>
                                      </p:cBhvr>
                                      <p:to>
                                        <p:strVal val="visible"/>
                                      </p:to>
                                    </p:set>
                                    <p:animEffect transition="in" filter="fade">
                                      <p:cBhvr>
                                        <p:cTn id="17" dur="1000"/>
                                        <p:tgtEl>
                                          <p:spTgt spid="15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Shape 165"/>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a:latin typeface="Arial"/>
                <a:ea typeface="Arial"/>
                <a:cs typeface="Arial"/>
                <a:sym typeface="Arial"/>
              </a:rPr>
              <a:t>MODULE 1: PATENTS</a:t>
            </a:r>
          </a:p>
        </p:txBody>
      </p:sp>
      <p:sp>
        <p:nvSpPr>
          <p:cNvPr id="168" name="Shape 168"/>
          <p:cNvSpPr txBox="1">
            <a:spLocks noGrp="1"/>
          </p:cNvSpPr>
          <p:nvPr>
            <p:ph type="body" idx="1"/>
          </p:nvPr>
        </p:nvSpPr>
        <p:spPr>
          <a:xfrm>
            <a:off x="532435" y="1868166"/>
            <a:ext cx="3287209" cy="2044118"/>
          </a:xfrm>
          <a:prstGeom prst="rect">
            <a:avLst/>
          </a:prstGeom>
        </p:spPr>
        <p:txBody>
          <a:bodyPr lIns="91425" tIns="91425" rIns="91425" bIns="91425" anchor="t" anchorCtr="0">
            <a:noAutofit/>
          </a:bodyPr>
          <a:lstStyle/>
          <a:p>
            <a:pPr lvl="0">
              <a:spcBef>
                <a:spcPts val="0"/>
              </a:spcBef>
              <a:buClr>
                <a:schemeClr val="tx1"/>
              </a:buClr>
              <a:buNone/>
            </a:pPr>
            <a:r>
              <a:rPr lang="en" sz="1800" b="1" dirty="0">
                <a:latin typeface="Arial"/>
                <a:ea typeface="Arial"/>
                <a:cs typeface="Arial"/>
                <a:sym typeface="Arial"/>
              </a:rPr>
              <a:t>Responsability</a:t>
            </a:r>
          </a:p>
          <a:p>
            <a:pPr marL="412750" lvl="0" indent="-285750" rtl="0">
              <a:spcBef>
                <a:spcPts val="0"/>
              </a:spcBef>
              <a:buClr>
                <a:schemeClr val="tx1"/>
              </a:buClr>
              <a:buSzPct val="100000"/>
              <a:buFont typeface="Arial" panose="020B0604020202020204" pitchFamily="34" charset="0"/>
              <a:buChar char="•"/>
            </a:pPr>
            <a:r>
              <a:rPr lang="en" sz="1600" dirty="0">
                <a:latin typeface="Arial"/>
                <a:ea typeface="Arial"/>
                <a:cs typeface="Arial"/>
                <a:sym typeface="Arial"/>
              </a:rPr>
              <a:t>Under </a:t>
            </a:r>
            <a:r>
              <a:rPr lang="es-PR" sz="1600" dirty="0">
                <a:latin typeface="Arial"/>
                <a:ea typeface="Arial"/>
                <a:cs typeface="Arial"/>
                <a:sym typeface="Arial"/>
              </a:rPr>
              <a:t>University</a:t>
            </a:r>
            <a:r>
              <a:rPr lang="en" sz="1600" dirty="0">
                <a:latin typeface="Arial"/>
                <a:ea typeface="Arial"/>
                <a:cs typeface="Arial"/>
                <a:sym typeface="Arial"/>
              </a:rPr>
              <a:t> policies, researchers have an obligation to disclose their potentially patentable inventions.</a:t>
            </a:r>
          </a:p>
          <a:p>
            <a:pPr lvl="0" rtl="0">
              <a:spcBef>
                <a:spcPts val="0"/>
              </a:spcBef>
              <a:buClr>
                <a:schemeClr val="tx1"/>
              </a:buClr>
              <a:buNone/>
            </a:pPr>
            <a:endParaRPr sz="1600" dirty="0"/>
          </a:p>
        </p:txBody>
      </p:sp>
      <p:sp>
        <p:nvSpPr>
          <p:cNvPr id="166" name="Shape 166"/>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13</a:t>
            </a:fld>
            <a:endParaRPr lang="en" dirty="0">
              <a:solidFill>
                <a:srgbClr val="8A8A8A"/>
              </a:solidFill>
              <a:sym typeface="Lato"/>
            </a:endParaRPr>
          </a:p>
        </p:txBody>
      </p:sp>
      <p:sp>
        <p:nvSpPr>
          <p:cNvPr id="169" name="Shape 169"/>
          <p:cNvSpPr txBox="1">
            <a:spLocks noGrp="1"/>
          </p:cNvSpPr>
          <p:nvPr>
            <p:ph type="body" idx="4294967295"/>
          </p:nvPr>
        </p:nvSpPr>
        <p:spPr>
          <a:xfrm>
            <a:off x="4532588" y="1876174"/>
            <a:ext cx="4000500" cy="2255990"/>
          </a:xfrm>
          <a:prstGeom prst="rect">
            <a:avLst/>
          </a:prstGeom>
        </p:spPr>
        <p:txBody>
          <a:bodyPr lIns="91425" tIns="91425" rIns="91425" bIns="91425" anchor="t" anchorCtr="0">
            <a:noAutofit/>
          </a:bodyPr>
          <a:lstStyle/>
          <a:p>
            <a:pPr lvl="0" rtl="0">
              <a:spcBef>
                <a:spcPts val="0"/>
              </a:spcBef>
              <a:buClr>
                <a:schemeClr val="tx1"/>
              </a:buClr>
              <a:buNone/>
            </a:pPr>
            <a:r>
              <a:rPr lang="en" sz="1800" b="1" dirty="0">
                <a:solidFill>
                  <a:schemeClr val="bg2">
                    <a:lumMod val="65000"/>
                    <a:lumOff val="35000"/>
                  </a:schemeClr>
                </a:solidFill>
                <a:latin typeface="Arial"/>
                <a:ea typeface="Arial"/>
                <a:cs typeface="Arial"/>
                <a:sym typeface="Arial"/>
              </a:rPr>
              <a:t>Public Benefit</a:t>
            </a:r>
          </a:p>
          <a:p>
            <a:pPr marL="457200" lvl="0" indent="-330200" rtl="0">
              <a:spcBef>
                <a:spcPts val="0"/>
              </a:spcBef>
              <a:buClr>
                <a:schemeClr val="tx1"/>
              </a:buClr>
              <a:buSzPct val="100000"/>
              <a:buFont typeface="Arial" panose="020B0604020202020204" pitchFamily="34" charset="0"/>
              <a:buChar char="•"/>
            </a:pPr>
            <a:r>
              <a:rPr lang="en" sz="1600" dirty="0">
                <a:solidFill>
                  <a:schemeClr val="bg2">
                    <a:lumMod val="65000"/>
                    <a:lumOff val="35000"/>
                  </a:schemeClr>
                </a:solidFill>
                <a:latin typeface="Arial"/>
                <a:ea typeface="Arial"/>
                <a:cs typeface="Arial"/>
                <a:sym typeface="Arial"/>
              </a:rPr>
              <a:t>Development and commercialization of the invention may provide a significant public benefit and generate income for research and education at the </a:t>
            </a:r>
            <a:r>
              <a:rPr lang="es-PR" sz="1600" dirty="0">
                <a:solidFill>
                  <a:schemeClr val="bg2">
                    <a:lumMod val="65000"/>
                    <a:lumOff val="35000"/>
                  </a:schemeClr>
                </a:solidFill>
                <a:latin typeface="Arial"/>
                <a:ea typeface="Arial"/>
                <a:cs typeface="Arial"/>
                <a:sym typeface="Arial"/>
              </a:rPr>
              <a:t>University</a:t>
            </a:r>
            <a:r>
              <a:rPr lang="en" sz="1600" dirty="0">
                <a:solidFill>
                  <a:schemeClr val="bg2">
                    <a:lumMod val="65000"/>
                    <a:lumOff val="35000"/>
                  </a:schemeClr>
                </a:solidFill>
                <a:latin typeface="Arial"/>
                <a:ea typeface="Arial"/>
                <a:cs typeface="Arial"/>
                <a:sym typeface="Arial"/>
              </a:rPr>
              <a:t>.</a:t>
            </a:r>
          </a:p>
        </p:txBody>
      </p:sp>
      <p:sp>
        <p:nvSpPr>
          <p:cNvPr id="170" name="Shape 170"/>
          <p:cNvSpPr txBox="1"/>
          <p:nvPr/>
        </p:nvSpPr>
        <p:spPr>
          <a:xfrm>
            <a:off x="471900" y="1363550"/>
            <a:ext cx="4366318" cy="393600"/>
          </a:xfrm>
          <a:prstGeom prst="rect">
            <a:avLst/>
          </a:prstGeom>
          <a:noFill/>
          <a:ln>
            <a:noFill/>
          </a:ln>
        </p:spPr>
        <p:txBody>
          <a:bodyPr lIns="91425" tIns="91425" rIns="91425" bIns="91425" anchor="t" anchorCtr="0">
            <a:noAutofit/>
          </a:bodyPr>
          <a:lstStyle/>
          <a:p>
            <a:pPr lvl="0">
              <a:spcBef>
                <a:spcPts val="0"/>
              </a:spcBef>
              <a:buNone/>
            </a:pPr>
            <a:r>
              <a:rPr lang="en" sz="2400" b="1" dirty="0">
                <a:solidFill>
                  <a:schemeClr val="tx1"/>
                </a:solidFill>
              </a:rPr>
              <a:t>The importance of patents:</a:t>
            </a:r>
            <a:r>
              <a:rPr lang="en" sz="1800" b="1" dirty="0">
                <a:solidFill>
                  <a:schemeClr val="tx1"/>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8">
                                            <p:txEl>
                                              <p:pRg st="1" end="1"/>
                                            </p:txEl>
                                          </p:spTgt>
                                        </p:tgtEl>
                                        <p:attrNameLst>
                                          <p:attrName>style.visibility</p:attrName>
                                        </p:attrNameLst>
                                      </p:cBhvr>
                                      <p:to>
                                        <p:strVal val="visible"/>
                                      </p:to>
                                    </p:set>
                                    <p:animEffect transition="in" filter="fade">
                                      <p:cBhvr>
                                        <p:cTn id="7" dur="1000"/>
                                        <p:tgtEl>
                                          <p:spTgt spid="16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8">
                                            <p:txEl>
                                              <p:pRg st="0" end="0"/>
                                            </p:txEl>
                                          </p:spTgt>
                                        </p:tgtEl>
                                        <p:attrNameLst>
                                          <p:attrName>style.visibility</p:attrName>
                                        </p:attrNameLst>
                                      </p:cBhvr>
                                      <p:to>
                                        <p:strVal val="visible"/>
                                      </p:to>
                                    </p:set>
                                    <p:animEffect transition="in" filter="fade">
                                      <p:cBhvr>
                                        <p:cTn id="12" dur="1000"/>
                                        <p:tgtEl>
                                          <p:spTgt spid="16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9">
                                            <p:txEl>
                                              <p:pRg st="0" end="0"/>
                                            </p:txEl>
                                          </p:spTgt>
                                        </p:tgtEl>
                                        <p:attrNameLst>
                                          <p:attrName>style.visibility</p:attrName>
                                        </p:attrNameLst>
                                      </p:cBhvr>
                                      <p:to>
                                        <p:strVal val="visible"/>
                                      </p:to>
                                    </p:set>
                                    <p:animEffect transition="in" filter="fade">
                                      <p:cBhvr>
                                        <p:cTn id="17" dur="1000"/>
                                        <p:tgtEl>
                                          <p:spTgt spid="16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9">
                                            <p:txEl>
                                              <p:pRg st="1" end="1"/>
                                            </p:txEl>
                                          </p:spTgt>
                                        </p:tgtEl>
                                        <p:attrNameLst>
                                          <p:attrName>style.visibility</p:attrName>
                                        </p:attrNameLst>
                                      </p:cBhvr>
                                      <p:to>
                                        <p:strVal val="visible"/>
                                      </p:to>
                                    </p:set>
                                    <p:animEffect transition="in" filter="fade">
                                      <p:cBhvr>
                                        <p:cTn id="22" dur="1000"/>
                                        <p:tgtEl>
                                          <p:spTgt spid="16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Shape 175"/>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a:latin typeface="Arial"/>
                <a:ea typeface="Arial"/>
                <a:cs typeface="Arial"/>
                <a:sym typeface="Arial"/>
              </a:rPr>
              <a:t>MODULE 1: PATENTS</a:t>
            </a:r>
          </a:p>
        </p:txBody>
      </p:sp>
      <p:sp>
        <p:nvSpPr>
          <p:cNvPr id="178" name="Shape 178"/>
          <p:cNvSpPr txBox="1">
            <a:spLocks noGrp="1"/>
          </p:cNvSpPr>
          <p:nvPr>
            <p:ph type="body" idx="1"/>
          </p:nvPr>
        </p:nvSpPr>
        <p:spPr>
          <a:xfrm>
            <a:off x="521983" y="1901440"/>
            <a:ext cx="3009418" cy="2455364"/>
          </a:xfrm>
          <a:prstGeom prst="rect">
            <a:avLst/>
          </a:prstGeom>
        </p:spPr>
        <p:txBody>
          <a:bodyPr lIns="91425" tIns="91425" rIns="91425" bIns="91425" anchor="t" anchorCtr="0">
            <a:noAutofit/>
          </a:bodyPr>
          <a:lstStyle/>
          <a:p>
            <a:pPr lvl="0" rtl="0">
              <a:spcBef>
                <a:spcPts val="0"/>
              </a:spcBef>
              <a:buClr>
                <a:schemeClr val="tx1"/>
              </a:buClr>
              <a:buNone/>
            </a:pPr>
            <a:r>
              <a:rPr lang="en" sz="1800" b="1" dirty="0">
                <a:latin typeface="Arial"/>
                <a:ea typeface="Arial"/>
                <a:cs typeface="Arial"/>
                <a:sym typeface="Arial"/>
              </a:rPr>
              <a:t>Continued Research</a:t>
            </a:r>
          </a:p>
          <a:p>
            <a:pPr marL="457200" lvl="0" indent="-330200" rtl="0">
              <a:spcBef>
                <a:spcPts val="0"/>
              </a:spcBef>
              <a:buClr>
                <a:schemeClr val="tx1"/>
              </a:buClr>
              <a:buSzPct val="100000"/>
              <a:buFont typeface="Arial" panose="020B0604020202020204" pitchFamily="34" charset="0"/>
              <a:buChar char="•"/>
            </a:pPr>
            <a:r>
              <a:rPr lang="en" sz="1600" dirty="0">
                <a:latin typeface="Arial"/>
                <a:ea typeface="Arial"/>
                <a:cs typeface="Arial"/>
                <a:sym typeface="Arial"/>
              </a:rPr>
              <a:t>A licensee of the invention may want to sponsor the researcher’s lab work.</a:t>
            </a:r>
          </a:p>
          <a:p>
            <a:pPr lvl="0" rtl="0">
              <a:spcBef>
                <a:spcPts val="0"/>
              </a:spcBef>
              <a:buClr>
                <a:schemeClr val="tx1"/>
              </a:buClr>
              <a:buNone/>
            </a:pPr>
            <a:endParaRPr sz="1600" dirty="0">
              <a:latin typeface="Arial" charset="0"/>
              <a:sym typeface="Roboto"/>
            </a:endParaRPr>
          </a:p>
        </p:txBody>
      </p:sp>
      <p:sp>
        <p:nvSpPr>
          <p:cNvPr id="176" name="Shape 176"/>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14</a:t>
            </a:fld>
            <a:endParaRPr lang="en" dirty="0">
              <a:solidFill>
                <a:srgbClr val="8A8A8A"/>
              </a:solidFill>
              <a:sym typeface="Lato"/>
            </a:endParaRPr>
          </a:p>
        </p:txBody>
      </p:sp>
      <p:sp>
        <p:nvSpPr>
          <p:cNvPr id="179" name="Shape 179"/>
          <p:cNvSpPr txBox="1">
            <a:spLocks noGrp="1"/>
          </p:cNvSpPr>
          <p:nvPr>
            <p:ph type="body" idx="4294967295"/>
          </p:nvPr>
        </p:nvSpPr>
        <p:spPr>
          <a:xfrm>
            <a:off x="4553192" y="1901440"/>
            <a:ext cx="3259720" cy="2184427"/>
          </a:xfrm>
          <a:prstGeom prst="rect">
            <a:avLst/>
          </a:prstGeom>
        </p:spPr>
        <p:txBody>
          <a:bodyPr lIns="91425" tIns="91425" rIns="91425" bIns="91425" anchor="t" anchorCtr="0">
            <a:noAutofit/>
          </a:bodyPr>
          <a:lstStyle/>
          <a:p>
            <a:pPr lvl="0" rtl="0">
              <a:spcBef>
                <a:spcPts val="0"/>
              </a:spcBef>
              <a:buClr>
                <a:schemeClr val="tx1"/>
              </a:buClr>
              <a:buNone/>
            </a:pPr>
            <a:r>
              <a:rPr lang="en" sz="1800" b="1" dirty="0">
                <a:solidFill>
                  <a:schemeClr val="bg2">
                    <a:lumMod val="65000"/>
                    <a:lumOff val="35000"/>
                  </a:schemeClr>
                </a:solidFill>
                <a:latin typeface="Arial"/>
                <a:ea typeface="Arial"/>
                <a:cs typeface="Arial"/>
                <a:sym typeface="Arial"/>
              </a:rPr>
              <a:t>Protection</a:t>
            </a:r>
          </a:p>
          <a:p>
            <a:pPr marL="457200" lvl="0" indent="-330200" rtl="0">
              <a:spcBef>
                <a:spcPts val="0"/>
              </a:spcBef>
              <a:buClr>
                <a:schemeClr val="tx1"/>
              </a:buClr>
              <a:buSzPct val="100000"/>
              <a:buFont typeface="Arial" panose="020B0604020202020204" pitchFamily="34" charset="0"/>
              <a:buChar char="•"/>
            </a:pPr>
            <a:r>
              <a:rPr lang="es-PR" sz="1600" dirty="0">
                <a:solidFill>
                  <a:schemeClr val="bg2">
                    <a:lumMod val="65000"/>
                    <a:lumOff val="35000"/>
                  </a:schemeClr>
                </a:solidFill>
                <a:latin typeface="Arial"/>
                <a:ea typeface="Arial"/>
                <a:cs typeface="Arial"/>
                <a:sym typeface="Arial"/>
              </a:rPr>
              <a:t>University</a:t>
            </a:r>
            <a:r>
              <a:rPr lang="en" sz="1600" dirty="0">
                <a:solidFill>
                  <a:schemeClr val="bg2">
                    <a:lumMod val="65000"/>
                    <a:lumOff val="35000"/>
                  </a:schemeClr>
                </a:solidFill>
                <a:latin typeface="Arial"/>
                <a:ea typeface="Arial"/>
                <a:cs typeface="Arial"/>
                <a:sym typeface="Arial"/>
              </a:rPr>
              <a:t> inventors generally receive a portion of the net income generated by their respective inventions. </a:t>
            </a:r>
          </a:p>
        </p:txBody>
      </p:sp>
      <p:sp>
        <p:nvSpPr>
          <p:cNvPr id="8" name="Shape 170"/>
          <p:cNvSpPr txBox="1"/>
          <p:nvPr/>
        </p:nvSpPr>
        <p:spPr>
          <a:xfrm>
            <a:off x="471900" y="1363550"/>
            <a:ext cx="4366318" cy="393600"/>
          </a:xfrm>
          <a:prstGeom prst="rect">
            <a:avLst/>
          </a:prstGeom>
          <a:noFill/>
          <a:ln>
            <a:noFill/>
          </a:ln>
        </p:spPr>
        <p:txBody>
          <a:bodyPr lIns="91425" tIns="91425" rIns="91425" bIns="91425" anchor="t" anchorCtr="0">
            <a:noAutofit/>
          </a:bodyPr>
          <a:lstStyle/>
          <a:p>
            <a:pPr lvl="0">
              <a:spcBef>
                <a:spcPts val="0"/>
              </a:spcBef>
              <a:buNone/>
            </a:pPr>
            <a:r>
              <a:rPr lang="en" sz="2400" b="1" dirty="0">
                <a:solidFill>
                  <a:schemeClr val="tx1"/>
                </a:solidFill>
              </a:rPr>
              <a:t>The importance of patents:</a:t>
            </a:r>
            <a:r>
              <a:rPr lang="en" sz="1800" b="1" dirty="0">
                <a:solidFill>
                  <a:schemeClr val="tx1"/>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8">
                                            <p:txEl>
                                              <p:pRg st="0" end="0"/>
                                            </p:txEl>
                                          </p:spTgt>
                                        </p:tgtEl>
                                        <p:attrNameLst>
                                          <p:attrName>style.visibility</p:attrName>
                                        </p:attrNameLst>
                                      </p:cBhvr>
                                      <p:to>
                                        <p:strVal val="visible"/>
                                      </p:to>
                                    </p:set>
                                    <p:animEffect transition="in" filter="fade">
                                      <p:cBhvr>
                                        <p:cTn id="7" dur="1000"/>
                                        <p:tgtEl>
                                          <p:spTgt spid="17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78">
                                            <p:txEl>
                                              <p:pRg st="1" end="1"/>
                                            </p:txEl>
                                          </p:spTgt>
                                        </p:tgtEl>
                                        <p:attrNameLst>
                                          <p:attrName>style.visibility</p:attrName>
                                        </p:attrNameLst>
                                      </p:cBhvr>
                                      <p:to>
                                        <p:strVal val="visible"/>
                                      </p:to>
                                    </p:set>
                                    <p:animEffect transition="in" filter="fade">
                                      <p:cBhvr>
                                        <p:cTn id="12" dur="1000"/>
                                        <p:tgtEl>
                                          <p:spTgt spid="17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78">
                                            <p:txEl>
                                              <p:pRg st="2" end="2"/>
                                            </p:txEl>
                                          </p:spTgt>
                                        </p:tgtEl>
                                        <p:attrNameLst>
                                          <p:attrName>style.visibility</p:attrName>
                                        </p:attrNameLst>
                                      </p:cBhvr>
                                      <p:to>
                                        <p:strVal val="visible"/>
                                      </p:to>
                                    </p:set>
                                    <p:animEffect transition="in" filter="fade">
                                      <p:cBhvr>
                                        <p:cTn id="17" dur="1000"/>
                                        <p:tgtEl>
                                          <p:spTgt spid="17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79">
                                            <p:txEl>
                                              <p:pRg st="0" end="0"/>
                                            </p:txEl>
                                          </p:spTgt>
                                        </p:tgtEl>
                                        <p:attrNameLst>
                                          <p:attrName>style.visibility</p:attrName>
                                        </p:attrNameLst>
                                      </p:cBhvr>
                                      <p:to>
                                        <p:strVal val="visible"/>
                                      </p:to>
                                    </p:set>
                                    <p:animEffect transition="in" filter="fade">
                                      <p:cBhvr>
                                        <p:cTn id="22" dur="1000"/>
                                        <p:tgtEl>
                                          <p:spTgt spid="17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79">
                                            <p:txEl>
                                              <p:pRg st="1" end="1"/>
                                            </p:txEl>
                                          </p:spTgt>
                                        </p:tgtEl>
                                        <p:attrNameLst>
                                          <p:attrName>style.visibility</p:attrName>
                                        </p:attrNameLst>
                                      </p:cBhvr>
                                      <p:to>
                                        <p:strVal val="visible"/>
                                      </p:to>
                                    </p:set>
                                    <p:animEffect transition="in" filter="fade">
                                      <p:cBhvr>
                                        <p:cTn id="27" dur="1000"/>
                                        <p:tgtEl>
                                          <p:spTgt spid="17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Shape 185"/>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dirty="0">
                <a:latin typeface="Arial"/>
                <a:ea typeface="Arial"/>
                <a:cs typeface="Arial"/>
                <a:sym typeface="Arial"/>
              </a:rPr>
              <a:t>MODULE 1: PATENTS</a:t>
            </a:r>
          </a:p>
        </p:txBody>
      </p:sp>
      <p:sp>
        <p:nvSpPr>
          <p:cNvPr id="188" name="Shape 188"/>
          <p:cNvSpPr txBox="1">
            <a:spLocks noGrp="1"/>
          </p:cNvSpPr>
          <p:nvPr>
            <p:ph type="body" idx="1"/>
          </p:nvPr>
        </p:nvSpPr>
        <p:spPr>
          <a:prstGeom prst="rect">
            <a:avLst/>
          </a:prstGeom>
        </p:spPr>
        <p:txBody>
          <a:bodyPr lIns="91425" tIns="91425" rIns="91425" bIns="91425" anchor="t" anchorCtr="0">
            <a:noAutofit/>
          </a:bodyPr>
          <a:lstStyle/>
          <a:p>
            <a:pPr lvl="0" rtl="0">
              <a:spcBef>
                <a:spcPts val="0"/>
              </a:spcBef>
              <a:buClr>
                <a:schemeClr val="tx1"/>
              </a:buClr>
              <a:buNone/>
            </a:pPr>
            <a:r>
              <a:rPr lang="en" b="1" dirty="0">
                <a:solidFill>
                  <a:schemeClr val="tx1"/>
                </a:solidFill>
                <a:latin typeface="Arial"/>
                <a:ea typeface="Arial"/>
                <a:cs typeface="Arial"/>
                <a:sym typeface="Arial"/>
              </a:rPr>
              <a:t>Who is consider as an inventor?</a:t>
            </a:r>
          </a:p>
          <a:p>
            <a:pPr marL="457200" lvl="0" indent="-330200" algn="just" rtl="0">
              <a:spcBef>
                <a:spcPts val="0"/>
              </a:spcBef>
              <a:buClr>
                <a:schemeClr val="tx1"/>
              </a:buClr>
              <a:buSzPct val="100000"/>
              <a:buFont typeface="Arial" panose="020B0604020202020204" pitchFamily="34" charset="0"/>
              <a:buChar char="•"/>
            </a:pPr>
            <a:r>
              <a:rPr lang="en" sz="1600" dirty="0">
                <a:solidFill>
                  <a:srgbClr val="8A8A8A"/>
                </a:solidFill>
                <a:latin typeface="Arial"/>
                <a:ea typeface="Arial"/>
                <a:cs typeface="Arial"/>
                <a:sym typeface="Arial"/>
              </a:rPr>
              <a:t>There are crucial legal standards to determine who is an inventor.</a:t>
            </a:r>
          </a:p>
          <a:p>
            <a:pPr marL="457200" lvl="0" indent="-330200" algn="just" rtl="0">
              <a:spcBef>
                <a:spcPts val="0"/>
              </a:spcBef>
              <a:buClr>
                <a:schemeClr val="tx1"/>
              </a:buClr>
              <a:buSzPct val="100000"/>
              <a:buFont typeface="Arial" panose="020B0604020202020204" pitchFamily="34" charset="0"/>
              <a:buChar char="•"/>
            </a:pPr>
            <a:r>
              <a:rPr lang="en" sz="1600" dirty="0">
                <a:solidFill>
                  <a:srgbClr val="8A8A8A"/>
                </a:solidFill>
                <a:latin typeface="Arial"/>
                <a:ea typeface="Arial"/>
                <a:cs typeface="Arial"/>
                <a:sym typeface="Arial"/>
              </a:rPr>
              <a:t>The inventor </a:t>
            </a:r>
            <a:r>
              <a:rPr lang="en" sz="1600" b="1" dirty="0">
                <a:solidFill>
                  <a:srgbClr val="8A8A8A"/>
                </a:solidFill>
                <a:latin typeface="Arial"/>
                <a:ea typeface="Arial"/>
                <a:cs typeface="Arial"/>
                <a:sym typeface="Arial"/>
              </a:rPr>
              <a:t>must contribute to the conception of the invention</a:t>
            </a:r>
          </a:p>
          <a:p>
            <a:pPr marL="457200" lvl="0" indent="-330200" algn="just" rtl="0">
              <a:spcBef>
                <a:spcPts val="0"/>
              </a:spcBef>
              <a:buClr>
                <a:schemeClr val="tx1"/>
              </a:buClr>
              <a:buSzPct val="100000"/>
              <a:buFont typeface="Arial" panose="020B0604020202020204" pitchFamily="34" charset="0"/>
              <a:buChar char="•"/>
            </a:pPr>
            <a:r>
              <a:rPr lang="en" sz="1600" dirty="0">
                <a:solidFill>
                  <a:srgbClr val="8A8A8A"/>
                </a:solidFill>
                <a:latin typeface="Arial"/>
                <a:ea typeface="Arial"/>
                <a:cs typeface="Arial"/>
                <a:sym typeface="Arial"/>
              </a:rPr>
              <a:t>Under patent law, a coauthor on a manuscript that describes the invention is not enough to consider him as an inventor, unless he contributed to the conception of it.</a:t>
            </a:r>
          </a:p>
          <a:p>
            <a:pPr lvl="0" rtl="0">
              <a:spcBef>
                <a:spcPts val="0"/>
              </a:spcBef>
              <a:buClr>
                <a:schemeClr val="tx1"/>
              </a:buClr>
              <a:buNone/>
            </a:pPr>
            <a:endParaRPr sz="1600" dirty="0">
              <a:solidFill>
                <a:srgbClr val="8A8A8A"/>
              </a:solidFill>
              <a:latin typeface="Arial"/>
              <a:ea typeface="Arial"/>
              <a:cs typeface="Arial"/>
              <a:sym typeface="Arial"/>
            </a:endParaRPr>
          </a:p>
        </p:txBody>
      </p:sp>
      <p:sp>
        <p:nvSpPr>
          <p:cNvPr id="186" name="Shape 186"/>
          <p:cNvSpPr txBox="1">
            <a:spLocks noGrp="1"/>
          </p:cNvSpPr>
          <p:nvPr>
            <p:ph type="sldNum" idx="12"/>
          </p:nvPr>
        </p:nvSpPr>
        <p:spPr>
          <a:xfrm>
            <a:off x="1328145" y="4339422"/>
            <a:ext cx="428263"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15</a:t>
            </a:fld>
            <a:endParaRPr lang="en" dirty="0">
              <a:solidFill>
                <a:srgbClr val="8A8A8A"/>
              </a:solidFill>
              <a:sym typeface="La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8">
                                            <p:txEl>
                                              <p:pRg st="0" end="0"/>
                                            </p:txEl>
                                          </p:spTgt>
                                        </p:tgtEl>
                                        <p:attrNameLst>
                                          <p:attrName>style.visibility</p:attrName>
                                        </p:attrNameLst>
                                      </p:cBhvr>
                                      <p:to>
                                        <p:strVal val="visible"/>
                                      </p:to>
                                    </p:set>
                                    <p:animEffect transition="in" filter="fade">
                                      <p:cBhvr>
                                        <p:cTn id="7" dur="1000"/>
                                        <p:tgtEl>
                                          <p:spTgt spid="18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8">
                                            <p:txEl>
                                              <p:pRg st="1" end="1"/>
                                            </p:txEl>
                                          </p:spTgt>
                                        </p:tgtEl>
                                        <p:attrNameLst>
                                          <p:attrName>style.visibility</p:attrName>
                                        </p:attrNameLst>
                                      </p:cBhvr>
                                      <p:to>
                                        <p:strVal val="visible"/>
                                      </p:to>
                                    </p:set>
                                    <p:animEffect transition="in" filter="fade">
                                      <p:cBhvr>
                                        <p:cTn id="12" dur="1000"/>
                                        <p:tgtEl>
                                          <p:spTgt spid="18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88">
                                            <p:txEl>
                                              <p:pRg st="2" end="2"/>
                                            </p:txEl>
                                          </p:spTgt>
                                        </p:tgtEl>
                                        <p:attrNameLst>
                                          <p:attrName>style.visibility</p:attrName>
                                        </p:attrNameLst>
                                      </p:cBhvr>
                                      <p:to>
                                        <p:strVal val="visible"/>
                                      </p:to>
                                    </p:set>
                                    <p:animEffect transition="in" filter="fade">
                                      <p:cBhvr>
                                        <p:cTn id="17" dur="1000"/>
                                        <p:tgtEl>
                                          <p:spTgt spid="18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88">
                                            <p:txEl>
                                              <p:pRg st="3" end="3"/>
                                            </p:txEl>
                                          </p:spTgt>
                                        </p:tgtEl>
                                        <p:attrNameLst>
                                          <p:attrName>style.visibility</p:attrName>
                                        </p:attrNameLst>
                                      </p:cBhvr>
                                      <p:to>
                                        <p:strVal val="visible"/>
                                      </p:to>
                                    </p:set>
                                    <p:animEffect transition="in" filter="fade">
                                      <p:cBhvr>
                                        <p:cTn id="22" dur="1000"/>
                                        <p:tgtEl>
                                          <p:spTgt spid="18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Clr>
                <a:schemeClr val="tx1"/>
              </a:buClr>
            </a:pPr>
            <a:r>
              <a:rPr lang="en-US" dirty="0">
                <a:latin typeface="+mj-lt"/>
              </a:rPr>
              <a:t>MODULE 1: PATENTS</a:t>
            </a:r>
            <a:endParaRPr lang="es-PR" dirty="0">
              <a:latin typeface="+mj-lt"/>
            </a:endParaRPr>
          </a:p>
        </p:txBody>
      </p:sp>
      <p:sp>
        <p:nvSpPr>
          <p:cNvPr id="3" name="Text Placeholder 2"/>
          <p:cNvSpPr>
            <a:spLocks noGrp="1"/>
          </p:cNvSpPr>
          <p:nvPr>
            <p:ph type="body" idx="1"/>
          </p:nvPr>
        </p:nvSpPr>
        <p:spPr>
          <a:xfrm>
            <a:off x="844952" y="1526329"/>
            <a:ext cx="7653047" cy="2455364"/>
          </a:xfrm>
        </p:spPr>
        <p:txBody>
          <a:bodyPr/>
          <a:lstStyle/>
          <a:p>
            <a:pPr marL="127000" lvl="0" algn="just">
              <a:buClr>
                <a:schemeClr val="tx1"/>
              </a:buClr>
            </a:pPr>
            <a:r>
              <a:rPr lang="en" dirty="0">
                <a:solidFill>
                  <a:srgbClr val="8A8A8A"/>
                </a:solidFill>
                <a:latin typeface="Arial"/>
                <a:ea typeface="Arial"/>
                <a:cs typeface="Arial"/>
                <a:sym typeface="Arial"/>
              </a:rPr>
              <a:t>Often, the inventor and the patent owner (“assignee”) are different.</a:t>
            </a:r>
          </a:p>
          <a:p>
            <a:pPr marL="457200" lvl="0" indent="-330200" algn="just">
              <a:buClr>
                <a:schemeClr val="tx1"/>
              </a:buClr>
              <a:buFont typeface="Arial" panose="020B0604020202020204" pitchFamily="34" charset="0"/>
              <a:buChar char="•"/>
            </a:pPr>
            <a:r>
              <a:rPr lang="en" dirty="0">
                <a:solidFill>
                  <a:srgbClr val="8A8A8A"/>
                </a:solidFill>
                <a:latin typeface="Arial"/>
                <a:ea typeface="Arial"/>
                <a:cs typeface="Arial"/>
                <a:sym typeface="Arial"/>
              </a:rPr>
              <a:t>The inventor </a:t>
            </a:r>
            <a:r>
              <a:rPr lang="es-PR" dirty="0">
                <a:solidFill>
                  <a:srgbClr val="8A8A8A"/>
                </a:solidFill>
                <a:latin typeface="Arial"/>
                <a:ea typeface="Arial"/>
                <a:cs typeface="Arial"/>
                <a:sym typeface="Arial"/>
              </a:rPr>
              <a:t>is the University employee, but the University may own the patent.</a:t>
            </a:r>
            <a:endParaRPr lang="en" dirty="0">
              <a:solidFill>
                <a:srgbClr val="8A8A8A"/>
              </a:solidFill>
              <a:latin typeface="Arial"/>
              <a:ea typeface="Arial"/>
              <a:cs typeface="Arial"/>
              <a:sym typeface="Arial"/>
            </a:endParaRPr>
          </a:p>
          <a:p>
            <a:pPr>
              <a:buClr>
                <a:schemeClr val="tx1"/>
              </a:buClr>
            </a:pPr>
            <a:endParaRPr lang="es-PR" dirty="0">
              <a:solidFill>
                <a:srgbClr val="8A8A8A"/>
              </a:solidFill>
            </a:endParaRPr>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t>16</a:t>
            </a:fld>
            <a:endParaRPr lang="en"/>
          </a:p>
        </p:txBody>
      </p:sp>
    </p:spTree>
    <p:extLst>
      <p:ext uri="{BB962C8B-B14F-4D97-AF65-F5344CB8AC3E}">
        <p14:creationId xmlns:p14="http://schemas.microsoft.com/office/powerpoint/2010/main" val="1739162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Shape 193"/>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dirty="0">
                <a:latin typeface="Arial"/>
                <a:ea typeface="Arial"/>
                <a:cs typeface="Arial"/>
                <a:sym typeface="Arial"/>
              </a:rPr>
              <a:t>MODULE 1: PATENTS</a:t>
            </a:r>
          </a:p>
        </p:txBody>
      </p:sp>
      <p:sp>
        <p:nvSpPr>
          <p:cNvPr id="196" name="Shape 196"/>
          <p:cNvSpPr txBox="1">
            <a:spLocks noGrp="1"/>
          </p:cNvSpPr>
          <p:nvPr>
            <p:ph type="body" idx="1"/>
          </p:nvPr>
        </p:nvSpPr>
        <p:spPr>
          <a:xfrm>
            <a:off x="104172" y="1352677"/>
            <a:ext cx="7653047" cy="568720"/>
          </a:xfrm>
          <a:prstGeom prst="rect">
            <a:avLst/>
          </a:prstGeom>
        </p:spPr>
        <p:txBody>
          <a:bodyPr lIns="91425" tIns="91425" rIns="91425" bIns="91425" anchor="t" anchorCtr="0">
            <a:noAutofit/>
          </a:bodyPr>
          <a:lstStyle/>
          <a:p>
            <a:pPr lvl="0">
              <a:spcBef>
                <a:spcPts val="0"/>
              </a:spcBef>
              <a:buClr>
                <a:schemeClr val="tx1"/>
              </a:buClr>
              <a:buNone/>
            </a:pPr>
            <a:r>
              <a:rPr lang="en" sz="2000" b="1" dirty="0">
                <a:solidFill>
                  <a:schemeClr val="tx1"/>
                </a:solidFill>
                <a:latin typeface="Arial"/>
                <a:ea typeface="Arial"/>
                <a:cs typeface="Arial"/>
                <a:sym typeface="Arial"/>
              </a:rPr>
              <a:t>What is patentable?</a:t>
            </a:r>
          </a:p>
        </p:txBody>
      </p:sp>
      <p:sp>
        <p:nvSpPr>
          <p:cNvPr id="194" name="Shape 194"/>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17</a:t>
            </a:fld>
            <a:endParaRPr lang="en" dirty="0">
              <a:solidFill>
                <a:srgbClr val="8A8A8A"/>
              </a:solidFill>
              <a:sym typeface="Lato"/>
            </a:endParaRPr>
          </a:p>
        </p:txBody>
      </p:sp>
      <p:sp>
        <p:nvSpPr>
          <p:cNvPr id="197" name="Shape 197"/>
          <p:cNvSpPr/>
          <p:nvPr/>
        </p:nvSpPr>
        <p:spPr>
          <a:xfrm>
            <a:off x="2365257" y="1479084"/>
            <a:ext cx="2608724" cy="2565082"/>
          </a:xfrm>
          <a:prstGeom prst="ellipse">
            <a:avLst/>
          </a:prstGeom>
          <a:noFill/>
          <a:ln w="38100" cap="flat" cmpd="sng">
            <a:solidFill>
              <a:schemeClr val="tx1"/>
            </a:solidFill>
            <a:prstDash val="solid"/>
            <a:round/>
            <a:headEnd type="none" w="med" len="med"/>
            <a:tailEnd type="none" w="med" len="med"/>
          </a:ln>
        </p:spPr>
        <p:txBody>
          <a:bodyPr wrap="square" lIns="108000" tIns="36000" rIns="0" bIns="0" anchor="t" anchorCtr="0">
            <a:noAutofit/>
          </a:bodyPr>
          <a:lstStyle/>
          <a:p>
            <a:pPr lvl="0" algn="ctr">
              <a:spcBef>
                <a:spcPts val="0"/>
              </a:spcBef>
              <a:buClr>
                <a:schemeClr val="tx1"/>
              </a:buClr>
              <a:buNone/>
            </a:pPr>
            <a:r>
              <a:rPr lang="en" sz="1600" b="1" dirty="0">
                <a:solidFill>
                  <a:schemeClr val="tx1"/>
                </a:solidFill>
              </a:rPr>
              <a:t>PATENTABLE:</a:t>
            </a:r>
          </a:p>
          <a:p>
            <a:pPr marL="276225" lvl="0" indent="-138113" rtl="0">
              <a:spcBef>
                <a:spcPts val="0"/>
              </a:spcBef>
              <a:buClr>
                <a:schemeClr val="tx1"/>
              </a:buClr>
              <a:buSzPct val="100000"/>
              <a:buChar char="●"/>
            </a:pPr>
            <a:r>
              <a:rPr lang="en" sz="1200" b="1" dirty="0">
                <a:solidFill>
                  <a:srgbClr val="8A8A8A"/>
                </a:solidFill>
              </a:rPr>
              <a:t>New and useful processes </a:t>
            </a:r>
            <a:r>
              <a:rPr lang="en" sz="1200" b="1" baseline="30000" dirty="0">
                <a:solidFill>
                  <a:srgbClr val="8A8A8A"/>
                </a:solidFill>
              </a:rPr>
              <a:t>2</a:t>
            </a:r>
            <a:r>
              <a:rPr lang="en" sz="1200" b="1" dirty="0">
                <a:solidFill>
                  <a:srgbClr val="8A8A8A"/>
                </a:solidFill>
              </a:rPr>
              <a:t>, </a:t>
            </a:r>
            <a:r>
              <a:rPr lang="en" sz="1200" dirty="0">
                <a:solidFill>
                  <a:srgbClr val="8A8A8A"/>
                </a:solidFill>
              </a:rPr>
              <a:t>machines, compositions of matter, </a:t>
            </a:r>
            <a:r>
              <a:rPr lang="en" sz="1200" dirty="0" smtClean="0">
                <a:solidFill>
                  <a:srgbClr val="8A8A8A"/>
                </a:solidFill>
              </a:rPr>
              <a:t>etc</a:t>
            </a:r>
            <a:r>
              <a:rPr lang="en-US" sz="1200" dirty="0" smtClean="0">
                <a:solidFill>
                  <a:srgbClr val="8A8A8A"/>
                </a:solidFill>
              </a:rPr>
              <a:t>.</a:t>
            </a:r>
            <a:r>
              <a:rPr lang="en" sz="1200" dirty="0" smtClean="0">
                <a:solidFill>
                  <a:srgbClr val="8A8A8A"/>
                </a:solidFill>
              </a:rPr>
              <a:t>, </a:t>
            </a:r>
            <a:r>
              <a:rPr lang="en" sz="1200" dirty="0">
                <a:solidFill>
                  <a:srgbClr val="8A8A8A"/>
                </a:solidFill>
              </a:rPr>
              <a:t>and improvements thereof</a:t>
            </a:r>
          </a:p>
          <a:p>
            <a:pPr marL="276225" lvl="0" indent="-138113">
              <a:spcBef>
                <a:spcPts val="0"/>
              </a:spcBef>
              <a:buClr>
                <a:schemeClr val="tx1"/>
              </a:buClr>
              <a:buSzPct val="100000"/>
              <a:buChar char="●"/>
            </a:pPr>
            <a:r>
              <a:rPr lang="en" sz="1200" dirty="0">
                <a:solidFill>
                  <a:srgbClr val="8A8A8A"/>
                </a:solidFill>
              </a:rPr>
              <a:t>New, distinct </a:t>
            </a:r>
            <a:r>
              <a:rPr lang="en" sz="1200" b="1" dirty="0">
                <a:solidFill>
                  <a:srgbClr val="8A8A8A"/>
                </a:solidFill>
              </a:rPr>
              <a:t>plant varieties </a:t>
            </a:r>
            <a:r>
              <a:rPr lang="en" sz="1200" b="1" baseline="30000" dirty="0">
                <a:solidFill>
                  <a:srgbClr val="8A8A8A"/>
                </a:solidFill>
              </a:rPr>
              <a:t>3</a:t>
            </a:r>
          </a:p>
          <a:p>
            <a:pPr lvl="0">
              <a:spcBef>
                <a:spcPts val="0"/>
              </a:spcBef>
              <a:buClr>
                <a:schemeClr val="tx1"/>
              </a:buClr>
              <a:buNone/>
            </a:pPr>
            <a:endParaRPr sz="1100" b="1" dirty="0">
              <a:solidFill>
                <a:srgbClr val="8A8A8A"/>
              </a:solidFill>
            </a:endParaRPr>
          </a:p>
        </p:txBody>
      </p:sp>
      <p:sp>
        <p:nvSpPr>
          <p:cNvPr id="198" name="Shape 198"/>
          <p:cNvSpPr/>
          <p:nvPr/>
        </p:nvSpPr>
        <p:spPr>
          <a:xfrm>
            <a:off x="5941805" y="1479084"/>
            <a:ext cx="2608724" cy="2565082"/>
          </a:xfrm>
          <a:prstGeom prst="ellipse">
            <a:avLst/>
          </a:prstGeom>
          <a:noFill/>
          <a:ln w="38100" cap="flat" cmpd="sng">
            <a:solidFill>
              <a:schemeClr val="tx1"/>
            </a:solidFill>
            <a:prstDash val="solid"/>
            <a:round/>
            <a:headEnd type="none" w="med" len="med"/>
            <a:tailEnd type="none" w="med" len="med"/>
          </a:ln>
        </p:spPr>
        <p:txBody>
          <a:bodyPr lIns="108000" tIns="36000" rIns="0" bIns="0" anchor="t" anchorCtr="0">
            <a:noAutofit/>
          </a:bodyPr>
          <a:lstStyle/>
          <a:p>
            <a:pPr lvl="0" algn="ctr" rtl="0">
              <a:spcBef>
                <a:spcPts val="0"/>
              </a:spcBef>
              <a:buClr>
                <a:schemeClr val="tx1"/>
              </a:buClr>
              <a:buNone/>
            </a:pPr>
            <a:r>
              <a:rPr lang="en" sz="1600" b="1" dirty="0">
                <a:solidFill>
                  <a:schemeClr val="tx1"/>
                </a:solidFill>
              </a:rPr>
              <a:t>NOT PATENTABLE:</a:t>
            </a:r>
          </a:p>
          <a:p>
            <a:pPr marL="276225" indent="-138113">
              <a:buClr>
                <a:schemeClr val="tx1"/>
              </a:buClr>
              <a:buSzPct val="100000"/>
              <a:buChar char="●"/>
            </a:pPr>
            <a:r>
              <a:rPr lang="en" sz="1200" b="1" dirty="0">
                <a:solidFill>
                  <a:srgbClr val="8A8A8A"/>
                </a:solidFill>
              </a:rPr>
              <a:t>Inventions that are obvious* or are anticipated in the light of “prior art” </a:t>
            </a:r>
            <a:r>
              <a:rPr lang="en" sz="1200" b="1" baseline="30000" dirty="0">
                <a:solidFill>
                  <a:srgbClr val="8A8A8A"/>
                </a:solidFill>
              </a:rPr>
              <a:t>4</a:t>
            </a:r>
          </a:p>
          <a:p>
            <a:pPr marL="276225" indent="-138113">
              <a:buClr>
                <a:schemeClr val="tx1"/>
              </a:buClr>
              <a:buSzPct val="100000"/>
              <a:buChar char="●"/>
            </a:pPr>
            <a:r>
              <a:rPr lang="en" sz="1200" b="1" dirty="0">
                <a:solidFill>
                  <a:srgbClr val="8A8A8A"/>
                </a:solidFill>
              </a:rPr>
              <a:t>Laws of nature </a:t>
            </a:r>
            <a:r>
              <a:rPr lang="en" sz="1200" b="1" baseline="30000" dirty="0">
                <a:solidFill>
                  <a:srgbClr val="8A8A8A"/>
                </a:solidFill>
              </a:rPr>
              <a:t>5</a:t>
            </a:r>
            <a:r>
              <a:rPr lang="en" sz="1200" b="1" dirty="0">
                <a:solidFill>
                  <a:srgbClr val="8A8A8A"/>
                </a:solidFill>
              </a:rPr>
              <a:t> are not patentable</a:t>
            </a:r>
          </a:p>
          <a:p>
            <a:pPr lvl="0" rtl="0">
              <a:spcBef>
                <a:spcPts val="0"/>
              </a:spcBef>
              <a:buClr>
                <a:schemeClr val="tx1"/>
              </a:buClr>
              <a:buNone/>
            </a:pPr>
            <a:endParaRPr b="1" dirty="0">
              <a:solidFill>
                <a:srgbClr val="8A8A8A"/>
              </a:solidFill>
            </a:endParaRPr>
          </a:p>
        </p:txBody>
      </p:sp>
      <p:sp>
        <p:nvSpPr>
          <p:cNvPr id="199" name="Shape 199"/>
          <p:cNvSpPr txBox="1"/>
          <p:nvPr/>
        </p:nvSpPr>
        <p:spPr>
          <a:xfrm>
            <a:off x="5150735" y="2530177"/>
            <a:ext cx="648182" cy="393600"/>
          </a:xfrm>
          <a:prstGeom prst="rect">
            <a:avLst/>
          </a:prstGeom>
          <a:noFill/>
          <a:ln>
            <a:noFill/>
          </a:ln>
        </p:spPr>
        <p:txBody>
          <a:bodyPr lIns="91425" tIns="91425" rIns="91425" bIns="91425" anchor="t" anchorCtr="0">
            <a:noAutofit/>
          </a:bodyPr>
          <a:lstStyle/>
          <a:p>
            <a:pPr lvl="0" algn="ctr">
              <a:spcBef>
                <a:spcPts val="0"/>
              </a:spcBef>
              <a:buNone/>
            </a:pPr>
            <a:r>
              <a:rPr lang="en" sz="1800" b="1">
                <a:solidFill>
                  <a:srgbClr val="8A8A8A"/>
                </a:solidFill>
              </a:rPr>
              <a:t>VS.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7"/>
                                        </p:tgtEl>
                                        <p:attrNameLst>
                                          <p:attrName>style.visibility</p:attrName>
                                        </p:attrNameLst>
                                      </p:cBhvr>
                                      <p:to>
                                        <p:strVal val="visible"/>
                                      </p:to>
                                    </p:set>
                                    <p:animEffect transition="in" filter="fade">
                                      <p:cBhvr>
                                        <p:cTn id="7" dur="2800"/>
                                        <p:tgtEl>
                                          <p:spTgt spid="19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8"/>
                                        </p:tgtEl>
                                        <p:attrNameLst>
                                          <p:attrName>style.visibility</p:attrName>
                                        </p:attrNameLst>
                                      </p:cBhvr>
                                      <p:to>
                                        <p:strVal val="visible"/>
                                      </p:to>
                                    </p:set>
                                    <p:animEffect transition="in" filter="fade">
                                      <p:cBhvr>
                                        <p:cTn id="12" dur="2500"/>
                                        <p:tgtEl>
                                          <p:spTgt spid="1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Shape 204"/>
          <p:cNvSpPr txBox="1">
            <a:spLocks noGrp="1"/>
          </p:cNvSpPr>
          <p:nvPr>
            <p:ph type="title"/>
          </p:nvPr>
        </p:nvSpPr>
        <p:spPr>
          <a:prstGeom prst="rect">
            <a:avLst/>
          </a:prstGeom>
        </p:spPr>
        <p:txBody>
          <a:bodyPr lIns="91425" tIns="91425" rIns="91425" bIns="91425" anchor="t" anchorCtr="0">
            <a:noAutofit/>
          </a:bodyPr>
          <a:lstStyle/>
          <a:p>
            <a:pPr lvl="0">
              <a:spcBef>
                <a:spcPts val="0"/>
              </a:spcBef>
              <a:buClr>
                <a:schemeClr val="tx1"/>
              </a:buClr>
              <a:buNone/>
            </a:pPr>
            <a:r>
              <a:rPr lang="en" dirty="0">
                <a:latin typeface="Arial"/>
                <a:ea typeface="Arial"/>
                <a:cs typeface="Arial"/>
                <a:sym typeface="Arial"/>
              </a:rPr>
              <a:t>MODULE 1: PATENTS</a:t>
            </a:r>
          </a:p>
        </p:txBody>
      </p:sp>
      <p:sp>
        <p:nvSpPr>
          <p:cNvPr id="205" name="Shape 205"/>
          <p:cNvSpPr txBox="1">
            <a:spLocks noGrp="1"/>
          </p:cNvSpPr>
          <p:nvPr>
            <p:ph type="body" idx="1"/>
          </p:nvPr>
        </p:nvSpPr>
        <p:spPr>
          <a:xfrm>
            <a:off x="694481" y="1456880"/>
            <a:ext cx="7824486" cy="2455364"/>
          </a:xfrm>
          <a:prstGeom prst="rect">
            <a:avLst/>
          </a:prstGeom>
        </p:spPr>
        <p:txBody>
          <a:bodyPr lIns="91425" tIns="91425" rIns="91425" bIns="91425" anchor="t" anchorCtr="0">
            <a:noAutofit/>
          </a:bodyPr>
          <a:lstStyle/>
          <a:p>
            <a:pPr lvl="0">
              <a:spcBef>
                <a:spcPts val="0"/>
              </a:spcBef>
              <a:buClr>
                <a:schemeClr val="tx1"/>
              </a:buClr>
              <a:buNone/>
            </a:pPr>
            <a:r>
              <a:rPr lang="en" dirty="0">
                <a:solidFill>
                  <a:srgbClr val="8A8A8A"/>
                </a:solidFill>
                <a:latin typeface="Arial"/>
                <a:ea typeface="Arial"/>
                <a:cs typeface="Arial"/>
                <a:sym typeface="Arial"/>
              </a:rPr>
              <a:t>*Determining obviousness, regarding patentability can be complex.</a:t>
            </a:r>
          </a:p>
          <a:p>
            <a:pPr lvl="0" rtl="0">
              <a:spcBef>
                <a:spcPts val="0"/>
              </a:spcBef>
              <a:spcAft>
                <a:spcPts val="0"/>
              </a:spcAft>
              <a:buClr>
                <a:schemeClr val="tx1"/>
              </a:buClr>
              <a:buNone/>
            </a:pPr>
            <a:r>
              <a:rPr lang="en" sz="1000" dirty="0">
                <a:solidFill>
                  <a:srgbClr val="8A8A8A"/>
                </a:solidFill>
                <a:latin typeface="Arial"/>
                <a:ea typeface="Arial"/>
                <a:cs typeface="Arial"/>
                <a:sym typeface="Arial"/>
              </a:rPr>
              <a:t>2. This description refers to utility patents (</a:t>
            </a:r>
            <a:r>
              <a:rPr lang="en" sz="1000" dirty="0">
                <a:solidFill>
                  <a:srgbClr val="8A8A8A"/>
                </a:solidFill>
                <a:latin typeface="Arial"/>
                <a:ea typeface="Arial"/>
                <a:cs typeface="Arial"/>
                <a:sym typeface="Arial"/>
                <a:hlinkClick r:id="rId3"/>
              </a:rPr>
              <a:t>35 U.S.C § 101</a:t>
            </a:r>
            <a:r>
              <a:rPr lang="en" sz="1000" dirty="0">
                <a:solidFill>
                  <a:srgbClr val="8A8A8A"/>
                </a:solidFill>
                <a:latin typeface="Arial"/>
                <a:ea typeface="Arial"/>
                <a:cs typeface="Arial"/>
                <a:sym typeface="Arial"/>
              </a:rPr>
              <a:t>), which is the category of patents most commonly encountered in </a:t>
            </a:r>
            <a:r>
              <a:rPr lang="es-PR" sz="1000" dirty="0">
                <a:solidFill>
                  <a:srgbClr val="8A8A8A"/>
                </a:solidFill>
                <a:latin typeface="Arial"/>
                <a:ea typeface="Arial"/>
                <a:cs typeface="Arial"/>
                <a:sym typeface="Arial"/>
              </a:rPr>
              <a:t>University</a:t>
            </a:r>
            <a:r>
              <a:rPr lang="en" sz="1000" dirty="0">
                <a:solidFill>
                  <a:srgbClr val="8A8A8A"/>
                </a:solidFill>
                <a:latin typeface="Arial"/>
                <a:ea typeface="Arial"/>
                <a:cs typeface="Arial"/>
                <a:sym typeface="Arial"/>
              </a:rPr>
              <a:t> research. In addition, there are design patents, which cover “new, original and ornamental design(s) for an article of manufacture” (</a:t>
            </a:r>
            <a:r>
              <a:rPr lang="en" sz="1000" dirty="0">
                <a:solidFill>
                  <a:srgbClr val="8A8A8A"/>
                </a:solidFill>
                <a:latin typeface="Arial"/>
                <a:ea typeface="Arial"/>
                <a:cs typeface="Arial"/>
                <a:sym typeface="Arial"/>
                <a:hlinkClick r:id="rId4"/>
              </a:rPr>
              <a:t>35 U.S.C. § 171</a:t>
            </a:r>
            <a:r>
              <a:rPr lang="en" sz="1000" dirty="0">
                <a:solidFill>
                  <a:srgbClr val="8A8A8A"/>
                </a:solidFill>
                <a:latin typeface="Arial"/>
                <a:ea typeface="Arial"/>
                <a:cs typeface="Arial"/>
                <a:sym typeface="Arial"/>
              </a:rPr>
              <a:t>). </a:t>
            </a:r>
          </a:p>
          <a:p>
            <a:pPr lvl="0" rtl="0">
              <a:spcBef>
                <a:spcPts val="0"/>
              </a:spcBef>
              <a:spcAft>
                <a:spcPts val="0"/>
              </a:spcAft>
              <a:buClr>
                <a:schemeClr val="tx1"/>
              </a:buClr>
              <a:buNone/>
            </a:pPr>
            <a:r>
              <a:rPr lang="en" sz="1000" dirty="0">
                <a:solidFill>
                  <a:srgbClr val="8A8A8A"/>
                </a:solidFill>
                <a:latin typeface="Arial"/>
                <a:ea typeface="Arial"/>
                <a:cs typeface="Arial"/>
                <a:sym typeface="Arial"/>
              </a:rPr>
              <a:t>3. </a:t>
            </a:r>
            <a:r>
              <a:rPr lang="en" sz="1000" dirty="0">
                <a:solidFill>
                  <a:srgbClr val="8A8A8A"/>
                </a:solidFill>
                <a:latin typeface="Arial"/>
                <a:ea typeface="Arial"/>
                <a:cs typeface="Arial"/>
                <a:sym typeface="Arial"/>
                <a:hlinkClick r:id="rId5"/>
              </a:rPr>
              <a:t>35 U.S.C. § 161</a:t>
            </a:r>
            <a:r>
              <a:rPr lang="en" sz="1000" dirty="0">
                <a:solidFill>
                  <a:srgbClr val="8A8A8A"/>
                </a:solidFill>
                <a:latin typeface="Arial"/>
                <a:ea typeface="Arial"/>
                <a:cs typeface="Arial"/>
                <a:sym typeface="Arial"/>
              </a:rPr>
              <a:t> </a:t>
            </a:r>
          </a:p>
          <a:p>
            <a:pPr lvl="0" rtl="0">
              <a:spcBef>
                <a:spcPts val="0"/>
              </a:spcBef>
              <a:spcAft>
                <a:spcPts val="0"/>
              </a:spcAft>
              <a:buClr>
                <a:schemeClr val="tx1"/>
              </a:buClr>
              <a:buNone/>
            </a:pPr>
            <a:r>
              <a:rPr lang="en" sz="1000" dirty="0">
                <a:solidFill>
                  <a:srgbClr val="8A8A8A"/>
                </a:solidFill>
                <a:latin typeface="Arial"/>
                <a:ea typeface="Arial"/>
                <a:cs typeface="Arial"/>
                <a:sym typeface="Arial"/>
              </a:rPr>
              <a:t>4. Prior art can include earlier patents, publications, and products. See: </a:t>
            </a:r>
            <a:r>
              <a:rPr lang="en" sz="1000" dirty="0">
                <a:solidFill>
                  <a:srgbClr val="8A8A8A"/>
                </a:solidFill>
                <a:latin typeface="Arial"/>
                <a:ea typeface="Arial"/>
                <a:cs typeface="Arial"/>
                <a:sym typeface="Arial"/>
                <a:hlinkClick r:id="rId6"/>
              </a:rPr>
              <a:t>Patent subject matter eligibility and information on prior art.</a:t>
            </a:r>
            <a:endParaRPr lang="en" sz="1000" dirty="0">
              <a:solidFill>
                <a:srgbClr val="8A8A8A"/>
              </a:solidFill>
              <a:latin typeface="Arial"/>
              <a:ea typeface="Arial"/>
              <a:cs typeface="Arial"/>
              <a:sym typeface="Arial"/>
            </a:endParaRPr>
          </a:p>
          <a:p>
            <a:pPr lvl="0" rtl="0">
              <a:spcBef>
                <a:spcPts val="0"/>
              </a:spcBef>
              <a:spcAft>
                <a:spcPts val="0"/>
              </a:spcAft>
              <a:buClr>
                <a:schemeClr val="tx1"/>
              </a:buClr>
              <a:buNone/>
            </a:pPr>
            <a:r>
              <a:rPr lang="en" sz="1000" dirty="0">
                <a:solidFill>
                  <a:srgbClr val="8A8A8A"/>
                </a:solidFill>
                <a:latin typeface="Arial"/>
                <a:ea typeface="Arial"/>
                <a:cs typeface="Arial"/>
                <a:sym typeface="Arial"/>
              </a:rPr>
              <a:t>5. “The laws of nature, physical phenomena, and abstract ideas have been held not patentable.” </a:t>
            </a:r>
            <a:r>
              <a:rPr lang="en" sz="1000" i="1" dirty="0">
                <a:solidFill>
                  <a:srgbClr val="8A8A8A"/>
                </a:solidFill>
                <a:latin typeface="Arial"/>
                <a:ea typeface="Arial"/>
                <a:cs typeface="Arial"/>
                <a:sym typeface="Arial"/>
              </a:rPr>
              <a:t>Diamond v. Chakrabarty</a:t>
            </a:r>
            <a:r>
              <a:rPr lang="en" sz="1000" dirty="0">
                <a:solidFill>
                  <a:srgbClr val="8A8A8A"/>
                </a:solidFill>
                <a:latin typeface="Arial"/>
                <a:ea typeface="Arial"/>
                <a:cs typeface="Arial"/>
                <a:sym typeface="Arial"/>
              </a:rPr>
              <a:t>, </a:t>
            </a:r>
            <a:r>
              <a:rPr lang="en" sz="1000" dirty="0">
                <a:solidFill>
                  <a:srgbClr val="8A8A8A"/>
                </a:solidFill>
                <a:latin typeface="Arial"/>
                <a:ea typeface="Arial"/>
                <a:cs typeface="Arial"/>
                <a:sym typeface="Arial"/>
                <a:hlinkClick r:id="rId7"/>
              </a:rPr>
              <a:t>447 U.S. 303, 309 (1980)</a:t>
            </a:r>
            <a:endParaRPr lang="en" sz="1000" dirty="0">
              <a:solidFill>
                <a:srgbClr val="8A8A8A"/>
              </a:solidFill>
              <a:latin typeface="Arial"/>
              <a:ea typeface="Arial"/>
              <a:cs typeface="Arial"/>
              <a:sym typeface="Arial"/>
            </a:endParaRPr>
          </a:p>
          <a:p>
            <a:pPr lvl="0">
              <a:spcBef>
                <a:spcPts val="0"/>
              </a:spcBef>
              <a:buClr>
                <a:schemeClr val="tx1"/>
              </a:buClr>
              <a:buNone/>
            </a:pPr>
            <a:endParaRPr dirty="0">
              <a:solidFill>
                <a:srgbClr val="8A8A8A"/>
              </a:solidFill>
            </a:endParaRPr>
          </a:p>
        </p:txBody>
      </p:sp>
      <p:sp>
        <p:nvSpPr>
          <p:cNvPr id="206" name="Shape 206"/>
          <p:cNvSpPr txBox="1">
            <a:spLocks noGrp="1"/>
          </p:cNvSpPr>
          <p:nvPr>
            <p:ph type="sldNum" idx="12"/>
          </p:nvPr>
        </p:nvSpPr>
        <p:spPr>
          <a:xfrm>
            <a:off x="1337977" y="4319758"/>
            <a:ext cx="428263"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rgbClr val="8A8A8A"/>
                </a:solidFill>
                <a:sym typeface="Lato"/>
              </a:rPr>
              <a:t>18</a:t>
            </a:fld>
            <a:endParaRPr lang="en" dirty="0">
              <a:solidFill>
                <a:srgbClr val="8A8A8A"/>
              </a:solidFill>
              <a:sym typeface="Lato"/>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Shape 212"/>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dirty="0">
                <a:latin typeface="Arial"/>
                <a:ea typeface="Arial"/>
                <a:cs typeface="Arial"/>
                <a:sym typeface="Arial"/>
              </a:rPr>
              <a:t>MODULE 1: PATENTS</a:t>
            </a:r>
          </a:p>
        </p:txBody>
      </p:sp>
      <p:sp>
        <p:nvSpPr>
          <p:cNvPr id="213" name="Shape 213"/>
          <p:cNvSpPr txBox="1">
            <a:spLocks noGrp="1"/>
          </p:cNvSpPr>
          <p:nvPr>
            <p:ph type="body" idx="1"/>
          </p:nvPr>
        </p:nvSpPr>
        <p:spPr>
          <a:prstGeom prst="rect">
            <a:avLst/>
          </a:prstGeom>
        </p:spPr>
        <p:txBody>
          <a:bodyPr lIns="91425" tIns="91425" rIns="91425" bIns="91425" anchor="t" anchorCtr="0">
            <a:noAutofit/>
          </a:bodyPr>
          <a:lstStyle/>
          <a:p>
            <a:pPr lvl="0" algn="just">
              <a:spcBef>
                <a:spcPts val="0"/>
              </a:spcBef>
              <a:buClr>
                <a:schemeClr val="tx1"/>
              </a:buClr>
              <a:buSzPct val="91000"/>
              <a:buNone/>
            </a:pPr>
            <a:r>
              <a:rPr lang="en" sz="2000" b="1" dirty="0">
                <a:solidFill>
                  <a:schemeClr val="tx1"/>
                </a:solidFill>
                <a:latin typeface="Arial"/>
                <a:ea typeface="Arial"/>
                <a:cs typeface="Arial"/>
                <a:sym typeface="Arial"/>
              </a:rPr>
              <a:t>Patent basics:</a:t>
            </a:r>
          </a:p>
          <a:p>
            <a:pPr marL="457200" lvl="0" indent="-355600" algn="just" rtl="0">
              <a:spcBef>
                <a:spcPts val="0"/>
              </a:spcBef>
              <a:buClr>
                <a:schemeClr val="tx1"/>
              </a:buClr>
              <a:buSzPct val="91000"/>
              <a:buFont typeface="Arial"/>
              <a:buChar char="●"/>
            </a:pPr>
            <a:r>
              <a:rPr lang="en" dirty="0">
                <a:solidFill>
                  <a:srgbClr val="8A8A8A"/>
                </a:solidFill>
                <a:latin typeface="Arial"/>
                <a:ea typeface="Arial"/>
                <a:cs typeface="Arial"/>
                <a:sym typeface="Arial"/>
              </a:rPr>
              <a:t>Patents are jurisdiction specific.</a:t>
            </a:r>
          </a:p>
          <a:p>
            <a:pPr marL="914400" lvl="1" indent="-355600" algn="just" rtl="0">
              <a:spcBef>
                <a:spcPts val="0"/>
              </a:spcBef>
              <a:buClr>
                <a:schemeClr val="tx1"/>
              </a:buClr>
              <a:buSzPct val="91000"/>
              <a:buFont typeface="Arial"/>
              <a:buChar char="○"/>
            </a:pPr>
            <a:r>
              <a:rPr lang="en" sz="1800" dirty="0">
                <a:solidFill>
                  <a:srgbClr val="8A8A8A"/>
                </a:solidFill>
                <a:latin typeface="Arial"/>
                <a:ea typeface="Arial"/>
                <a:cs typeface="Arial"/>
                <a:sym typeface="Arial"/>
              </a:rPr>
              <a:t>US patents only apply to the United States</a:t>
            </a:r>
          </a:p>
          <a:p>
            <a:pPr marL="457200" lvl="0" indent="-355600" algn="just" rtl="0">
              <a:spcBef>
                <a:spcPts val="0"/>
              </a:spcBef>
              <a:buClr>
                <a:schemeClr val="tx1"/>
              </a:buClr>
              <a:buSzPct val="91000"/>
              <a:buFont typeface="Arial"/>
              <a:buChar char="●"/>
            </a:pPr>
            <a:r>
              <a:rPr lang="en" dirty="0">
                <a:solidFill>
                  <a:srgbClr val="8A8A8A"/>
                </a:solidFill>
                <a:latin typeface="Arial"/>
                <a:ea typeface="Arial"/>
                <a:cs typeface="Arial"/>
                <a:sym typeface="Arial"/>
              </a:rPr>
              <a:t>US patents are issued by the US Patent and Trademark Office (USPTO)</a:t>
            </a:r>
          </a:p>
          <a:p>
            <a:pPr marR="0" lvl="0" algn="just" rtl="0">
              <a:lnSpc>
                <a:spcPct val="115000"/>
              </a:lnSpc>
              <a:spcBef>
                <a:spcPts val="0"/>
              </a:spcBef>
              <a:spcAft>
                <a:spcPts val="1600"/>
              </a:spcAft>
              <a:buClr>
                <a:schemeClr val="tx1"/>
              </a:buClr>
              <a:buSzPct val="91000"/>
              <a:buNone/>
            </a:pPr>
            <a:endParaRPr sz="2000" dirty="0">
              <a:solidFill>
                <a:srgbClr val="8A8A8A"/>
              </a:solidFill>
            </a:endParaRPr>
          </a:p>
        </p:txBody>
      </p:sp>
      <p:sp>
        <p:nvSpPr>
          <p:cNvPr id="214" name="Shape 214"/>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19</a:t>
            </a:fld>
            <a:endParaRPr lang="en" dirty="0">
              <a:solidFill>
                <a:srgbClr val="8A8A8A"/>
              </a:solidFill>
              <a:sym typeface="La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3">
                                            <p:txEl>
                                              <p:pRg st="0" end="0"/>
                                            </p:txEl>
                                          </p:spTgt>
                                        </p:tgtEl>
                                        <p:attrNameLst>
                                          <p:attrName>style.visibility</p:attrName>
                                        </p:attrNameLst>
                                      </p:cBhvr>
                                      <p:to>
                                        <p:strVal val="visible"/>
                                      </p:to>
                                    </p:set>
                                    <p:animEffect transition="in" filter="fade">
                                      <p:cBhvr>
                                        <p:cTn id="7" dur="1000"/>
                                        <p:tgtEl>
                                          <p:spTgt spid="2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3">
                                            <p:txEl>
                                              <p:pRg st="1" end="1"/>
                                            </p:txEl>
                                          </p:spTgt>
                                        </p:tgtEl>
                                        <p:attrNameLst>
                                          <p:attrName>style.visibility</p:attrName>
                                        </p:attrNameLst>
                                      </p:cBhvr>
                                      <p:to>
                                        <p:strVal val="visible"/>
                                      </p:to>
                                    </p:set>
                                    <p:animEffect transition="in" filter="fade">
                                      <p:cBhvr>
                                        <p:cTn id="12" dur="1000"/>
                                        <p:tgtEl>
                                          <p:spTgt spid="21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13">
                                            <p:txEl>
                                              <p:pRg st="2" end="2"/>
                                            </p:txEl>
                                          </p:spTgt>
                                        </p:tgtEl>
                                        <p:attrNameLst>
                                          <p:attrName>style.visibility</p:attrName>
                                        </p:attrNameLst>
                                      </p:cBhvr>
                                      <p:to>
                                        <p:strVal val="visible"/>
                                      </p:to>
                                    </p:set>
                                    <p:animEffect transition="in" filter="fade">
                                      <p:cBhvr>
                                        <p:cTn id="17" dur="1000"/>
                                        <p:tgtEl>
                                          <p:spTgt spid="21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13">
                                            <p:txEl>
                                              <p:pRg st="3" end="3"/>
                                            </p:txEl>
                                          </p:spTgt>
                                        </p:tgtEl>
                                        <p:attrNameLst>
                                          <p:attrName>style.visibility</p:attrName>
                                        </p:attrNameLst>
                                      </p:cBhvr>
                                      <p:to>
                                        <p:strVal val="visible"/>
                                      </p:to>
                                    </p:set>
                                    <p:animEffect transition="in" filter="fade">
                                      <p:cBhvr>
                                        <p:cTn id="22" dur="1000"/>
                                        <p:tgtEl>
                                          <p:spTgt spid="21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13">
                                            <p:txEl>
                                              <p:pRg st="4" end="4"/>
                                            </p:txEl>
                                          </p:spTgt>
                                        </p:tgtEl>
                                        <p:attrNameLst>
                                          <p:attrName>style.visibility</p:attrName>
                                        </p:attrNameLst>
                                      </p:cBhvr>
                                      <p:to>
                                        <p:strVal val="visible"/>
                                      </p:to>
                                    </p:set>
                                    <p:animEffect transition="in" filter="fade">
                                      <p:cBhvr>
                                        <p:cTn id="27" dur="1000"/>
                                        <p:tgtEl>
                                          <p:spTgt spid="21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Clr>
                <a:schemeClr val="tx1"/>
              </a:buClr>
            </a:pPr>
            <a:r>
              <a:rPr lang="en-US" dirty="0">
                <a:latin typeface="+mj-lt"/>
              </a:rPr>
              <a:t>Attribution</a:t>
            </a:r>
            <a:endParaRPr lang="es-PR" dirty="0">
              <a:latin typeface="+mj-lt"/>
            </a:endParaRPr>
          </a:p>
        </p:txBody>
      </p:sp>
      <p:sp>
        <p:nvSpPr>
          <p:cNvPr id="3" name="Text Placeholder 2"/>
          <p:cNvSpPr>
            <a:spLocks noGrp="1"/>
          </p:cNvSpPr>
          <p:nvPr>
            <p:ph type="body" idx="1"/>
          </p:nvPr>
        </p:nvSpPr>
        <p:spPr/>
        <p:txBody>
          <a:bodyPr/>
          <a:lstStyle/>
          <a:p>
            <a:pPr algn="just">
              <a:buClr>
                <a:schemeClr val="tx1"/>
              </a:buClr>
            </a:pPr>
            <a:r>
              <a:rPr lang="en-US" dirty="0">
                <a:latin typeface="+mj-lt"/>
              </a:rPr>
              <a:t>We recognize and thank the University of California for their permission to use their on-line course “Intellectual Property Essentials for Academic Researchers”, and </a:t>
            </a:r>
            <a:r>
              <a:rPr lang="en-US" dirty="0" smtClean="0">
                <a:latin typeface="+mj-lt"/>
              </a:rPr>
              <a:t>for their </a:t>
            </a:r>
            <a:r>
              <a:rPr lang="en-US" dirty="0">
                <a:latin typeface="+mj-lt"/>
              </a:rPr>
              <a:t>funding of the course which was authored by John Villasenor, Professor of Electrical Engineering, Public Policy, and Management at UCLA.</a:t>
            </a:r>
            <a:endParaRPr lang="es-PR" dirty="0">
              <a:latin typeface="+mj-lt"/>
            </a:endParaRPr>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t>2</a:t>
            </a:fld>
            <a:endParaRPr lang="en"/>
          </a:p>
        </p:txBody>
      </p:sp>
    </p:spTree>
    <p:extLst>
      <p:ext uri="{BB962C8B-B14F-4D97-AF65-F5344CB8AC3E}">
        <p14:creationId xmlns:p14="http://schemas.microsoft.com/office/powerpoint/2010/main" val="13271047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Shape 220"/>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a:latin typeface="Arial"/>
                <a:ea typeface="Arial"/>
                <a:cs typeface="Arial"/>
                <a:sym typeface="Arial"/>
              </a:rPr>
              <a:t>MODULE 1: PATENTS</a:t>
            </a:r>
          </a:p>
        </p:txBody>
      </p:sp>
      <p:sp>
        <p:nvSpPr>
          <p:cNvPr id="221" name="Shape 221"/>
          <p:cNvSpPr txBox="1">
            <a:spLocks noGrp="1"/>
          </p:cNvSpPr>
          <p:nvPr>
            <p:ph type="body" idx="1"/>
          </p:nvPr>
        </p:nvSpPr>
        <p:spPr>
          <a:xfrm>
            <a:off x="821802" y="1413661"/>
            <a:ext cx="7653047" cy="2455364"/>
          </a:xfrm>
          <a:prstGeom prst="rect">
            <a:avLst/>
          </a:prstGeom>
        </p:spPr>
        <p:txBody>
          <a:bodyPr lIns="91425" tIns="91425" rIns="91425" bIns="91425" anchor="t" anchorCtr="0">
            <a:noAutofit/>
          </a:bodyPr>
          <a:lstStyle/>
          <a:p>
            <a:pPr lvl="0" algn="just" rtl="0">
              <a:lnSpc>
                <a:spcPct val="100000"/>
              </a:lnSpc>
              <a:spcBef>
                <a:spcPts val="0"/>
              </a:spcBef>
              <a:buClr>
                <a:schemeClr val="tx1"/>
              </a:buClr>
              <a:buNone/>
            </a:pPr>
            <a:r>
              <a:rPr lang="en" sz="2000" b="1" dirty="0">
                <a:solidFill>
                  <a:schemeClr val="tx1"/>
                </a:solidFill>
                <a:latin typeface="Arial"/>
                <a:ea typeface="Arial"/>
                <a:cs typeface="Arial"/>
                <a:sym typeface="Arial"/>
              </a:rPr>
              <a:t>Patent basics:</a:t>
            </a:r>
          </a:p>
          <a:p>
            <a:pPr marL="457200" lvl="0" indent="-355600" algn="just" rtl="0">
              <a:lnSpc>
                <a:spcPct val="100000"/>
              </a:lnSpc>
              <a:spcBef>
                <a:spcPts val="0"/>
              </a:spcBef>
              <a:buClr>
                <a:schemeClr val="tx1"/>
              </a:buClr>
              <a:buSzPct val="100000"/>
              <a:buFont typeface="Arial"/>
              <a:buChar char="●"/>
            </a:pPr>
            <a:r>
              <a:rPr lang="en" dirty="0">
                <a:solidFill>
                  <a:srgbClr val="8A8A8A"/>
                </a:solidFill>
                <a:latin typeface="Arial"/>
                <a:ea typeface="Arial"/>
                <a:cs typeface="Arial"/>
                <a:sym typeface="Arial"/>
              </a:rPr>
              <a:t>Costs:</a:t>
            </a:r>
          </a:p>
          <a:p>
            <a:pPr marL="914400" lvl="1" indent="-355600" algn="just" rtl="0">
              <a:lnSpc>
                <a:spcPct val="100000"/>
              </a:lnSpc>
              <a:spcBef>
                <a:spcPts val="0"/>
              </a:spcBef>
              <a:buClr>
                <a:schemeClr val="tx1"/>
              </a:buClr>
              <a:buSzPct val="100000"/>
              <a:buFont typeface="Arial"/>
              <a:buChar char="○"/>
            </a:pPr>
            <a:r>
              <a:rPr lang="en" sz="1800" dirty="0">
                <a:solidFill>
                  <a:srgbClr val="8A8A8A"/>
                </a:solidFill>
                <a:latin typeface="Arial"/>
                <a:ea typeface="Arial"/>
                <a:cs typeface="Arial"/>
                <a:sym typeface="Arial"/>
              </a:rPr>
              <a:t>US </a:t>
            </a:r>
            <a:r>
              <a:rPr lang="en" sz="1800" dirty="0" smtClean="0">
                <a:solidFill>
                  <a:srgbClr val="8A8A8A"/>
                </a:solidFill>
                <a:latin typeface="Arial"/>
                <a:ea typeface="Arial"/>
                <a:cs typeface="Arial"/>
                <a:sym typeface="Arial"/>
              </a:rPr>
              <a:t>patent</a:t>
            </a:r>
            <a:r>
              <a:rPr lang="en-US" sz="1800" dirty="0" smtClean="0">
                <a:solidFill>
                  <a:srgbClr val="8A8A8A"/>
                </a:solidFill>
                <a:latin typeface="Arial"/>
                <a:ea typeface="Arial"/>
                <a:cs typeface="Arial"/>
                <a:sym typeface="Arial"/>
              </a:rPr>
              <a:t> =</a:t>
            </a:r>
            <a:r>
              <a:rPr lang="en" sz="1800" dirty="0" smtClean="0">
                <a:solidFill>
                  <a:srgbClr val="8A8A8A"/>
                </a:solidFill>
                <a:latin typeface="Arial"/>
                <a:ea typeface="Arial"/>
                <a:cs typeface="Arial"/>
                <a:sym typeface="Arial"/>
              </a:rPr>
              <a:t> </a:t>
            </a:r>
            <a:r>
              <a:rPr lang="en" sz="1800" dirty="0">
                <a:solidFill>
                  <a:srgbClr val="8A8A8A"/>
                </a:solidFill>
                <a:latin typeface="Arial"/>
                <a:ea typeface="Arial"/>
                <a:cs typeface="Arial"/>
                <a:sym typeface="Arial"/>
              </a:rPr>
              <a:t>$10,000</a:t>
            </a:r>
          </a:p>
          <a:p>
            <a:pPr marL="914400" lvl="1" indent="-355600" algn="just" rtl="0">
              <a:lnSpc>
                <a:spcPct val="100000"/>
              </a:lnSpc>
              <a:spcBef>
                <a:spcPts val="0"/>
              </a:spcBef>
              <a:buClr>
                <a:schemeClr val="tx1"/>
              </a:buClr>
              <a:buSzPct val="100000"/>
              <a:buFont typeface="Arial"/>
              <a:buChar char="○"/>
            </a:pPr>
            <a:r>
              <a:rPr lang="en" sz="1800" dirty="0">
                <a:solidFill>
                  <a:srgbClr val="8A8A8A"/>
                </a:solidFill>
                <a:latin typeface="Arial"/>
                <a:ea typeface="Arial"/>
                <a:cs typeface="Arial"/>
                <a:sym typeface="Arial"/>
              </a:rPr>
              <a:t>International patent &gt; $10,000</a:t>
            </a:r>
          </a:p>
          <a:p>
            <a:pPr marL="457200" lvl="0" indent="-355600" algn="just" rtl="0">
              <a:lnSpc>
                <a:spcPct val="100000"/>
              </a:lnSpc>
              <a:spcBef>
                <a:spcPts val="0"/>
              </a:spcBef>
              <a:buClr>
                <a:schemeClr val="tx1"/>
              </a:buClr>
              <a:buSzPct val="100000"/>
              <a:buChar char="●"/>
            </a:pPr>
            <a:r>
              <a:rPr lang="en" dirty="0">
                <a:solidFill>
                  <a:srgbClr val="8A8A8A"/>
                </a:solidFill>
                <a:latin typeface="Arial"/>
                <a:ea typeface="Arial"/>
                <a:cs typeface="Arial"/>
                <a:sym typeface="Arial"/>
              </a:rPr>
              <a:t>US patents </a:t>
            </a:r>
            <a:r>
              <a:rPr lang="en" b="1" dirty="0">
                <a:solidFill>
                  <a:srgbClr val="8A8A8A"/>
                </a:solidFill>
                <a:latin typeface="Arial"/>
                <a:ea typeface="Arial"/>
                <a:cs typeface="Arial"/>
                <a:sym typeface="Arial"/>
              </a:rPr>
              <a:t>generally expire</a:t>
            </a:r>
            <a:r>
              <a:rPr lang="en" b="1" baseline="30000" dirty="0">
                <a:solidFill>
                  <a:srgbClr val="8A8A8A"/>
                </a:solidFill>
                <a:latin typeface="Arial"/>
                <a:ea typeface="Arial"/>
                <a:cs typeface="Arial"/>
                <a:sym typeface="Arial"/>
              </a:rPr>
              <a:t>6</a:t>
            </a:r>
            <a:r>
              <a:rPr lang="en" dirty="0">
                <a:solidFill>
                  <a:srgbClr val="8A8A8A"/>
                </a:solidFill>
                <a:latin typeface="Arial"/>
                <a:ea typeface="Arial"/>
                <a:cs typeface="Arial"/>
                <a:sym typeface="Arial"/>
              </a:rPr>
              <a:t> 20 years after the filing date.</a:t>
            </a:r>
          </a:p>
          <a:p>
            <a:pPr marR="0" lvl="0" algn="just" rtl="0">
              <a:lnSpc>
                <a:spcPct val="100000"/>
              </a:lnSpc>
              <a:spcBef>
                <a:spcPts val="0"/>
              </a:spcBef>
              <a:spcAft>
                <a:spcPts val="1600"/>
              </a:spcAft>
              <a:buClr>
                <a:schemeClr val="tx1"/>
              </a:buClr>
              <a:buNone/>
            </a:pPr>
            <a:endParaRPr sz="2000" dirty="0">
              <a:solidFill>
                <a:srgbClr val="8A8A8A"/>
              </a:solidFill>
            </a:endParaRPr>
          </a:p>
        </p:txBody>
      </p:sp>
      <p:sp>
        <p:nvSpPr>
          <p:cNvPr id="222" name="Shape 222"/>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20</a:t>
            </a:fld>
            <a:endParaRPr lang="en" dirty="0">
              <a:solidFill>
                <a:srgbClr val="8A8A8A"/>
              </a:solidFill>
              <a:sym typeface="Lato"/>
            </a:endParaRPr>
          </a:p>
        </p:txBody>
      </p:sp>
      <p:sp>
        <p:nvSpPr>
          <p:cNvPr id="224" name="Shape 224"/>
          <p:cNvSpPr txBox="1"/>
          <p:nvPr/>
        </p:nvSpPr>
        <p:spPr>
          <a:xfrm>
            <a:off x="1929612" y="4333297"/>
            <a:ext cx="3753434" cy="393600"/>
          </a:xfrm>
          <a:prstGeom prst="rect">
            <a:avLst/>
          </a:prstGeom>
          <a:noFill/>
          <a:ln>
            <a:noFill/>
          </a:ln>
        </p:spPr>
        <p:txBody>
          <a:bodyPr lIns="91425" tIns="91425" rIns="91425" bIns="91425" anchor="ctr" anchorCtr="0">
            <a:noAutofit/>
          </a:bodyPr>
          <a:lstStyle/>
          <a:p>
            <a:pPr lvl="0" rtl="0">
              <a:lnSpc>
                <a:spcPct val="115000"/>
              </a:lnSpc>
              <a:spcBef>
                <a:spcPts val="0"/>
              </a:spcBef>
              <a:buNone/>
            </a:pPr>
            <a:r>
              <a:rPr lang="en" sz="800" dirty="0">
                <a:solidFill>
                  <a:srgbClr val="8A8A8A"/>
                </a:solidFill>
              </a:rPr>
              <a:t>6. For a more complete description of the rules for computing patent term, see </a:t>
            </a:r>
            <a:r>
              <a:rPr lang="en" sz="800" dirty="0">
                <a:solidFill>
                  <a:srgbClr val="8A8A8A"/>
                </a:solidFill>
                <a:hlinkClick r:id="rId3"/>
              </a:rPr>
              <a:t>“Patent Terms”.</a:t>
            </a:r>
            <a:endParaRPr lang="en" sz="800"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1">
                                            <p:txEl>
                                              <p:pRg st="0" end="0"/>
                                            </p:txEl>
                                          </p:spTgt>
                                        </p:tgtEl>
                                        <p:attrNameLst>
                                          <p:attrName>style.visibility</p:attrName>
                                        </p:attrNameLst>
                                      </p:cBhvr>
                                      <p:to>
                                        <p:strVal val="visible"/>
                                      </p:to>
                                    </p:set>
                                    <p:animEffect transition="in" filter="fade">
                                      <p:cBhvr>
                                        <p:cTn id="7" dur="1000"/>
                                        <p:tgtEl>
                                          <p:spTgt spid="22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21">
                                            <p:txEl>
                                              <p:pRg st="1" end="1"/>
                                            </p:txEl>
                                          </p:spTgt>
                                        </p:tgtEl>
                                        <p:attrNameLst>
                                          <p:attrName>style.visibility</p:attrName>
                                        </p:attrNameLst>
                                      </p:cBhvr>
                                      <p:to>
                                        <p:strVal val="visible"/>
                                      </p:to>
                                    </p:set>
                                    <p:animEffect transition="in" filter="fade">
                                      <p:cBhvr>
                                        <p:cTn id="12" dur="1000"/>
                                        <p:tgtEl>
                                          <p:spTgt spid="22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1">
                                            <p:txEl>
                                              <p:pRg st="2" end="2"/>
                                            </p:txEl>
                                          </p:spTgt>
                                        </p:tgtEl>
                                        <p:attrNameLst>
                                          <p:attrName>style.visibility</p:attrName>
                                        </p:attrNameLst>
                                      </p:cBhvr>
                                      <p:to>
                                        <p:strVal val="visible"/>
                                      </p:to>
                                    </p:set>
                                    <p:animEffect transition="in" filter="fade">
                                      <p:cBhvr>
                                        <p:cTn id="17" dur="1000"/>
                                        <p:tgtEl>
                                          <p:spTgt spid="22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21">
                                            <p:txEl>
                                              <p:pRg st="3" end="3"/>
                                            </p:txEl>
                                          </p:spTgt>
                                        </p:tgtEl>
                                        <p:attrNameLst>
                                          <p:attrName>style.visibility</p:attrName>
                                        </p:attrNameLst>
                                      </p:cBhvr>
                                      <p:to>
                                        <p:strVal val="visible"/>
                                      </p:to>
                                    </p:set>
                                    <p:animEffect transition="in" filter="fade">
                                      <p:cBhvr>
                                        <p:cTn id="22" dur="1000"/>
                                        <p:tgtEl>
                                          <p:spTgt spid="22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21">
                                            <p:txEl>
                                              <p:pRg st="4" end="4"/>
                                            </p:txEl>
                                          </p:spTgt>
                                        </p:tgtEl>
                                        <p:attrNameLst>
                                          <p:attrName>style.visibility</p:attrName>
                                        </p:attrNameLst>
                                      </p:cBhvr>
                                      <p:to>
                                        <p:strVal val="visible"/>
                                      </p:to>
                                    </p:set>
                                    <p:animEffect transition="in" filter="fade">
                                      <p:cBhvr>
                                        <p:cTn id="27" dur="1000"/>
                                        <p:tgtEl>
                                          <p:spTgt spid="22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Shape 229"/>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a:latin typeface="Arial"/>
                <a:ea typeface="Arial"/>
                <a:cs typeface="Arial"/>
                <a:sym typeface="Arial"/>
              </a:rPr>
              <a:t>MODULE 1: PATENTS</a:t>
            </a:r>
          </a:p>
        </p:txBody>
      </p:sp>
      <p:sp>
        <p:nvSpPr>
          <p:cNvPr id="230" name="Shape 230"/>
          <p:cNvSpPr txBox="1">
            <a:spLocks noGrp="1"/>
          </p:cNvSpPr>
          <p:nvPr>
            <p:ph type="body" idx="1"/>
          </p:nvPr>
        </p:nvSpPr>
        <p:spPr>
          <a:prstGeom prst="rect">
            <a:avLst/>
          </a:prstGeom>
        </p:spPr>
        <p:txBody>
          <a:bodyPr lIns="91425" tIns="91425" rIns="91425" bIns="91425" anchor="t" anchorCtr="0">
            <a:noAutofit/>
          </a:bodyPr>
          <a:lstStyle/>
          <a:p>
            <a:pPr lvl="0" algn="just" rtl="0">
              <a:lnSpc>
                <a:spcPct val="100000"/>
              </a:lnSpc>
              <a:spcBef>
                <a:spcPts val="0"/>
              </a:spcBef>
              <a:buClr>
                <a:schemeClr val="tx1"/>
              </a:buClr>
              <a:buNone/>
            </a:pPr>
            <a:r>
              <a:rPr lang="en" sz="2000" b="1" dirty="0">
                <a:solidFill>
                  <a:schemeClr val="tx1"/>
                </a:solidFill>
                <a:latin typeface="Arial"/>
                <a:ea typeface="Arial"/>
                <a:cs typeface="Arial"/>
                <a:sym typeface="Arial"/>
              </a:rPr>
              <a:t>Who can practice a patented invention?</a:t>
            </a:r>
          </a:p>
          <a:p>
            <a:pPr marL="457200" lvl="0" indent="-355600" algn="just" rtl="0">
              <a:lnSpc>
                <a:spcPct val="100000"/>
              </a:lnSpc>
              <a:spcBef>
                <a:spcPts val="0"/>
              </a:spcBef>
              <a:buClr>
                <a:schemeClr val="tx1"/>
              </a:buClr>
              <a:buSzPct val="100000"/>
              <a:buFont typeface="Arial" panose="020B0604020202020204" pitchFamily="34" charset="0"/>
              <a:buChar char="•"/>
            </a:pPr>
            <a:r>
              <a:rPr lang="en" dirty="0">
                <a:solidFill>
                  <a:srgbClr val="8A8A8A"/>
                </a:solidFill>
                <a:latin typeface="Arial"/>
                <a:ea typeface="Arial"/>
                <a:cs typeface="Arial"/>
                <a:sym typeface="Arial"/>
              </a:rPr>
              <a:t>The patent owner</a:t>
            </a:r>
          </a:p>
          <a:p>
            <a:pPr marL="457200" lvl="0" indent="-355600" algn="just" rtl="0">
              <a:lnSpc>
                <a:spcPct val="100000"/>
              </a:lnSpc>
              <a:spcBef>
                <a:spcPts val="0"/>
              </a:spcBef>
              <a:buClr>
                <a:schemeClr val="tx1"/>
              </a:buClr>
              <a:buSzPct val="100000"/>
              <a:buFont typeface="Arial" panose="020B0604020202020204" pitchFamily="34" charset="0"/>
              <a:buChar char="•"/>
            </a:pPr>
            <a:r>
              <a:rPr lang="en" dirty="0">
                <a:solidFill>
                  <a:srgbClr val="8A8A8A"/>
                </a:solidFill>
                <a:latin typeface="Arial"/>
                <a:ea typeface="Arial"/>
                <a:cs typeface="Arial"/>
                <a:sym typeface="Arial"/>
              </a:rPr>
              <a:t>Those who have licensed the patent from the patent owner</a:t>
            </a:r>
          </a:p>
          <a:p>
            <a:pPr marL="457200" lvl="0" indent="-355600" algn="just" rtl="0">
              <a:lnSpc>
                <a:spcPct val="100000"/>
              </a:lnSpc>
              <a:spcBef>
                <a:spcPts val="0"/>
              </a:spcBef>
              <a:buClr>
                <a:schemeClr val="tx1"/>
              </a:buClr>
              <a:buSzPct val="100000"/>
              <a:buFont typeface="Arial" panose="020B0604020202020204" pitchFamily="34" charset="0"/>
              <a:buChar char="•"/>
            </a:pPr>
            <a:r>
              <a:rPr lang="en" dirty="0">
                <a:solidFill>
                  <a:srgbClr val="8A8A8A"/>
                </a:solidFill>
                <a:latin typeface="Arial"/>
                <a:ea typeface="Arial"/>
                <a:cs typeface="Arial"/>
                <a:sym typeface="Arial"/>
              </a:rPr>
              <a:t>Those who obtain the invention through other authorized means (e.g. a person who purchases an item that contains patented technology)</a:t>
            </a:r>
          </a:p>
          <a:p>
            <a:pPr marR="0" lvl="0" algn="just" rtl="0">
              <a:lnSpc>
                <a:spcPct val="100000"/>
              </a:lnSpc>
              <a:spcBef>
                <a:spcPts val="0"/>
              </a:spcBef>
              <a:spcAft>
                <a:spcPts val="1600"/>
              </a:spcAft>
              <a:buClr>
                <a:schemeClr val="tx1"/>
              </a:buClr>
              <a:buNone/>
            </a:pPr>
            <a:endParaRPr sz="2000" dirty="0">
              <a:solidFill>
                <a:srgbClr val="8A8A8A"/>
              </a:solidFill>
            </a:endParaRPr>
          </a:p>
        </p:txBody>
      </p:sp>
      <p:sp>
        <p:nvSpPr>
          <p:cNvPr id="231" name="Shape 231"/>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21</a:t>
            </a:fld>
            <a:endParaRPr lang="en" dirty="0">
              <a:solidFill>
                <a:srgbClr val="8A8A8A"/>
              </a:solidFill>
              <a:sym typeface="La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0">
                                            <p:txEl>
                                              <p:pRg st="0" end="0"/>
                                            </p:txEl>
                                          </p:spTgt>
                                        </p:tgtEl>
                                        <p:attrNameLst>
                                          <p:attrName>style.visibility</p:attrName>
                                        </p:attrNameLst>
                                      </p:cBhvr>
                                      <p:to>
                                        <p:strVal val="visible"/>
                                      </p:to>
                                    </p:set>
                                    <p:animEffect transition="in" filter="fade">
                                      <p:cBhvr>
                                        <p:cTn id="7" dur="1000"/>
                                        <p:tgtEl>
                                          <p:spTgt spid="23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30">
                                            <p:txEl>
                                              <p:pRg st="1" end="1"/>
                                            </p:txEl>
                                          </p:spTgt>
                                        </p:tgtEl>
                                        <p:attrNameLst>
                                          <p:attrName>style.visibility</p:attrName>
                                        </p:attrNameLst>
                                      </p:cBhvr>
                                      <p:to>
                                        <p:strVal val="visible"/>
                                      </p:to>
                                    </p:set>
                                    <p:animEffect transition="in" filter="fade">
                                      <p:cBhvr>
                                        <p:cTn id="12" dur="1000"/>
                                        <p:tgtEl>
                                          <p:spTgt spid="23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30">
                                            <p:txEl>
                                              <p:pRg st="2" end="2"/>
                                            </p:txEl>
                                          </p:spTgt>
                                        </p:tgtEl>
                                        <p:attrNameLst>
                                          <p:attrName>style.visibility</p:attrName>
                                        </p:attrNameLst>
                                      </p:cBhvr>
                                      <p:to>
                                        <p:strVal val="visible"/>
                                      </p:to>
                                    </p:set>
                                    <p:animEffect transition="in" filter="fade">
                                      <p:cBhvr>
                                        <p:cTn id="17" dur="1000"/>
                                        <p:tgtEl>
                                          <p:spTgt spid="23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30">
                                            <p:txEl>
                                              <p:pRg st="3" end="3"/>
                                            </p:txEl>
                                          </p:spTgt>
                                        </p:tgtEl>
                                        <p:attrNameLst>
                                          <p:attrName>style.visibility</p:attrName>
                                        </p:attrNameLst>
                                      </p:cBhvr>
                                      <p:to>
                                        <p:strVal val="visible"/>
                                      </p:to>
                                    </p:set>
                                    <p:animEffect transition="in" filter="fade">
                                      <p:cBhvr>
                                        <p:cTn id="22" dur="1000"/>
                                        <p:tgtEl>
                                          <p:spTgt spid="23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Shape 237"/>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a:latin typeface="Arial"/>
                <a:ea typeface="Arial"/>
                <a:cs typeface="Arial"/>
                <a:sym typeface="Arial"/>
              </a:rPr>
              <a:t>MODULE 1: PATENTS</a:t>
            </a:r>
          </a:p>
        </p:txBody>
      </p:sp>
      <p:sp>
        <p:nvSpPr>
          <p:cNvPr id="238" name="Shape 238"/>
          <p:cNvSpPr txBox="1">
            <a:spLocks noGrp="1"/>
          </p:cNvSpPr>
          <p:nvPr>
            <p:ph type="body" idx="1"/>
          </p:nvPr>
        </p:nvSpPr>
        <p:spPr>
          <a:xfrm>
            <a:off x="706056" y="1558832"/>
            <a:ext cx="7653047" cy="2455364"/>
          </a:xfrm>
          <a:prstGeom prst="rect">
            <a:avLst/>
          </a:prstGeom>
        </p:spPr>
        <p:txBody>
          <a:bodyPr lIns="91425" tIns="91425" rIns="91425" bIns="91425" anchor="t" anchorCtr="0">
            <a:noAutofit/>
          </a:bodyPr>
          <a:lstStyle/>
          <a:p>
            <a:pPr marL="457200" lvl="0" indent="-355600" rtl="0">
              <a:spcBef>
                <a:spcPts val="0"/>
              </a:spcBef>
              <a:buClr>
                <a:schemeClr val="tx1"/>
              </a:buClr>
              <a:buSzPct val="100000"/>
              <a:buFont typeface="Arial"/>
            </a:pPr>
            <a:r>
              <a:rPr lang="en" sz="2000" b="1" dirty="0">
                <a:solidFill>
                  <a:schemeClr val="tx1"/>
                </a:solidFill>
                <a:latin typeface="Arial"/>
                <a:ea typeface="Arial"/>
                <a:cs typeface="Arial"/>
                <a:sym typeface="Arial"/>
              </a:rPr>
              <a:t>IMPORTANT</a:t>
            </a:r>
          </a:p>
          <a:p>
            <a:pPr marL="914400" lvl="1" indent="-355600" rtl="0">
              <a:spcBef>
                <a:spcPts val="0"/>
              </a:spcBef>
              <a:buClr>
                <a:schemeClr val="tx1"/>
              </a:buClr>
              <a:buSzPct val="100000"/>
              <a:buFont typeface="Arial" panose="020B0604020202020204" pitchFamily="34" charset="0"/>
              <a:buChar char="•"/>
            </a:pPr>
            <a:r>
              <a:rPr lang="en" sz="2000" dirty="0">
                <a:solidFill>
                  <a:srgbClr val="8A8A8A"/>
                </a:solidFill>
                <a:latin typeface="Arial"/>
                <a:ea typeface="Arial"/>
                <a:cs typeface="Arial"/>
                <a:sym typeface="Arial"/>
              </a:rPr>
              <a:t>Once a patent has expired, anyone can practice the claimed invention in the relevant jurisdiction.</a:t>
            </a:r>
          </a:p>
          <a:p>
            <a:pPr marR="0" lvl="0" rtl="0">
              <a:lnSpc>
                <a:spcPct val="115000"/>
              </a:lnSpc>
              <a:spcBef>
                <a:spcPts val="0"/>
              </a:spcBef>
              <a:spcAft>
                <a:spcPts val="1600"/>
              </a:spcAft>
              <a:buClr>
                <a:schemeClr val="tx1"/>
              </a:buClr>
              <a:buNone/>
            </a:pPr>
            <a:endParaRPr sz="2000" dirty="0">
              <a:solidFill>
                <a:srgbClr val="8A8A8A"/>
              </a:solidFill>
            </a:endParaRPr>
          </a:p>
        </p:txBody>
      </p:sp>
      <p:sp>
        <p:nvSpPr>
          <p:cNvPr id="239" name="Shape 239"/>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22</a:t>
            </a:fld>
            <a:endParaRPr lang="en" dirty="0">
              <a:solidFill>
                <a:srgbClr val="8A8A8A"/>
              </a:solidFill>
              <a:sym typeface="La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8"/>
                                        </p:tgtEl>
                                        <p:attrNameLst>
                                          <p:attrName>style.visibility</p:attrName>
                                        </p:attrNameLst>
                                      </p:cBhvr>
                                      <p:to>
                                        <p:strVal val="visible"/>
                                      </p:to>
                                    </p:set>
                                    <p:animEffect transition="in" filter="fade">
                                      <p:cBhvr>
                                        <p:cTn id="7" dur="1000"/>
                                        <p:tgtEl>
                                          <p:spTgt spid="2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Shape 245"/>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a:latin typeface="Arial"/>
                <a:ea typeface="Arial"/>
                <a:cs typeface="Arial"/>
                <a:sym typeface="Arial"/>
              </a:rPr>
              <a:t>MODULE 1: PATENTS</a:t>
            </a:r>
          </a:p>
        </p:txBody>
      </p:sp>
      <p:sp>
        <p:nvSpPr>
          <p:cNvPr id="246" name="Shape 246"/>
          <p:cNvSpPr txBox="1">
            <a:spLocks noGrp="1"/>
          </p:cNvSpPr>
          <p:nvPr>
            <p:ph type="body" idx="1"/>
          </p:nvPr>
        </p:nvSpPr>
        <p:spPr>
          <a:prstGeom prst="rect">
            <a:avLst/>
          </a:prstGeom>
        </p:spPr>
        <p:txBody>
          <a:bodyPr lIns="91425" tIns="91425" rIns="91425" bIns="91425" anchor="t" anchorCtr="0">
            <a:noAutofit/>
          </a:bodyPr>
          <a:lstStyle/>
          <a:p>
            <a:pPr lvl="0" rtl="0">
              <a:spcBef>
                <a:spcPts val="0"/>
              </a:spcBef>
              <a:buClr>
                <a:schemeClr val="tx1"/>
              </a:buClr>
              <a:buNone/>
            </a:pPr>
            <a:r>
              <a:rPr lang="en" b="1" dirty="0">
                <a:solidFill>
                  <a:schemeClr val="tx1"/>
                </a:solidFill>
                <a:latin typeface="Arial"/>
                <a:ea typeface="Arial"/>
                <a:cs typeface="Arial"/>
                <a:sym typeface="Arial"/>
              </a:rPr>
              <a:t>BEFORE you invent something…</a:t>
            </a:r>
          </a:p>
          <a:p>
            <a:pPr marL="457200" lvl="0" indent="-228600" rtl="0">
              <a:spcBef>
                <a:spcPts val="0"/>
              </a:spcBef>
              <a:buClr>
                <a:schemeClr val="tx1"/>
              </a:buClr>
              <a:buFont typeface="Arial"/>
              <a:buAutoNum type="arabicPeriod"/>
            </a:pPr>
            <a:r>
              <a:rPr lang="en" b="1" dirty="0">
                <a:solidFill>
                  <a:srgbClr val="8A8A8A"/>
                </a:solidFill>
                <a:latin typeface="Arial"/>
                <a:ea typeface="Arial"/>
                <a:cs typeface="Arial"/>
                <a:sym typeface="Arial"/>
              </a:rPr>
              <a:t>Keep good records that document your research progress.</a:t>
            </a:r>
          </a:p>
          <a:p>
            <a:pPr marL="914400" lvl="1" indent="-342900" rtl="0">
              <a:spcBef>
                <a:spcPts val="0"/>
              </a:spcBef>
              <a:buClr>
                <a:schemeClr val="tx1"/>
              </a:buClr>
              <a:buSzPct val="100000"/>
              <a:buAutoNum type="alphaLcPeriod"/>
            </a:pPr>
            <a:r>
              <a:rPr lang="en" sz="1800" dirty="0">
                <a:solidFill>
                  <a:srgbClr val="8A8A8A"/>
                </a:solidFill>
                <a:latin typeface="Arial"/>
                <a:ea typeface="Arial"/>
                <a:cs typeface="Arial"/>
                <a:sym typeface="Arial"/>
              </a:rPr>
              <a:t>Can be vital for verifying </a:t>
            </a:r>
            <a:r>
              <a:rPr lang="en" sz="1800" b="1" dirty="0">
                <a:solidFill>
                  <a:srgbClr val="8A8A8A"/>
                </a:solidFill>
                <a:latin typeface="Arial"/>
                <a:ea typeface="Arial"/>
                <a:cs typeface="Arial"/>
                <a:sym typeface="Arial"/>
              </a:rPr>
              <a:t>what </a:t>
            </a:r>
            <a:r>
              <a:rPr lang="en" sz="1800" dirty="0">
                <a:solidFill>
                  <a:srgbClr val="8A8A8A"/>
                </a:solidFill>
                <a:latin typeface="Arial"/>
                <a:ea typeface="Arial"/>
                <a:cs typeface="Arial"/>
                <a:sym typeface="Arial"/>
              </a:rPr>
              <a:t>you did and </a:t>
            </a:r>
            <a:r>
              <a:rPr lang="en" sz="1800" b="1" dirty="0">
                <a:solidFill>
                  <a:srgbClr val="8A8A8A"/>
                </a:solidFill>
                <a:latin typeface="Arial"/>
                <a:ea typeface="Arial"/>
                <a:cs typeface="Arial"/>
                <a:sym typeface="Arial"/>
              </a:rPr>
              <a:t>when</a:t>
            </a:r>
            <a:r>
              <a:rPr lang="en" sz="1800" dirty="0">
                <a:solidFill>
                  <a:srgbClr val="8A8A8A"/>
                </a:solidFill>
                <a:latin typeface="Arial"/>
                <a:ea typeface="Arial"/>
                <a:cs typeface="Arial"/>
                <a:sym typeface="Arial"/>
              </a:rPr>
              <a:t> you did it.</a:t>
            </a:r>
          </a:p>
        </p:txBody>
      </p:sp>
      <p:sp>
        <p:nvSpPr>
          <p:cNvPr id="247" name="Shape 247"/>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23</a:t>
            </a:fld>
            <a:endParaRPr lang="en" dirty="0">
              <a:solidFill>
                <a:srgbClr val="8A8A8A"/>
              </a:solidFill>
              <a:sym typeface="La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6"/>
                                        </p:tgtEl>
                                        <p:attrNameLst>
                                          <p:attrName>style.visibility</p:attrName>
                                        </p:attrNameLst>
                                      </p:cBhvr>
                                      <p:to>
                                        <p:strVal val="visible"/>
                                      </p:to>
                                    </p:set>
                                    <p:animEffect transition="in" filter="fade">
                                      <p:cBhvr>
                                        <p:cTn id="7" dur="1000"/>
                                        <p:tgtEl>
                                          <p:spTgt spid="2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Clr>
                <a:schemeClr val="tx1"/>
              </a:buClr>
            </a:pPr>
            <a:r>
              <a:rPr lang="en-US" dirty="0">
                <a:latin typeface="+mj-lt"/>
              </a:rPr>
              <a:t>MODULE 1: PATENTS</a:t>
            </a:r>
            <a:endParaRPr lang="es-PR" dirty="0">
              <a:latin typeface="+mj-lt"/>
            </a:endParaRPr>
          </a:p>
        </p:txBody>
      </p:sp>
      <p:sp>
        <p:nvSpPr>
          <p:cNvPr id="3" name="Text Placeholder 2"/>
          <p:cNvSpPr>
            <a:spLocks noGrp="1"/>
          </p:cNvSpPr>
          <p:nvPr>
            <p:ph type="body" idx="1"/>
          </p:nvPr>
        </p:nvSpPr>
        <p:spPr>
          <a:xfrm>
            <a:off x="625033" y="1503179"/>
            <a:ext cx="7653047" cy="2455364"/>
          </a:xfrm>
        </p:spPr>
        <p:txBody>
          <a:bodyPr/>
          <a:lstStyle/>
          <a:p>
            <a:pPr marL="228600" algn="just">
              <a:buClr>
                <a:schemeClr val="tx1"/>
              </a:buClr>
            </a:pPr>
            <a:r>
              <a:rPr lang="en" b="1" dirty="0">
                <a:solidFill>
                  <a:schemeClr val="accent6"/>
                </a:solidFill>
                <a:latin typeface="Arial"/>
                <a:ea typeface="Arial"/>
                <a:cs typeface="Arial"/>
                <a:sym typeface="Arial"/>
              </a:rPr>
              <a:t>B</a:t>
            </a:r>
            <a:r>
              <a:rPr lang="en" b="1" dirty="0">
                <a:solidFill>
                  <a:schemeClr val="tx1"/>
                </a:solidFill>
                <a:latin typeface="Arial"/>
                <a:ea typeface="Arial"/>
                <a:cs typeface="Arial"/>
                <a:sym typeface="Arial"/>
              </a:rPr>
              <a:t>EFORE you invent something…</a:t>
            </a:r>
          </a:p>
          <a:p>
            <a:pPr marL="228600" lvl="5" algn="just">
              <a:buClr>
                <a:schemeClr val="tx1"/>
              </a:buClr>
            </a:pPr>
            <a:r>
              <a:rPr lang="en-US" sz="1800" b="1" dirty="0">
                <a:solidFill>
                  <a:schemeClr val="accent6"/>
                </a:solidFill>
                <a:latin typeface="Arial"/>
                <a:ea typeface="Arial"/>
                <a:cs typeface="Arial"/>
                <a:sym typeface="Arial"/>
              </a:rPr>
              <a:t>2. </a:t>
            </a:r>
            <a:r>
              <a:rPr lang="en-US" sz="1800" b="1" dirty="0">
                <a:solidFill>
                  <a:srgbClr val="8A8A8A"/>
                </a:solidFill>
                <a:latin typeface="Arial"/>
                <a:ea typeface="Arial"/>
                <a:cs typeface="Arial"/>
                <a:sym typeface="Arial"/>
              </a:rPr>
              <a:t>Know your rights.</a:t>
            </a:r>
          </a:p>
          <a:p>
            <a:pPr marL="914400" lvl="1" indent="-342900" algn="just">
              <a:buClr>
                <a:schemeClr val="tx1"/>
              </a:buClr>
              <a:buSzPct val="100000"/>
              <a:buFont typeface="Arial"/>
              <a:buAutoNum type="alphaLcPeriod"/>
            </a:pPr>
            <a:r>
              <a:rPr lang="en-US" sz="1800" dirty="0">
                <a:solidFill>
                  <a:srgbClr val="8A8A8A"/>
                </a:solidFill>
                <a:latin typeface="Arial"/>
                <a:ea typeface="Arial"/>
                <a:cs typeface="Arial"/>
                <a:sym typeface="Arial"/>
              </a:rPr>
              <a:t>Understand your patent rights and obligations</a:t>
            </a:r>
          </a:p>
          <a:p>
            <a:pPr marL="914400" lvl="1" indent="-342900" algn="just">
              <a:buClr>
                <a:schemeClr val="tx1"/>
              </a:buClr>
              <a:buSzPct val="100000"/>
              <a:buFont typeface="Arial"/>
              <a:buAutoNum type="alphaLcPeriod"/>
            </a:pPr>
            <a:r>
              <a:rPr lang="en-US" sz="1800" dirty="0">
                <a:solidFill>
                  <a:srgbClr val="8A8A8A"/>
                </a:solidFill>
                <a:latin typeface="Arial"/>
                <a:ea typeface="Arial"/>
                <a:cs typeface="Arial"/>
                <a:sym typeface="Arial"/>
              </a:rPr>
              <a:t>Help from the Technology Transfer Office (TTO)</a:t>
            </a:r>
          </a:p>
          <a:p>
            <a:pPr lvl="0" algn="just">
              <a:buClr>
                <a:schemeClr val="tx1"/>
              </a:buClr>
            </a:pPr>
            <a:endParaRPr lang="en-US" sz="2000" dirty="0">
              <a:solidFill>
                <a:srgbClr val="8A8A8A"/>
              </a:solidFill>
            </a:endParaRPr>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t>24</a:t>
            </a:fld>
            <a:endParaRPr lang="en"/>
          </a:p>
        </p:txBody>
      </p:sp>
    </p:spTree>
    <p:extLst>
      <p:ext uri="{BB962C8B-B14F-4D97-AF65-F5344CB8AC3E}">
        <p14:creationId xmlns:p14="http://schemas.microsoft.com/office/powerpoint/2010/main" val="229648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Shape 253"/>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a:latin typeface="Arial"/>
                <a:ea typeface="Arial"/>
                <a:cs typeface="Arial"/>
                <a:sym typeface="Arial"/>
              </a:rPr>
              <a:t>MODULE 1: PATENTS</a:t>
            </a:r>
          </a:p>
        </p:txBody>
      </p:sp>
      <p:sp>
        <p:nvSpPr>
          <p:cNvPr id="254" name="Shape 254"/>
          <p:cNvSpPr txBox="1">
            <a:spLocks noGrp="1"/>
          </p:cNvSpPr>
          <p:nvPr>
            <p:ph type="body" idx="1"/>
          </p:nvPr>
        </p:nvSpPr>
        <p:spPr>
          <a:xfrm>
            <a:off x="844952" y="1514753"/>
            <a:ext cx="7653047" cy="2455364"/>
          </a:xfrm>
          <a:prstGeom prst="rect">
            <a:avLst/>
          </a:prstGeom>
        </p:spPr>
        <p:txBody>
          <a:bodyPr lIns="91425" tIns="91425" rIns="91425" bIns="91425" anchor="t" anchorCtr="0">
            <a:noAutofit/>
          </a:bodyPr>
          <a:lstStyle/>
          <a:p>
            <a:pPr lvl="0" algn="just" rtl="0">
              <a:spcBef>
                <a:spcPts val="0"/>
              </a:spcBef>
              <a:buClr>
                <a:schemeClr val="tx1"/>
              </a:buClr>
              <a:buNone/>
            </a:pPr>
            <a:r>
              <a:rPr lang="en" b="1" dirty="0">
                <a:solidFill>
                  <a:schemeClr val="tx1"/>
                </a:solidFill>
                <a:latin typeface="Arial"/>
                <a:ea typeface="Arial"/>
                <a:cs typeface="Arial"/>
                <a:sym typeface="Arial"/>
              </a:rPr>
              <a:t>BEFORE you invent something…</a:t>
            </a:r>
          </a:p>
          <a:p>
            <a:pPr marL="457200" marR="0" lvl="0" indent="-342900" algn="just" rtl="0">
              <a:lnSpc>
                <a:spcPct val="115000"/>
              </a:lnSpc>
              <a:spcBef>
                <a:spcPts val="0"/>
              </a:spcBef>
              <a:spcAft>
                <a:spcPts val="1600"/>
              </a:spcAft>
              <a:buClr>
                <a:schemeClr val="tx1"/>
              </a:buClr>
              <a:buSzPct val="100000"/>
              <a:buFont typeface="Arial"/>
              <a:buAutoNum type="arabicPeriod" startAt="3"/>
            </a:pPr>
            <a:r>
              <a:rPr lang="en" b="1" dirty="0">
                <a:solidFill>
                  <a:srgbClr val="8A8A8A"/>
                </a:solidFill>
                <a:latin typeface="Arial"/>
                <a:ea typeface="Arial"/>
                <a:cs typeface="Arial"/>
                <a:sym typeface="Arial"/>
              </a:rPr>
              <a:t>Report</a:t>
            </a:r>
          </a:p>
          <a:p>
            <a:pPr marL="914400" marR="0" lvl="1" indent="-228600" algn="just" rtl="0">
              <a:lnSpc>
                <a:spcPct val="115000"/>
              </a:lnSpc>
              <a:spcBef>
                <a:spcPts val="0"/>
              </a:spcBef>
              <a:spcAft>
                <a:spcPts val="1600"/>
              </a:spcAft>
              <a:buClr>
                <a:schemeClr val="tx1"/>
              </a:buClr>
              <a:buFont typeface="Arial"/>
              <a:buAutoNum type="alphaLcPeriod"/>
            </a:pPr>
            <a:r>
              <a:rPr lang="en" sz="1800" dirty="0">
                <a:solidFill>
                  <a:srgbClr val="8A8A8A"/>
                </a:solidFill>
                <a:latin typeface="Arial"/>
                <a:ea typeface="Arial"/>
                <a:cs typeface="Arial"/>
                <a:sym typeface="Arial"/>
              </a:rPr>
              <a:t>Those employees that use the </a:t>
            </a:r>
            <a:r>
              <a:rPr lang="es-PR" sz="1800" dirty="0">
                <a:solidFill>
                  <a:srgbClr val="8A8A8A"/>
                </a:solidFill>
                <a:latin typeface="Arial"/>
                <a:ea typeface="Arial"/>
                <a:cs typeface="Arial"/>
                <a:sym typeface="Arial"/>
              </a:rPr>
              <a:t>University</a:t>
            </a:r>
            <a:r>
              <a:rPr lang="en" sz="1800" dirty="0">
                <a:solidFill>
                  <a:srgbClr val="8A8A8A"/>
                </a:solidFill>
                <a:latin typeface="Arial"/>
                <a:ea typeface="Arial"/>
                <a:cs typeface="Arial"/>
                <a:sym typeface="Arial"/>
              </a:rPr>
              <a:t>’s resources and facilities, under </a:t>
            </a:r>
            <a:r>
              <a:rPr lang="es-PR" sz="1800" dirty="0">
                <a:solidFill>
                  <a:srgbClr val="8A8A8A"/>
                </a:solidFill>
                <a:latin typeface="Arial"/>
                <a:ea typeface="Arial"/>
                <a:cs typeface="Arial"/>
                <a:sym typeface="Arial"/>
              </a:rPr>
              <a:t>University</a:t>
            </a:r>
            <a:r>
              <a:rPr lang="en" sz="1800" dirty="0">
                <a:solidFill>
                  <a:srgbClr val="8A8A8A"/>
                </a:solidFill>
                <a:latin typeface="Arial"/>
                <a:ea typeface="Arial"/>
                <a:cs typeface="Arial"/>
                <a:sym typeface="Arial"/>
              </a:rPr>
              <a:t> Policy, are obligated to report new inventions, assist with patent prosecution, and assign ownership of the invention to the employer.</a:t>
            </a:r>
          </a:p>
          <a:p>
            <a:pPr marR="0" lvl="0" algn="just" rtl="0">
              <a:lnSpc>
                <a:spcPct val="115000"/>
              </a:lnSpc>
              <a:spcBef>
                <a:spcPts val="0"/>
              </a:spcBef>
              <a:spcAft>
                <a:spcPts val="1600"/>
              </a:spcAft>
              <a:buClr>
                <a:schemeClr val="tx1"/>
              </a:buClr>
              <a:buNone/>
            </a:pPr>
            <a:endParaRPr sz="2000" dirty="0">
              <a:solidFill>
                <a:srgbClr val="8A8A8A"/>
              </a:solidFill>
            </a:endParaRPr>
          </a:p>
        </p:txBody>
      </p:sp>
      <p:sp>
        <p:nvSpPr>
          <p:cNvPr id="255" name="Shape 255"/>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25</a:t>
            </a:fld>
            <a:endParaRPr lang="en" dirty="0">
              <a:solidFill>
                <a:srgbClr val="8A8A8A"/>
              </a:solidFill>
              <a:sym typeface="La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4"/>
                                        </p:tgtEl>
                                        <p:attrNameLst>
                                          <p:attrName>style.visibility</p:attrName>
                                        </p:attrNameLst>
                                      </p:cBhvr>
                                      <p:to>
                                        <p:strVal val="visible"/>
                                      </p:to>
                                    </p:set>
                                    <p:animEffect transition="in" filter="fade">
                                      <p:cBhvr>
                                        <p:cTn id="7" dur="1000"/>
                                        <p:tgtEl>
                                          <p:spTgt spid="2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Shape 261"/>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a:latin typeface="Arial"/>
                <a:ea typeface="Arial"/>
                <a:cs typeface="Arial"/>
                <a:sym typeface="Arial"/>
              </a:rPr>
              <a:t>MODULE 1: PATENTS</a:t>
            </a:r>
          </a:p>
        </p:txBody>
      </p:sp>
      <p:sp>
        <p:nvSpPr>
          <p:cNvPr id="262" name="Shape 262"/>
          <p:cNvSpPr txBox="1">
            <a:spLocks noGrp="1"/>
          </p:cNvSpPr>
          <p:nvPr>
            <p:ph type="body" idx="1"/>
          </p:nvPr>
        </p:nvSpPr>
        <p:spPr>
          <a:prstGeom prst="rect">
            <a:avLst/>
          </a:prstGeom>
        </p:spPr>
        <p:txBody>
          <a:bodyPr lIns="91425" tIns="91425" rIns="91425" bIns="91425" anchor="t" anchorCtr="0">
            <a:noAutofit/>
          </a:bodyPr>
          <a:lstStyle/>
          <a:p>
            <a:pPr marL="0" marR="0" lvl="0" indent="0" algn="l" rtl="0">
              <a:lnSpc>
                <a:spcPct val="115000"/>
              </a:lnSpc>
              <a:spcBef>
                <a:spcPts val="0"/>
              </a:spcBef>
              <a:spcAft>
                <a:spcPts val="1600"/>
              </a:spcAft>
              <a:buClr>
                <a:schemeClr val="tx1"/>
              </a:buClr>
              <a:buNone/>
            </a:pPr>
            <a:r>
              <a:rPr lang="en" b="1" dirty="0">
                <a:solidFill>
                  <a:schemeClr val="tx1"/>
                </a:solidFill>
                <a:latin typeface="Arial"/>
                <a:ea typeface="Arial"/>
                <a:cs typeface="Arial"/>
                <a:sym typeface="Arial"/>
              </a:rPr>
              <a:t>AFTER you invent something you should…</a:t>
            </a:r>
          </a:p>
          <a:p>
            <a:pPr marL="457200" marR="0" lvl="0" indent="-228600" algn="l" rtl="0">
              <a:lnSpc>
                <a:spcPct val="115000"/>
              </a:lnSpc>
              <a:spcBef>
                <a:spcPts val="0"/>
              </a:spcBef>
              <a:spcAft>
                <a:spcPts val="1600"/>
              </a:spcAft>
              <a:buClr>
                <a:schemeClr val="tx1"/>
              </a:buClr>
              <a:buFont typeface="Arial"/>
              <a:buAutoNum type="arabicPeriod"/>
            </a:pPr>
            <a:r>
              <a:rPr lang="en" b="1" dirty="0">
                <a:solidFill>
                  <a:srgbClr val="8A8A8A"/>
                </a:solidFill>
                <a:latin typeface="Arial"/>
                <a:ea typeface="Arial"/>
                <a:cs typeface="Arial"/>
                <a:sym typeface="Arial"/>
              </a:rPr>
              <a:t>Act quickly</a:t>
            </a:r>
          </a:p>
          <a:p>
            <a:pPr marL="914400" marR="0" lvl="1" indent="-228600" algn="l" rtl="0">
              <a:lnSpc>
                <a:spcPct val="115000"/>
              </a:lnSpc>
              <a:spcBef>
                <a:spcPts val="0"/>
              </a:spcBef>
              <a:spcAft>
                <a:spcPts val="1600"/>
              </a:spcAft>
              <a:buClr>
                <a:schemeClr val="tx1"/>
              </a:buClr>
              <a:buFont typeface="Arial"/>
              <a:buAutoNum type="alphaLcPeriod"/>
            </a:pPr>
            <a:r>
              <a:rPr lang="en" dirty="0">
                <a:solidFill>
                  <a:srgbClr val="8A8A8A"/>
                </a:solidFill>
                <a:latin typeface="Arial"/>
                <a:ea typeface="Arial"/>
                <a:cs typeface="Arial"/>
                <a:sym typeface="Arial"/>
              </a:rPr>
              <a:t>“First-inventor-to-file”</a:t>
            </a:r>
            <a:r>
              <a:rPr lang="en" baseline="30000" dirty="0">
                <a:solidFill>
                  <a:srgbClr val="8A8A8A"/>
                </a:solidFill>
                <a:latin typeface="Arial"/>
                <a:ea typeface="Arial"/>
                <a:cs typeface="Arial"/>
                <a:sym typeface="Arial"/>
              </a:rPr>
              <a:t>7</a:t>
            </a:r>
            <a:r>
              <a:rPr lang="en" dirty="0">
                <a:solidFill>
                  <a:srgbClr val="8A8A8A"/>
                </a:solidFill>
                <a:latin typeface="Arial"/>
                <a:ea typeface="Arial"/>
                <a:cs typeface="Arial"/>
                <a:sym typeface="Arial"/>
              </a:rPr>
              <a:t> system - act quickly to protect  the invention</a:t>
            </a:r>
          </a:p>
          <a:p>
            <a:pPr marL="457200" marR="0" lvl="0" indent="-228600" algn="l" rtl="0">
              <a:lnSpc>
                <a:spcPct val="115000"/>
              </a:lnSpc>
              <a:spcBef>
                <a:spcPts val="0"/>
              </a:spcBef>
              <a:spcAft>
                <a:spcPts val="1600"/>
              </a:spcAft>
              <a:buClr>
                <a:schemeClr val="tx1"/>
              </a:buClr>
              <a:buFont typeface="Arial"/>
              <a:buAutoNum type="arabicPeriod"/>
            </a:pPr>
            <a:r>
              <a:rPr lang="en" b="1" dirty="0">
                <a:solidFill>
                  <a:srgbClr val="8A8A8A"/>
                </a:solidFill>
                <a:latin typeface="Arial"/>
                <a:ea typeface="Arial"/>
                <a:cs typeface="Arial"/>
                <a:sym typeface="Arial"/>
              </a:rPr>
              <a:t>Document the invention</a:t>
            </a:r>
          </a:p>
          <a:p>
            <a:pPr marR="0" lvl="0" algn="l" rtl="0">
              <a:lnSpc>
                <a:spcPct val="115000"/>
              </a:lnSpc>
              <a:spcBef>
                <a:spcPts val="0"/>
              </a:spcBef>
              <a:spcAft>
                <a:spcPts val="1600"/>
              </a:spcAft>
              <a:buClr>
                <a:schemeClr val="tx1"/>
              </a:buClr>
              <a:buNone/>
            </a:pPr>
            <a:endParaRPr sz="2000" dirty="0">
              <a:solidFill>
                <a:srgbClr val="8A8A8A"/>
              </a:solidFill>
            </a:endParaRPr>
          </a:p>
        </p:txBody>
      </p:sp>
      <p:sp>
        <p:nvSpPr>
          <p:cNvPr id="263" name="Shape 263"/>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26</a:t>
            </a:fld>
            <a:endParaRPr lang="en" dirty="0">
              <a:solidFill>
                <a:srgbClr val="8A8A8A"/>
              </a:solidFill>
              <a:sym typeface="Lato"/>
            </a:endParaRPr>
          </a:p>
        </p:txBody>
      </p:sp>
      <p:sp>
        <p:nvSpPr>
          <p:cNvPr id="265" name="Shape 265"/>
          <p:cNvSpPr txBox="1"/>
          <p:nvPr/>
        </p:nvSpPr>
        <p:spPr>
          <a:xfrm>
            <a:off x="2036025" y="4430170"/>
            <a:ext cx="3745343" cy="283188"/>
          </a:xfrm>
          <a:prstGeom prst="rect">
            <a:avLst/>
          </a:prstGeom>
          <a:noFill/>
          <a:ln>
            <a:noFill/>
          </a:ln>
        </p:spPr>
        <p:txBody>
          <a:bodyPr lIns="91425" tIns="91425" rIns="91425" bIns="91425" anchor="ctr" anchorCtr="0">
            <a:noAutofit/>
          </a:bodyPr>
          <a:lstStyle/>
          <a:p>
            <a:pPr lvl="0" rtl="0">
              <a:lnSpc>
                <a:spcPct val="115000"/>
              </a:lnSpc>
              <a:spcBef>
                <a:spcPts val="0"/>
              </a:spcBef>
              <a:buNone/>
            </a:pPr>
            <a:r>
              <a:rPr lang="en" sz="800" dirty="0">
                <a:solidFill>
                  <a:srgbClr val="8A8A8A"/>
                </a:solidFill>
              </a:rPr>
              <a:t>7. The first-inventor-to-file rules apply for patent applications with an effective filing date on or after March 16, 2013.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2"/>
                                        </p:tgtEl>
                                        <p:attrNameLst>
                                          <p:attrName>style.visibility</p:attrName>
                                        </p:attrNameLst>
                                      </p:cBhvr>
                                      <p:to>
                                        <p:strVal val="visible"/>
                                      </p:to>
                                    </p:set>
                                    <p:animEffect transition="in" filter="fade">
                                      <p:cBhvr>
                                        <p:cTn id="7" dur="1000"/>
                                        <p:tgtEl>
                                          <p:spTgt spid="2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Clr>
                <a:schemeClr val="tx1"/>
              </a:buClr>
            </a:pPr>
            <a:r>
              <a:rPr lang="en-US" dirty="0">
                <a:latin typeface="+mj-lt"/>
              </a:rPr>
              <a:t>MODULE 1: PATENTS</a:t>
            </a:r>
            <a:endParaRPr lang="es-PR" dirty="0">
              <a:latin typeface="+mj-lt"/>
            </a:endParaRPr>
          </a:p>
        </p:txBody>
      </p:sp>
      <p:sp>
        <p:nvSpPr>
          <p:cNvPr id="3" name="Text Placeholder 2"/>
          <p:cNvSpPr>
            <a:spLocks noGrp="1"/>
          </p:cNvSpPr>
          <p:nvPr>
            <p:ph type="body" idx="1"/>
          </p:nvPr>
        </p:nvSpPr>
        <p:spPr/>
        <p:txBody>
          <a:bodyPr/>
          <a:lstStyle/>
          <a:p>
            <a:pPr marL="228600" algn="just">
              <a:buClr>
                <a:schemeClr val="tx1"/>
              </a:buClr>
            </a:pPr>
            <a:r>
              <a:rPr lang="en" b="1" dirty="0">
                <a:solidFill>
                  <a:schemeClr val="tx1"/>
                </a:solidFill>
                <a:latin typeface="Arial"/>
                <a:ea typeface="Arial"/>
                <a:cs typeface="Arial"/>
                <a:sym typeface="Arial"/>
              </a:rPr>
              <a:t>AFTER you invent something you should…</a:t>
            </a:r>
          </a:p>
          <a:p>
            <a:pPr marL="228600" lvl="0" algn="just">
              <a:buClr>
                <a:schemeClr val="tx1"/>
              </a:buClr>
            </a:pPr>
            <a:r>
              <a:rPr lang="en" sz="1600" b="1" dirty="0">
                <a:solidFill>
                  <a:schemeClr val="tx1"/>
                </a:solidFill>
                <a:latin typeface="Arial"/>
                <a:ea typeface="Arial"/>
                <a:cs typeface="Arial"/>
                <a:sym typeface="Arial"/>
              </a:rPr>
              <a:t>3.</a:t>
            </a:r>
            <a:r>
              <a:rPr lang="en" sz="1600" b="1" dirty="0">
                <a:solidFill>
                  <a:srgbClr val="8A8A8A"/>
                </a:solidFill>
                <a:latin typeface="Arial"/>
                <a:ea typeface="Arial"/>
                <a:cs typeface="Arial"/>
                <a:sym typeface="Arial"/>
              </a:rPr>
              <a:t> Report</a:t>
            </a:r>
          </a:p>
          <a:p>
            <a:pPr marL="914400" lvl="1" indent="-228600" algn="just">
              <a:buClr>
                <a:schemeClr val="tx1"/>
              </a:buClr>
              <a:buFont typeface="Arial"/>
              <a:buAutoNum type="alphaLcPeriod"/>
            </a:pPr>
            <a:r>
              <a:rPr lang="en" sz="1600" dirty="0">
                <a:solidFill>
                  <a:srgbClr val="8A8A8A"/>
                </a:solidFill>
                <a:latin typeface="Arial"/>
                <a:ea typeface="Arial"/>
                <a:cs typeface="Arial"/>
                <a:sym typeface="Arial"/>
              </a:rPr>
              <a:t>Report the invention to the </a:t>
            </a:r>
            <a:r>
              <a:rPr lang="es-PR" sz="1600" dirty="0">
                <a:solidFill>
                  <a:srgbClr val="8A8A8A"/>
                </a:solidFill>
                <a:latin typeface="Arial"/>
                <a:ea typeface="Arial"/>
                <a:cs typeface="Arial"/>
                <a:sym typeface="Arial"/>
              </a:rPr>
              <a:t>University</a:t>
            </a:r>
            <a:r>
              <a:rPr lang="en" sz="1600" dirty="0">
                <a:solidFill>
                  <a:srgbClr val="8A8A8A"/>
                </a:solidFill>
                <a:latin typeface="Arial"/>
                <a:ea typeface="Arial"/>
                <a:cs typeface="Arial"/>
                <a:sym typeface="Arial"/>
              </a:rPr>
              <a:t>’s Technology Transfer Office.</a:t>
            </a:r>
          </a:p>
          <a:p>
            <a:pPr marL="914400" lvl="1" indent="-228600" algn="just">
              <a:buClr>
                <a:schemeClr val="tx1"/>
              </a:buClr>
              <a:buFont typeface="Arial"/>
              <a:buAutoNum type="alphaLcPeriod"/>
            </a:pPr>
            <a:r>
              <a:rPr lang="en" sz="1600" dirty="0">
                <a:solidFill>
                  <a:srgbClr val="8A8A8A"/>
                </a:solidFill>
                <a:latin typeface="Arial"/>
                <a:ea typeface="Arial"/>
                <a:cs typeface="Arial"/>
                <a:sym typeface="Arial"/>
              </a:rPr>
              <a:t>TTO can provide assistance with patent, trademark, and copyright filings.</a:t>
            </a:r>
          </a:p>
          <a:p>
            <a:pPr algn="just">
              <a:buClr>
                <a:schemeClr val="tx1"/>
              </a:buClr>
            </a:pPr>
            <a:endParaRPr lang="es-PR" dirty="0">
              <a:solidFill>
                <a:srgbClr val="8A8A8A"/>
              </a:solidFill>
            </a:endParaRPr>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t>27</a:t>
            </a:fld>
            <a:endParaRPr lang="en"/>
          </a:p>
        </p:txBody>
      </p:sp>
    </p:spTree>
    <p:extLst>
      <p:ext uri="{BB962C8B-B14F-4D97-AF65-F5344CB8AC3E}">
        <p14:creationId xmlns:p14="http://schemas.microsoft.com/office/powerpoint/2010/main" val="761845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Shape 270"/>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a:latin typeface="Arial"/>
                <a:ea typeface="Arial"/>
                <a:cs typeface="Arial"/>
                <a:sym typeface="Arial"/>
              </a:rPr>
              <a:t>MODULE 1: PATENTS</a:t>
            </a:r>
          </a:p>
        </p:txBody>
      </p:sp>
      <p:sp>
        <p:nvSpPr>
          <p:cNvPr id="271" name="Shape 271"/>
          <p:cNvSpPr txBox="1">
            <a:spLocks noGrp="1"/>
          </p:cNvSpPr>
          <p:nvPr>
            <p:ph type="body" idx="1"/>
          </p:nvPr>
        </p:nvSpPr>
        <p:spPr>
          <a:prstGeom prst="rect">
            <a:avLst/>
          </a:prstGeom>
        </p:spPr>
        <p:txBody>
          <a:bodyPr lIns="91425" tIns="91425" rIns="91425" bIns="91425" anchor="t" anchorCtr="0">
            <a:noAutofit/>
          </a:bodyPr>
          <a:lstStyle/>
          <a:p>
            <a:pPr marL="0" marR="0" lvl="0" indent="0" algn="just" rtl="0">
              <a:lnSpc>
                <a:spcPct val="115000"/>
              </a:lnSpc>
              <a:spcBef>
                <a:spcPts val="0"/>
              </a:spcBef>
              <a:spcAft>
                <a:spcPts val="1600"/>
              </a:spcAft>
              <a:buClr>
                <a:schemeClr val="tx1"/>
              </a:buClr>
              <a:buNone/>
            </a:pPr>
            <a:r>
              <a:rPr lang="en" b="1" dirty="0">
                <a:solidFill>
                  <a:schemeClr val="tx1"/>
                </a:solidFill>
                <a:latin typeface="Arial"/>
                <a:ea typeface="Arial"/>
                <a:cs typeface="Arial"/>
                <a:sym typeface="Arial"/>
              </a:rPr>
              <a:t>Public Disclosure Considerations</a:t>
            </a:r>
          </a:p>
          <a:p>
            <a:pPr marL="514350" lvl="0" indent="-285750" algn="just" rtl="0">
              <a:spcBef>
                <a:spcPts val="600"/>
              </a:spcBef>
              <a:spcAft>
                <a:spcPts val="0"/>
              </a:spcAft>
              <a:buClr>
                <a:schemeClr val="tx1"/>
              </a:buClr>
              <a:buFont typeface="Arial" panose="020B0604020202020204" pitchFamily="34" charset="0"/>
              <a:buChar char="•"/>
            </a:pPr>
            <a:r>
              <a:rPr lang="en" dirty="0">
                <a:solidFill>
                  <a:srgbClr val="8A8A8A"/>
                </a:solidFill>
                <a:latin typeface="Arial"/>
                <a:ea typeface="Arial"/>
                <a:cs typeface="Arial"/>
                <a:sym typeface="Arial"/>
              </a:rPr>
              <a:t>The timing and content of public disclosures regarding an invention can </a:t>
            </a:r>
            <a:r>
              <a:rPr lang="en" b="1" dirty="0">
                <a:solidFill>
                  <a:srgbClr val="8A8A8A"/>
                </a:solidFill>
                <a:latin typeface="Arial"/>
                <a:ea typeface="Arial"/>
                <a:cs typeface="Arial"/>
                <a:sym typeface="Arial"/>
              </a:rPr>
              <a:t>negatively</a:t>
            </a:r>
            <a:r>
              <a:rPr lang="en" dirty="0">
                <a:solidFill>
                  <a:srgbClr val="8A8A8A"/>
                </a:solidFill>
                <a:latin typeface="Arial"/>
                <a:ea typeface="Arial"/>
                <a:cs typeface="Arial"/>
                <a:sym typeface="Arial"/>
              </a:rPr>
              <a:t> impact patentability.</a:t>
            </a:r>
          </a:p>
          <a:p>
            <a:pPr marL="0" marR="0" lvl="0" indent="0" algn="just" rtl="0">
              <a:lnSpc>
                <a:spcPct val="115000"/>
              </a:lnSpc>
              <a:spcBef>
                <a:spcPts val="0"/>
              </a:spcBef>
              <a:spcAft>
                <a:spcPts val="1600"/>
              </a:spcAft>
              <a:buClr>
                <a:schemeClr val="tx1"/>
              </a:buClr>
              <a:buNone/>
            </a:pPr>
            <a:endParaRPr b="1" dirty="0">
              <a:solidFill>
                <a:srgbClr val="8A8A8A"/>
              </a:solidFill>
              <a:latin typeface="Arial"/>
              <a:ea typeface="Arial"/>
              <a:cs typeface="Arial"/>
              <a:sym typeface="Arial"/>
            </a:endParaRPr>
          </a:p>
          <a:p>
            <a:pPr marR="0" lvl="0" algn="just" rtl="0">
              <a:lnSpc>
                <a:spcPct val="115000"/>
              </a:lnSpc>
              <a:spcBef>
                <a:spcPts val="0"/>
              </a:spcBef>
              <a:spcAft>
                <a:spcPts val="1600"/>
              </a:spcAft>
              <a:buClr>
                <a:schemeClr val="tx1"/>
              </a:buClr>
              <a:buNone/>
            </a:pPr>
            <a:endParaRPr sz="2000" dirty="0">
              <a:solidFill>
                <a:srgbClr val="8A8A8A"/>
              </a:solidFill>
            </a:endParaRPr>
          </a:p>
        </p:txBody>
      </p:sp>
      <p:sp>
        <p:nvSpPr>
          <p:cNvPr id="272" name="Shape 272"/>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28</a:t>
            </a:fld>
            <a:endParaRPr lang="en" dirty="0">
              <a:solidFill>
                <a:srgbClr val="8A8A8A"/>
              </a:solidFill>
              <a:sym typeface="La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1"/>
                                        </p:tgtEl>
                                        <p:attrNameLst>
                                          <p:attrName>style.visibility</p:attrName>
                                        </p:attrNameLst>
                                      </p:cBhvr>
                                      <p:to>
                                        <p:strVal val="visible"/>
                                      </p:to>
                                    </p:set>
                                    <p:animEffect transition="in" filter="fade">
                                      <p:cBhvr>
                                        <p:cTn id="7" dur="1000"/>
                                        <p:tgtEl>
                                          <p:spTgt spid="2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Shape 278"/>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a:latin typeface="Arial"/>
                <a:ea typeface="Arial"/>
                <a:cs typeface="Arial"/>
                <a:sym typeface="Arial"/>
              </a:rPr>
              <a:t>MODULE 1: PATENTS</a:t>
            </a:r>
          </a:p>
        </p:txBody>
      </p:sp>
      <p:sp>
        <p:nvSpPr>
          <p:cNvPr id="279" name="Shape 279"/>
          <p:cNvSpPr txBox="1">
            <a:spLocks noGrp="1"/>
          </p:cNvSpPr>
          <p:nvPr>
            <p:ph type="body" idx="1"/>
          </p:nvPr>
        </p:nvSpPr>
        <p:spPr>
          <a:xfrm>
            <a:off x="810228" y="1352677"/>
            <a:ext cx="7986531" cy="2455364"/>
          </a:xfrm>
          <a:prstGeom prst="rect">
            <a:avLst/>
          </a:prstGeom>
        </p:spPr>
        <p:txBody>
          <a:bodyPr lIns="91425" tIns="91425" rIns="91425" bIns="91425" anchor="t" anchorCtr="0">
            <a:noAutofit/>
          </a:bodyPr>
          <a:lstStyle/>
          <a:p>
            <a:pPr marL="0" marR="0" lvl="0" indent="0" algn="just" rtl="0">
              <a:lnSpc>
                <a:spcPct val="100000"/>
              </a:lnSpc>
              <a:spcBef>
                <a:spcPts val="0"/>
              </a:spcBef>
              <a:spcAft>
                <a:spcPts val="0"/>
              </a:spcAft>
              <a:buClr>
                <a:schemeClr val="tx1"/>
              </a:buClr>
              <a:buNone/>
            </a:pPr>
            <a:r>
              <a:rPr lang="en" sz="1800" b="1" dirty="0">
                <a:solidFill>
                  <a:schemeClr val="tx1"/>
                </a:solidFill>
                <a:latin typeface="Arial"/>
                <a:ea typeface="Arial"/>
                <a:cs typeface="Arial"/>
                <a:sym typeface="Arial"/>
              </a:rPr>
              <a:t>Premature Disclosures </a:t>
            </a:r>
          </a:p>
          <a:p>
            <a:pPr marL="457200" marR="0" lvl="0" indent="-228600" algn="just" rtl="0">
              <a:lnSpc>
                <a:spcPct val="100000"/>
              </a:lnSpc>
              <a:spcBef>
                <a:spcPts val="0"/>
              </a:spcBef>
              <a:spcAft>
                <a:spcPts val="0"/>
              </a:spcAft>
              <a:buClr>
                <a:schemeClr val="tx1"/>
              </a:buClr>
              <a:buFont typeface="Arial"/>
            </a:pPr>
            <a:r>
              <a:rPr lang="en" sz="1400" dirty="0">
                <a:solidFill>
                  <a:srgbClr val="8A8A8A"/>
                </a:solidFill>
                <a:latin typeface="Arial"/>
                <a:ea typeface="Arial"/>
                <a:cs typeface="Arial"/>
                <a:sym typeface="Arial"/>
              </a:rPr>
              <a:t>Can reduce or completely eliminate patent rights.</a:t>
            </a:r>
          </a:p>
          <a:p>
            <a:pPr marL="457200" marR="0" lvl="0" indent="-228600" algn="just" rtl="0">
              <a:lnSpc>
                <a:spcPct val="100000"/>
              </a:lnSpc>
              <a:spcBef>
                <a:spcPts val="0"/>
              </a:spcBef>
              <a:spcAft>
                <a:spcPts val="0"/>
              </a:spcAft>
              <a:buClr>
                <a:schemeClr val="tx1"/>
              </a:buClr>
              <a:buFont typeface="Arial"/>
            </a:pPr>
            <a:endParaRPr sz="1800" dirty="0">
              <a:solidFill>
                <a:srgbClr val="8A8A8A"/>
              </a:solidFill>
              <a:latin typeface="Arial"/>
              <a:ea typeface="Arial"/>
              <a:cs typeface="Arial"/>
              <a:sym typeface="Arial"/>
            </a:endParaRPr>
          </a:p>
          <a:p>
            <a:pPr algn="just">
              <a:lnSpc>
                <a:spcPct val="100000"/>
              </a:lnSpc>
              <a:spcAft>
                <a:spcPts val="0"/>
              </a:spcAft>
              <a:buClr>
                <a:schemeClr val="tx1"/>
              </a:buClr>
            </a:pPr>
            <a:r>
              <a:rPr lang="en" sz="1800" b="1" dirty="0">
                <a:solidFill>
                  <a:schemeClr val="tx1"/>
                </a:solidFill>
                <a:latin typeface="Arial"/>
                <a:ea typeface="Arial"/>
                <a:cs typeface="Arial"/>
                <a:sym typeface="Arial"/>
              </a:rPr>
              <a:t>Public disclosures can include:</a:t>
            </a:r>
          </a:p>
          <a:p>
            <a:pPr marL="514350" marR="0" lvl="0" indent="-285750" algn="just" rtl="0">
              <a:lnSpc>
                <a:spcPct val="100000"/>
              </a:lnSpc>
              <a:spcBef>
                <a:spcPts val="0"/>
              </a:spcBef>
              <a:spcAft>
                <a:spcPts val="0"/>
              </a:spcAft>
              <a:buClr>
                <a:schemeClr val="tx1"/>
              </a:buClr>
              <a:buFont typeface="Arial" panose="020B0604020202020204" pitchFamily="34" charset="0"/>
              <a:buChar char="•"/>
            </a:pPr>
            <a:r>
              <a:rPr lang="en" sz="1400" dirty="0">
                <a:solidFill>
                  <a:srgbClr val="8A8A8A"/>
                </a:solidFill>
                <a:latin typeface="Arial"/>
                <a:ea typeface="Arial"/>
                <a:cs typeface="Arial"/>
                <a:sym typeface="Arial"/>
              </a:rPr>
              <a:t>Publication of an enabling article or abstract describing the invention.</a:t>
            </a:r>
          </a:p>
          <a:p>
            <a:pPr marL="514350" marR="0" lvl="0" indent="-285750" algn="just" rtl="0">
              <a:lnSpc>
                <a:spcPct val="100000"/>
              </a:lnSpc>
              <a:spcBef>
                <a:spcPts val="0"/>
              </a:spcBef>
              <a:spcAft>
                <a:spcPts val="0"/>
              </a:spcAft>
              <a:buClr>
                <a:schemeClr val="tx1"/>
              </a:buClr>
              <a:buFont typeface="Arial" panose="020B0604020202020204" pitchFamily="34" charset="0"/>
              <a:buChar char="•"/>
            </a:pPr>
            <a:r>
              <a:rPr lang="en" sz="1400" dirty="0">
                <a:solidFill>
                  <a:srgbClr val="8A8A8A"/>
                </a:solidFill>
                <a:latin typeface="Arial"/>
                <a:ea typeface="Arial"/>
                <a:cs typeface="Arial"/>
                <a:sym typeface="Arial"/>
              </a:rPr>
              <a:t>Discusison with colleagues outside the </a:t>
            </a:r>
            <a:r>
              <a:rPr lang="es-PR" sz="1400" dirty="0">
                <a:solidFill>
                  <a:srgbClr val="8A8A8A"/>
                </a:solidFill>
                <a:latin typeface="Arial"/>
                <a:ea typeface="Arial"/>
                <a:cs typeface="Arial"/>
                <a:sym typeface="Arial"/>
              </a:rPr>
              <a:t>University</a:t>
            </a:r>
            <a:r>
              <a:rPr lang="en" sz="1400" dirty="0">
                <a:solidFill>
                  <a:srgbClr val="8A8A8A"/>
                </a:solidFill>
                <a:latin typeface="Arial"/>
                <a:ea typeface="Arial"/>
                <a:cs typeface="Arial"/>
                <a:sym typeface="Arial"/>
              </a:rPr>
              <a:t>.</a:t>
            </a:r>
          </a:p>
          <a:p>
            <a:pPr marL="514350" marR="0" lvl="0" indent="-285750" algn="just" rtl="0">
              <a:lnSpc>
                <a:spcPct val="100000"/>
              </a:lnSpc>
              <a:spcBef>
                <a:spcPts val="0"/>
              </a:spcBef>
              <a:spcAft>
                <a:spcPts val="0"/>
              </a:spcAft>
              <a:buClr>
                <a:schemeClr val="tx1"/>
              </a:buClr>
              <a:buFont typeface="Arial" panose="020B0604020202020204" pitchFamily="34" charset="0"/>
              <a:buChar char="•"/>
            </a:pPr>
            <a:r>
              <a:rPr lang="en" sz="1400" dirty="0">
                <a:solidFill>
                  <a:srgbClr val="8A8A8A"/>
                </a:solidFill>
                <a:latin typeface="Arial"/>
                <a:ea typeface="Arial"/>
                <a:cs typeface="Arial"/>
                <a:sym typeface="Arial"/>
              </a:rPr>
              <a:t>Public demonstrations or discussions regarding the invention at a conference, tradeshow, poster section, or other venue.</a:t>
            </a:r>
            <a:endParaRPr lang="en" sz="1100" dirty="0">
              <a:solidFill>
                <a:srgbClr val="8A8A8A"/>
              </a:solidFill>
              <a:latin typeface="Arial"/>
              <a:ea typeface="Arial"/>
              <a:cs typeface="Arial"/>
              <a:sym typeface="Arial"/>
            </a:endParaRPr>
          </a:p>
          <a:p>
            <a:pPr marL="514350" marR="0" lvl="0" indent="-285750" algn="just" rtl="0">
              <a:lnSpc>
                <a:spcPct val="100000"/>
              </a:lnSpc>
              <a:spcBef>
                <a:spcPts val="0"/>
              </a:spcBef>
              <a:spcAft>
                <a:spcPts val="0"/>
              </a:spcAft>
              <a:buClr>
                <a:schemeClr val="tx1"/>
              </a:buClr>
              <a:buFont typeface="Arial" panose="020B0604020202020204" pitchFamily="34" charset="0"/>
              <a:buChar char="•"/>
            </a:pPr>
            <a:r>
              <a:rPr lang="en" sz="1400" dirty="0">
                <a:solidFill>
                  <a:srgbClr val="8A8A8A"/>
                </a:solidFill>
                <a:latin typeface="Arial"/>
                <a:ea typeface="Arial"/>
                <a:cs typeface="Arial"/>
                <a:sym typeface="Arial"/>
              </a:rPr>
              <a:t>Enabling description of the invention on the Internet, including on social networking sites and online publications.</a:t>
            </a:r>
          </a:p>
          <a:p>
            <a:pPr marL="514350" marR="0" lvl="0" indent="-285750" algn="just" rtl="0">
              <a:lnSpc>
                <a:spcPct val="100000"/>
              </a:lnSpc>
              <a:spcBef>
                <a:spcPts val="0"/>
              </a:spcBef>
              <a:spcAft>
                <a:spcPts val="0"/>
              </a:spcAft>
              <a:buClr>
                <a:schemeClr val="tx1"/>
              </a:buClr>
              <a:buFont typeface="Arial" panose="020B0604020202020204" pitchFamily="34" charset="0"/>
              <a:buChar char="•"/>
            </a:pPr>
            <a:r>
              <a:rPr lang="en" sz="1400" dirty="0">
                <a:solidFill>
                  <a:srgbClr val="8A8A8A"/>
                </a:solidFill>
                <a:latin typeface="Arial"/>
                <a:ea typeface="Arial"/>
                <a:cs typeface="Arial"/>
                <a:sym typeface="Arial"/>
              </a:rPr>
              <a:t>Some public uses of the invention</a:t>
            </a:r>
          </a:p>
          <a:p>
            <a:pPr marR="0" lvl="0" algn="just" rtl="0">
              <a:lnSpc>
                <a:spcPct val="115000"/>
              </a:lnSpc>
              <a:spcBef>
                <a:spcPts val="0"/>
              </a:spcBef>
              <a:spcAft>
                <a:spcPts val="0"/>
              </a:spcAft>
              <a:buClr>
                <a:schemeClr val="tx1"/>
              </a:buClr>
              <a:buNone/>
            </a:pPr>
            <a:endParaRPr sz="1800" dirty="0">
              <a:solidFill>
                <a:srgbClr val="8A8A8A"/>
              </a:solidFill>
            </a:endParaRPr>
          </a:p>
        </p:txBody>
      </p:sp>
      <p:sp>
        <p:nvSpPr>
          <p:cNvPr id="280" name="Shape 280"/>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29</a:t>
            </a:fld>
            <a:endParaRPr lang="en" dirty="0">
              <a:solidFill>
                <a:srgbClr val="8A8A8A"/>
              </a:solidFill>
              <a:sym typeface="La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9">
                                            <p:txEl>
                                              <p:pRg st="0" end="0"/>
                                            </p:txEl>
                                          </p:spTgt>
                                        </p:tgtEl>
                                        <p:attrNameLst>
                                          <p:attrName>style.visibility</p:attrName>
                                        </p:attrNameLst>
                                      </p:cBhvr>
                                      <p:to>
                                        <p:strVal val="visible"/>
                                      </p:to>
                                    </p:set>
                                    <p:animEffect transition="in" filter="fade">
                                      <p:cBhvr>
                                        <p:cTn id="7" dur="1000"/>
                                        <p:tgtEl>
                                          <p:spTgt spid="2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79">
                                            <p:txEl>
                                              <p:pRg st="1" end="1"/>
                                            </p:txEl>
                                          </p:spTgt>
                                        </p:tgtEl>
                                        <p:attrNameLst>
                                          <p:attrName>style.visibility</p:attrName>
                                        </p:attrNameLst>
                                      </p:cBhvr>
                                      <p:to>
                                        <p:strVal val="visible"/>
                                      </p:to>
                                    </p:set>
                                    <p:animEffect transition="in" filter="fade">
                                      <p:cBhvr>
                                        <p:cTn id="12" dur="1000"/>
                                        <p:tgtEl>
                                          <p:spTgt spid="2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79">
                                            <p:txEl>
                                              <p:pRg st="3" end="3"/>
                                            </p:txEl>
                                          </p:spTgt>
                                        </p:tgtEl>
                                        <p:attrNameLst>
                                          <p:attrName>style.visibility</p:attrName>
                                        </p:attrNameLst>
                                      </p:cBhvr>
                                      <p:to>
                                        <p:strVal val="visible"/>
                                      </p:to>
                                    </p:set>
                                    <p:animEffect transition="in" filter="fade">
                                      <p:cBhvr>
                                        <p:cTn id="17" dur="1000"/>
                                        <p:tgtEl>
                                          <p:spTgt spid="27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79">
                                            <p:txEl>
                                              <p:pRg st="4" end="4"/>
                                            </p:txEl>
                                          </p:spTgt>
                                        </p:tgtEl>
                                        <p:attrNameLst>
                                          <p:attrName>style.visibility</p:attrName>
                                        </p:attrNameLst>
                                      </p:cBhvr>
                                      <p:to>
                                        <p:strVal val="visible"/>
                                      </p:to>
                                    </p:set>
                                    <p:animEffect transition="in" filter="fade">
                                      <p:cBhvr>
                                        <p:cTn id="22" dur="1000"/>
                                        <p:tgtEl>
                                          <p:spTgt spid="27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79">
                                            <p:txEl>
                                              <p:pRg st="5" end="5"/>
                                            </p:txEl>
                                          </p:spTgt>
                                        </p:tgtEl>
                                        <p:attrNameLst>
                                          <p:attrName>style.visibility</p:attrName>
                                        </p:attrNameLst>
                                      </p:cBhvr>
                                      <p:to>
                                        <p:strVal val="visible"/>
                                      </p:to>
                                    </p:set>
                                    <p:animEffect transition="in" filter="fade">
                                      <p:cBhvr>
                                        <p:cTn id="27" dur="1000"/>
                                        <p:tgtEl>
                                          <p:spTgt spid="27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79">
                                            <p:txEl>
                                              <p:pRg st="6" end="6"/>
                                            </p:txEl>
                                          </p:spTgt>
                                        </p:tgtEl>
                                        <p:attrNameLst>
                                          <p:attrName>style.visibility</p:attrName>
                                        </p:attrNameLst>
                                      </p:cBhvr>
                                      <p:to>
                                        <p:strVal val="visible"/>
                                      </p:to>
                                    </p:set>
                                    <p:animEffect transition="in" filter="fade">
                                      <p:cBhvr>
                                        <p:cTn id="32" dur="1000"/>
                                        <p:tgtEl>
                                          <p:spTgt spid="27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79">
                                            <p:txEl>
                                              <p:pRg st="7" end="7"/>
                                            </p:txEl>
                                          </p:spTgt>
                                        </p:tgtEl>
                                        <p:attrNameLst>
                                          <p:attrName>style.visibility</p:attrName>
                                        </p:attrNameLst>
                                      </p:cBhvr>
                                      <p:to>
                                        <p:strVal val="visible"/>
                                      </p:to>
                                    </p:set>
                                    <p:animEffect transition="in" filter="fade">
                                      <p:cBhvr>
                                        <p:cTn id="37" dur="1000"/>
                                        <p:tgtEl>
                                          <p:spTgt spid="279">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79">
                                            <p:txEl>
                                              <p:pRg st="8" end="8"/>
                                            </p:txEl>
                                          </p:spTgt>
                                        </p:tgtEl>
                                        <p:attrNameLst>
                                          <p:attrName>style.visibility</p:attrName>
                                        </p:attrNameLst>
                                      </p:cBhvr>
                                      <p:to>
                                        <p:strVal val="visible"/>
                                      </p:to>
                                    </p:set>
                                    <p:animEffect transition="in" filter="fade">
                                      <p:cBhvr>
                                        <p:cTn id="42" dur="1000"/>
                                        <p:tgtEl>
                                          <p:spTgt spid="27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Shape 81"/>
          <p:cNvSpPr txBox="1">
            <a:spLocks noGrp="1"/>
          </p:cNvSpPr>
          <p:nvPr>
            <p:ph type="title"/>
          </p:nvPr>
        </p:nvSpPr>
        <p:spPr>
          <a:prstGeom prst="rect">
            <a:avLst/>
          </a:prstGeom>
          <a:noFill/>
          <a:ln>
            <a:noFill/>
          </a:ln>
        </p:spPr>
        <p:txBody>
          <a:bodyPr lIns="91425" tIns="91425" rIns="91425" bIns="91425" anchor="t" anchorCtr="0"/>
          <a:lstStyle/>
          <a:p>
            <a:pPr>
              <a:buClr>
                <a:schemeClr val="tx1"/>
              </a:buClr>
            </a:pPr>
            <a:r>
              <a:rPr lang="en"/>
              <a:t>About</a:t>
            </a:r>
          </a:p>
        </p:txBody>
      </p:sp>
      <p:sp>
        <p:nvSpPr>
          <p:cNvPr id="82" name="Shape 82"/>
          <p:cNvSpPr txBox="1">
            <a:spLocks noGrp="1"/>
          </p:cNvSpPr>
          <p:nvPr>
            <p:ph type="body" idx="1"/>
          </p:nvPr>
        </p:nvSpPr>
        <p:spPr>
          <a:prstGeom prst="rect">
            <a:avLst/>
          </a:prstGeom>
        </p:spPr>
        <p:txBody>
          <a:bodyPr lIns="91425" tIns="91425" rIns="91425" bIns="91425" anchor="t" anchorCtr="0">
            <a:noAutofit/>
          </a:bodyPr>
          <a:lstStyle/>
          <a:p>
            <a:pPr lvl="0" algn="just">
              <a:spcBef>
                <a:spcPts val="0"/>
              </a:spcBef>
              <a:buClr>
                <a:schemeClr val="tx1"/>
              </a:buClr>
              <a:buNone/>
            </a:pPr>
            <a:r>
              <a:rPr lang="en" dirty="0">
                <a:latin typeface="Arial"/>
                <a:ea typeface="Arial"/>
                <a:cs typeface="Arial"/>
                <a:sym typeface="Arial"/>
              </a:rPr>
              <a:t>The content is being made available in Powerpoint to make it easier for academic researchers and others interested in technology transfer to navigate and learn about the subject. </a:t>
            </a:r>
          </a:p>
          <a:p>
            <a:pPr lvl="0" algn="just">
              <a:spcBef>
                <a:spcPts val="0"/>
              </a:spcBef>
              <a:buClr>
                <a:schemeClr val="tx1"/>
              </a:buClr>
              <a:buNone/>
            </a:pPr>
            <a:r>
              <a:rPr lang="en" dirty="0">
                <a:latin typeface="Arial"/>
                <a:ea typeface="Arial"/>
                <a:cs typeface="Arial"/>
                <a:sym typeface="Arial"/>
              </a:rPr>
              <a:t>The content herein is for learning purposes only and should not be considered legal advice. </a:t>
            </a:r>
          </a:p>
          <a:p>
            <a:pPr lvl="0" rtl="0">
              <a:spcBef>
                <a:spcPts val="0"/>
              </a:spcBef>
              <a:buClr>
                <a:schemeClr val="tx1"/>
              </a:buClr>
              <a:buNone/>
            </a:pPr>
            <a:endParaRPr dirty="0">
              <a:latin typeface="Arial"/>
              <a:ea typeface="Arial"/>
              <a:cs typeface="Arial"/>
              <a:sym typeface="Arial"/>
            </a:endParaRPr>
          </a:p>
        </p:txBody>
      </p:sp>
      <p:sp>
        <p:nvSpPr>
          <p:cNvPr id="85" name="Shape 85"/>
          <p:cNvSpPr txBox="1">
            <a:spLocks noGrp="1"/>
          </p:cNvSpPr>
          <p:nvPr>
            <p:ph type="sldNum" idx="12"/>
          </p:nvPr>
        </p:nvSpPr>
        <p:spPr>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rgbClr val="8A8A8A"/>
                </a:solidFill>
                <a:sym typeface="Lato"/>
              </a:rPr>
              <a:t>3</a:t>
            </a:fld>
            <a:endParaRPr lang="en" dirty="0">
              <a:solidFill>
                <a:srgbClr val="8A8A8A"/>
              </a:solidFill>
              <a:sym typeface="Lato"/>
            </a:endParaRPr>
          </a:p>
        </p:txBody>
      </p:sp>
      <p:sp>
        <p:nvSpPr>
          <p:cNvPr id="84" name="Shape 84"/>
          <p:cNvSpPr txBox="1"/>
          <p:nvPr/>
        </p:nvSpPr>
        <p:spPr>
          <a:xfrm>
            <a:off x="3635900" y="5501750"/>
            <a:ext cx="7344300" cy="856800"/>
          </a:xfrm>
          <a:prstGeom prst="rect">
            <a:avLst/>
          </a:prstGeom>
          <a:noFill/>
          <a:ln>
            <a:noFill/>
          </a:ln>
        </p:spPr>
        <p:txBody>
          <a:bodyPr lIns="91425" tIns="91425" rIns="91425" bIns="91425" anchor="t" anchorCtr="0">
            <a:noAutofit/>
          </a:bodyPr>
          <a:lstStyle/>
          <a:p>
            <a:pPr lvl="0">
              <a:spcBef>
                <a:spcPts val="0"/>
              </a:spcBef>
              <a:buNone/>
            </a:pP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Shape 286"/>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a:latin typeface="Arial"/>
                <a:ea typeface="Arial"/>
                <a:cs typeface="Arial"/>
                <a:sym typeface="Arial"/>
              </a:rPr>
              <a:t>MODULE 1: PATENTS</a:t>
            </a:r>
          </a:p>
        </p:txBody>
      </p:sp>
      <p:sp>
        <p:nvSpPr>
          <p:cNvPr id="287" name="Shape 287"/>
          <p:cNvSpPr txBox="1">
            <a:spLocks noGrp="1"/>
          </p:cNvSpPr>
          <p:nvPr>
            <p:ph type="body" idx="1"/>
          </p:nvPr>
        </p:nvSpPr>
        <p:spPr>
          <a:xfrm>
            <a:off x="844952" y="1442916"/>
            <a:ext cx="7653047" cy="2455364"/>
          </a:xfrm>
          <a:prstGeom prst="rect">
            <a:avLst/>
          </a:prstGeom>
        </p:spPr>
        <p:txBody>
          <a:bodyPr lIns="91425" tIns="91425" rIns="91425" bIns="91425" anchor="t" anchorCtr="0">
            <a:noAutofit/>
          </a:bodyPr>
          <a:lstStyle/>
          <a:p>
            <a:pPr marL="0" marR="0" lvl="0" indent="0" algn="just" rtl="0">
              <a:lnSpc>
                <a:spcPct val="100000"/>
              </a:lnSpc>
              <a:spcBef>
                <a:spcPts val="0"/>
              </a:spcBef>
              <a:spcAft>
                <a:spcPts val="0"/>
              </a:spcAft>
              <a:buClr>
                <a:schemeClr val="tx1"/>
              </a:buClr>
              <a:buNone/>
            </a:pPr>
            <a:r>
              <a:rPr lang="en" b="1" dirty="0">
                <a:solidFill>
                  <a:schemeClr val="tx1"/>
                </a:solidFill>
                <a:latin typeface="Arial"/>
                <a:ea typeface="Arial"/>
                <a:cs typeface="Arial"/>
                <a:sym typeface="Arial"/>
              </a:rPr>
              <a:t>Public Disclosure Considerations and US Grace Period</a:t>
            </a:r>
          </a:p>
          <a:p>
            <a:pPr marL="457200" marR="0" lvl="0" indent="-355600" algn="just" rtl="0">
              <a:lnSpc>
                <a:spcPct val="115000"/>
              </a:lnSpc>
              <a:spcBef>
                <a:spcPts val="1000"/>
              </a:spcBef>
              <a:spcAft>
                <a:spcPts val="1600"/>
              </a:spcAft>
              <a:buClr>
                <a:schemeClr val="tx1"/>
              </a:buClr>
              <a:buSzPct val="111111"/>
              <a:buFont typeface="Arial" panose="020B0604020202020204" pitchFamily="34" charset="0"/>
              <a:buChar char="•"/>
            </a:pPr>
            <a:r>
              <a:rPr lang="en" dirty="0">
                <a:solidFill>
                  <a:srgbClr val="8A8A8A"/>
                </a:solidFill>
                <a:latin typeface="Arial"/>
                <a:ea typeface="Arial"/>
                <a:cs typeface="Arial"/>
                <a:sym typeface="Arial"/>
              </a:rPr>
              <a:t>In the U.S., the inventor has </a:t>
            </a:r>
            <a:r>
              <a:rPr lang="en" b="1" dirty="0">
                <a:solidFill>
                  <a:srgbClr val="8A8A8A"/>
                </a:solidFill>
                <a:latin typeface="Arial"/>
                <a:ea typeface="Arial"/>
                <a:cs typeface="Arial"/>
                <a:sym typeface="Arial"/>
              </a:rPr>
              <a:t>up to one year </a:t>
            </a:r>
            <a:r>
              <a:rPr lang="en" b="1" baseline="30000" dirty="0">
                <a:solidFill>
                  <a:srgbClr val="8A8A8A"/>
                </a:solidFill>
                <a:latin typeface="Arial"/>
                <a:ea typeface="Arial"/>
                <a:cs typeface="Arial"/>
                <a:sym typeface="Arial"/>
              </a:rPr>
              <a:t>8</a:t>
            </a:r>
            <a:r>
              <a:rPr lang="en" dirty="0">
                <a:solidFill>
                  <a:srgbClr val="8A8A8A"/>
                </a:solidFill>
                <a:latin typeface="Arial"/>
                <a:ea typeface="Arial"/>
                <a:cs typeface="Arial"/>
                <a:sym typeface="Arial"/>
              </a:rPr>
              <a:t> from the time of making an initial public disclosure of an invention to file a patent application for that invention.</a:t>
            </a:r>
          </a:p>
          <a:p>
            <a:pPr marL="971550" marR="0" lvl="1" indent="-285750" algn="just" rtl="0">
              <a:lnSpc>
                <a:spcPct val="115000"/>
              </a:lnSpc>
              <a:spcBef>
                <a:spcPts val="1000"/>
              </a:spcBef>
              <a:spcAft>
                <a:spcPts val="1000"/>
              </a:spcAft>
              <a:buClr>
                <a:schemeClr val="tx1"/>
              </a:buClr>
              <a:buFont typeface="Arial" panose="020B0604020202020204" pitchFamily="34" charset="0"/>
              <a:buChar char="•"/>
            </a:pPr>
            <a:r>
              <a:rPr lang="en" sz="1600" dirty="0">
                <a:solidFill>
                  <a:srgbClr val="8A8A8A"/>
                </a:solidFill>
                <a:latin typeface="Arial"/>
                <a:ea typeface="Arial"/>
                <a:cs typeface="Arial"/>
                <a:sym typeface="Arial"/>
              </a:rPr>
              <a:t>This protection enables the TTO to market the invention without losing patent rights.</a:t>
            </a:r>
          </a:p>
        </p:txBody>
      </p:sp>
      <p:sp>
        <p:nvSpPr>
          <p:cNvPr id="288" name="Shape 288"/>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30</a:t>
            </a:fld>
            <a:endParaRPr lang="en" dirty="0">
              <a:solidFill>
                <a:srgbClr val="8A8A8A"/>
              </a:solidFill>
              <a:sym typeface="Lato"/>
            </a:endParaRPr>
          </a:p>
        </p:txBody>
      </p:sp>
      <p:sp>
        <p:nvSpPr>
          <p:cNvPr id="290" name="Shape 290"/>
          <p:cNvSpPr txBox="1"/>
          <p:nvPr/>
        </p:nvSpPr>
        <p:spPr>
          <a:xfrm>
            <a:off x="1854482" y="4358588"/>
            <a:ext cx="4048607" cy="354770"/>
          </a:xfrm>
          <a:prstGeom prst="rect">
            <a:avLst/>
          </a:prstGeom>
          <a:noFill/>
          <a:ln>
            <a:noFill/>
          </a:ln>
        </p:spPr>
        <p:txBody>
          <a:bodyPr lIns="91425" tIns="91425" rIns="91425" bIns="91425" anchor="ctr" anchorCtr="0">
            <a:noAutofit/>
          </a:bodyPr>
          <a:lstStyle/>
          <a:p>
            <a:pPr lvl="0" rtl="0">
              <a:lnSpc>
                <a:spcPct val="115000"/>
              </a:lnSpc>
              <a:spcBef>
                <a:spcPts val="0"/>
              </a:spcBef>
              <a:buNone/>
            </a:pPr>
            <a:r>
              <a:rPr lang="en" sz="800" dirty="0">
                <a:solidFill>
                  <a:srgbClr val="8A8A8A"/>
                </a:solidFill>
              </a:rPr>
              <a:t>8. Under </a:t>
            </a:r>
            <a:r>
              <a:rPr lang="en" sz="800" dirty="0">
                <a:solidFill>
                  <a:srgbClr val="8A8A8A"/>
                </a:solidFill>
                <a:hlinkClick r:id="rId3"/>
              </a:rPr>
              <a:t>35 U.S.C. § 102</a:t>
            </a:r>
            <a:r>
              <a:rPr lang="en" sz="800" dirty="0">
                <a:solidFill>
                  <a:srgbClr val="8A8A8A"/>
                </a:solidFill>
              </a:rPr>
              <a:t> as amended by the America Invents Act with respect to patent applications with an effective filing date on or after March 16, 2013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87">
                                            <p:txEl>
                                              <p:pRg st="0" end="0"/>
                                            </p:txEl>
                                          </p:spTgt>
                                        </p:tgtEl>
                                        <p:attrNameLst>
                                          <p:attrName>style.visibility</p:attrName>
                                        </p:attrNameLst>
                                      </p:cBhvr>
                                      <p:to>
                                        <p:strVal val="visible"/>
                                      </p:to>
                                    </p:set>
                                    <p:animEffect transition="in" filter="fade">
                                      <p:cBhvr>
                                        <p:cTn id="7" dur="1000"/>
                                        <p:tgtEl>
                                          <p:spTgt spid="2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87">
                                            <p:txEl>
                                              <p:pRg st="1" end="1"/>
                                            </p:txEl>
                                          </p:spTgt>
                                        </p:tgtEl>
                                        <p:attrNameLst>
                                          <p:attrName>style.visibility</p:attrName>
                                        </p:attrNameLst>
                                      </p:cBhvr>
                                      <p:to>
                                        <p:strVal val="visible"/>
                                      </p:to>
                                    </p:set>
                                    <p:animEffect transition="in" filter="fade">
                                      <p:cBhvr>
                                        <p:cTn id="12" dur="1000"/>
                                        <p:tgtEl>
                                          <p:spTgt spid="2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87">
                                            <p:txEl>
                                              <p:pRg st="2" end="2"/>
                                            </p:txEl>
                                          </p:spTgt>
                                        </p:tgtEl>
                                        <p:attrNameLst>
                                          <p:attrName>style.visibility</p:attrName>
                                        </p:attrNameLst>
                                      </p:cBhvr>
                                      <p:to>
                                        <p:strVal val="visible"/>
                                      </p:to>
                                    </p:set>
                                    <p:animEffect transition="in" filter="fade">
                                      <p:cBhvr>
                                        <p:cTn id="17" dur="1000"/>
                                        <p:tgtEl>
                                          <p:spTgt spid="2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Clr>
                <a:schemeClr val="tx1"/>
              </a:buClr>
            </a:pPr>
            <a:r>
              <a:rPr lang="en-US" dirty="0">
                <a:latin typeface="+mj-lt"/>
              </a:rPr>
              <a:t>MODULE 1: PATENTS</a:t>
            </a:r>
            <a:endParaRPr lang="es-PR" dirty="0">
              <a:latin typeface="+mj-lt"/>
            </a:endParaRPr>
          </a:p>
        </p:txBody>
      </p:sp>
      <p:sp>
        <p:nvSpPr>
          <p:cNvPr id="3" name="Text Placeholder 2"/>
          <p:cNvSpPr>
            <a:spLocks noGrp="1"/>
          </p:cNvSpPr>
          <p:nvPr>
            <p:ph type="body" idx="1"/>
          </p:nvPr>
        </p:nvSpPr>
        <p:spPr/>
        <p:txBody>
          <a:bodyPr/>
          <a:lstStyle/>
          <a:p>
            <a:pPr marL="285750" indent="-285750" algn="just">
              <a:buClr>
                <a:schemeClr val="tx1"/>
              </a:buClr>
              <a:buFont typeface="Arial" panose="020B0604020202020204" pitchFamily="34" charset="0"/>
              <a:buChar char="•"/>
            </a:pPr>
            <a:r>
              <a:rPr lang="en" dirty="0">
                <a:solidFill>
                  <a:srgbClr val="8A8A8A"/>
                </a:solidFill>
                <a:latin typeface="Arial"/>
                <a:ea typeface="Arial"/>
                <a:cs typeface="Arial"/>
                <a:sym typeface="Arial"/>
              </a:rPr>
              <a:t>Public disclosures of an invention prior to a patent filing, generally eliminate the possibility of obtaining patent protection in other countries.</a:t>
            </a:r>
          </a:p>
          <a:p>
            <a:pPr>
              <a:buClr>
                <a:schemeClr val="tx1"/>
              </a:buClr>
            </a:pPr>
            <a:endParaRPr lang="es-PR" dirty="0">
              <a:solidFill>
                <a:srgbClr val="8A8A8A"/>
              </a:solidFill>
            </a:endParaRPr>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t>31</a:t>
            </a:fld>
            <a:endParaRPr lang="en"/>
          </a:p>
        </p:txBody>
      </p:sp>
    </p:spTree>
    <p:extLst>
      <p:ext uri="{BB962C8B-B14F-4D97-AF65-F5344CB8AC3E}">
        <p14:creationId xmlns:p14="http://schemas.microsoft.com/office/powerpoint/2010/main" val="92124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Shape 295"/>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a:latin typeface="Arial"/>
                <a:ea typeface="Arial"/>
                <a:cs typeface="Arial"/>
                <a:sym typeface="Arial"/>
              </a:rPr>
              <a:t>MODULE 1: PATENTS</a:t>
            </a:r>
          </a:p>
        </p:txBody>
      </p:sp>
      <p:sp>
        <p:nvSpPr>
          <p:cNvPr id="296" name="Shape 296"/>
          <p:cNvSpPr txBox="1">
            <a:spLocks noGrp="1"/>
          </p:cNvSpPr>
          <p:nvPr>
            <p:ph type="body" idx="1"/>
          </p:nvPr>
        </p:nvSpPr>
        <p:spPr>
          <a:prstGeom prst="rect">
            <a:avLst/>
          </a:prstGeom>
        </p:spPr>
        <p:txBody>
          <a:bodyPr lIns="91425" tIns="91425" rIns="91425" bIns="91425" anchor="t" anchorCtr="0">
            <a:noAutofit/>
          </a:bodyPr>
          <a:lstStyle/>
          <a:p>
            <a:pPr marL="0" marR="0" lvl="0" indent="0" algn="l" rtl="0">
              <a:lnSpc>
                <a:spcPct val="100000"/>
              </a:lnSpc>
              <a:spcBef>
                <a:spcPts val="0"/>
              </a:spcBef>
              <a:spcAft>
                <a:spcPts val="0"/>
              </a:spcAft>
              <a:buClr>
                <a:schemeClr val="tx1"/>
              </a:buClr>
              <a:buNone/>
            </a:pPr>
            <a:r>
              <a:rPr lang="es-PR" b="1" dirty="0" smtClean="0">
                <a:solidFill>
                  <a:schemeClr val="tx1"/>
                </a:solidFill>
                <a:latin typeface="Arial"/>
                <a:ea typeface="Arial"/>
                <a:cs typeface="Arial"/>
                <a:sym typeface="Arial"/>
              </a:rPr>
              <a:t>University</a:t>
            </a:r>
            <a:r>
              <a:rPr lang="en" b="1" dirty="0" smtClean="0">
                <a:solidFill>
                  <a:schemeClr val="tx1"/>
                </a:solidFill>
                <a:latin typeface="Arial"/>
                <a:ea typeface="Arial"/>
                <a:cs typeface="Arial"/>
                <a:sym typeface="Arial"/>
              </a:rPr>
              <a:t> </a:t>
            </a:r>
            <a:r>
              <a:rPr lang="en" b="1" dirty="0">
                <a:solidFill>
                  <a:schemeClr val="tx1"/>
                </a:solidFill>
                <a:latin typeface="Arial"/>
                <a:ea typeface="Arial"/>
                <a:cs typeface="Arial"/>
                <a:sym typeface="Arial"/>
              </a:rPr>
              <a:t>Disclosures</a:t>
            </a:r>
          </a:p>
          <a:p>
            <a:pPr marL="0" marR="0" lvl="0" indent="0" algn="l" rtl="0">
              <a:lnSpc>
                <a:spcPct val="100000"/>
              </a:lnSpc>
              <a:spcBef>
                <a:spcPts val="1000"/>
              </a:spcBef>
              <a:spcAft>
                <a:spcPts val="0"/>
              </a:spcAft>
              <a:buClr>
                <a:schemeClr val="tx1"/>
              </a:buClr>
              <a:buNone/>
            </a:pPr>
            <a:r>
              <a:rPr lang="en" dirty="0">
                <a:solidFill>
                  <a:srgbClr val="8A8A8A"/>
                </a:solidFill>
                <a:latin typeface="Arial"/>
                <a:ea typeface="Arial"/>
                <a:cs typeface="Arial"/>
                <a:sym typeface="Arial"/>
              </a:rPr>
              <a:t>(Often not considered public disclosures) </a:t>
            </a:r>
          </a:p>
          <a:p>
            <a:pPr marL="457200" marR="0" lvl="0" indent="-228600" algn="l" rtl="0">
              <a:lnSpc>
                <a:spcPct val="100000"/>
              </a:lnSpc>
              <a:spcBef>
                <a:spcPts val="1000"/>
              </a:spcBef>
              <a:spcAft>
                <a:spcPts val="0"/>
              </a:spcAft>
              <a:buClr>
                <a:schemeClr val="tx1"/>
              </a:buClr>
              <a:buFont typeface="Arial"/>
              <a:buChar char="●"/>
            </a:pPr>
            <a:r>
              <a:rPr lang="en" dirty="0">
                <a:solidFill>
                  <a:srgbClr val="8A8A8A"/>
                </a:solidFill>
                <a:latin typeface="Arial"/>
                <a:ea typeface="Arial"/>
                <a:cs typeface="Arial"/>
                <a:sym typeface="Arial"/>
              </a:rPr>
              <a:t>Disclosures made internally to a </a:t>
            </a:r>
            <a:r>
              <a:rPr lang="es-PR" dirty="0">
                <a:solidFill>
                  <a:srgbClr val="8A8A8A"/>
                </a:solidFill>
                <a:latin typeface="Arial"/>
                <a:ea typeface="Arial"/>
                <a:cs typeface="Arial"/>
                <a:sym typeface="Arial"/>
              </a:rPr>
              <a:t>University</a:t>
            </a:r>
            <a:r>
              <a:rPr lang="en" dirty="0">
                <a:solidFill>
                  <a:srgbClr val="8A8A8A"/>
                </a:solidFill>
                <a:latin typeface="Arial"/>
                <a:ea typeface="Arial"/>
                <a:cs typeface="Arial"/>
                <a:sym typeface="Arial"/>
              </a:rPr>
              <a:t> technology transfer office or externally under a confidentiality agreement or non disclosure agreement.</a:t>
            </a:r>
          </a:p>
        </p:txBody>
      </p:sp>
      <p:sp>
        <p:nvSpPr>
          <p:cNvPr id="297" name="Shape 297"/>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32</a:t>
            </a:fld>
            <a:endParaRPr lang="en" dirty="0">
              <a:solidFill>
                <a:srgbClr val="8A8A8A"/>
              </a:solidFill>
              <a:sym typeface="La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96">
                                            <p:txEl>
                                              <p:pRg st="0" end="0"/>
                                            </p:txEl>
                                          </p:spTgt>
                                        </p:tgtEl>
                                        <p:attrNameLst>
                                          <p:attrName>style.visibility</p:attrName>
                                        </p:attrNameLst>
                                      </p:cBhvr>
                                      <p:to>
                                        <p:strVal val="visible"/>
                                      </p:to>
                                    </p:set>
                                    <p:animEffect transition="in" filter="fade">
                                      <p:cBhvr>
                                        <p:cTn id="7" dur="1000"/>
                                        <p:tgtEl>
                                          <p:spTgt spid="29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96">
                                            <p:txEl>
                                              <p:pRg st="1" end="1"/>
                                            </p:txEl>
                                          </p:spTgt>
                                        </p:tgtEl>
                                        <p:attrNameLst>
                                          <p:attrName>style.visibility</p:attrName>
                                        </p:attrNameLst>
                                      </p:cBhvr>
                                      <p:to>
                                        <p:strVal val="visible"/>
                                      </p:to>
                                    </p:set>
                                    <p:animEffect transition="in" filter="fade">
                                      <p:cBhvr>
                                        <p:cTn id="12" dur="1000"/>
                                        <p:tgtEl>
                                          <p:spTgt spid="29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96">
                                            <p:txEl>
                                              <p:pRg st="2" end="2"/>
                                            </p:txEl>
                                          </p:spTgt>
                                        </p:tgtEl>
                                        <p:attrNameLst>
                                          <p:attrName>style.visibility</p:attrName>
                                        </p:attrNameLst>
                                      </p:cBhvr>
                                      <p:to>
                                        <p:strVal val="visible"/>
                                      </p:to>
                                    </p:set>
                                    <p:animEffect transition="in" filter="fade">
                                      <p:cBhvr>
                                        <p:cTn id="17" dur="1000"/>
                                        <p:tgtEl>
                                          <p:spTgt spid="29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Shape 303"/>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a:latin typeface="Arial"/>
                <a:ea typeface="Arial"/>
                <a:cs typeface="Arial"/>
                <a:sym typeface="Arial"/>
              </a:rPr>
              <a:t>MODULE 1: PATENTS</a:t>
            </a:r>
          </a:p>
        </p:txBody>
      </p:sp>
      <p:sp>
        <p:nvSpPr>
          <p:cNvPr id="304" name="Shape 304"/>
          <p:cNvSpPr txBox="1">
            <a:spLocks noGrp="1"/>
          </p:cNvSpPr>
          <p:nvPr>
            <p:ph type="body" idx="1"/>
          </p:nvPr>
        </p:nvSpPr>
        <p:spPr>
          <a:prstGeom prst="rect">
            <a:avLst/>
          </a:prstGeom>
        </p:spPr>
        <p:txBody>
          <a:bodyPr lIns="91425" tIns="91425" rIns="91425" bIns="91425" anchor="t" anchorCtr="0">
            <a:noAutofit/>
          </a:bodyPr>
          <a:lstStyle/>
          <a:p>
            <a:pPr marL="0" marR="0" lvl="0" indent="0" algn="l" rtl="0">
              <a:lnSpc>
                <a:spcPct val="100000"/>
              </a:lnSpc>
              <a:spcBef>
                <a:spcPts val="0"/>
              </a:spcBef>
              <a:spcAft>
                <a:spcPts val="0"/>
              </a:spcAft>
              <a:buClr>
                <a:schemeClr val="tx1"/>
              </a:buClr>
              <a:buNone/>
            </a:pPr>
            <a:r>
              <a:rPr lang="en" b="1" dirty="0">
                <a:solidFill>
                  <a:schemeClr val="tx1"/>
                </a:solidFill>
                <a:latin typeface="Arial"/>
                <a:ea typeface="Arial"/>
                <a:cs typeface="Arial"/>
                <a:sym typeface="Arial"/>
              </a:rPr>
              <a:t>Public Disclosure Notification</a:t>
            </a:r>
          </a:p>
          <a:p>
            <a:pPr marL="457200" marR="0" lvl="0" indent="-228600" algn="just" rtl="0">
              <a:lnSpc>
                <a:spcPct val="100000"/>
              </a:lnSpc>
              <a:spcBef>
                <a:spcPts val="1000"/>
              </a:spcBef>
              <a:spcAft>
                <a:spcPts val="1000"/>
              </a:spcAft>
              <a:buClr>
                <a:schemeClr val="tx1"/>
              </a:buClr>
              <a:buFont typeface="Arial"/>
              <a:buChar char="●"/>
            </a:pPr>
            <a:r>
              <a:rPr lang="en" dirty="0">
                <a:solidFill>
                  <a:srgbClr val="8A8A8A"/>
                </a:solidFill>
                <a:latin typeface="Arial"/>
                <a:ea typeface="Arial"/>
                <a:cs typeface="Arial"/>
                <a:sym typeface="Arial"/>
              </a:rPr>
              <a:t>The inventor needs to notify the TTO prior to their public disclosures. </a:t>
            </a:r>
            <a:r>
              <a:rPr lang="es-PR" dirty="0">
                <a:solidFill>
                  <a:srgbClr val="8A8A8A"/>
                </a:solidFill>
                <a:latin typeface="Arial"/>
                <a:ea typeface="Arial"/>
                <a:cs typeface="Arial"/>
                <a:sym typeface="Arial"/>
              </a:rPr>
              <a:t>P</a:t>
            </a:r>
            <a:r>
              <a:rPr lang="en" dirty="0">
                <a:solidFill>
                  <a:srgbClr val="8A8A8A"/>
                </a:solidFill>
                <a:latin typeface="Arial"/>
                <a:ea typeface="Arial"/>
                <a:cs typeface="Arial"/>
                <a:sym typeface="Arial"/>
              </a:rPr>
              <a:t>referably no less that thirty (30) days.</a:t>
            </a:r>
          </a:p>
          <a:p>
            <a:pPr marL="914400" marR="0" lvl="1" indent="-228600" algn="just" rtl="0">
              <a:lnSpc>
                <a:spcPct val="100000"/>
              </a:lnSpc>
              <a:spcBef>
                <a:spcPts val="1000"/>
              </a:spcBef>
              <a:spcAft>
                <a:spcPts val="1000"/>
              </a:spcAft>
              <a:buClr>
                <a:schemeClr val="tx1"/>
              </a:buClr>
              <a:buChar char="○"/>
            </a:pPr>
            <a:r>
              <a:rPr lang="en" dirty="0">
                <a:solidFill>
                  <a:srgbClr val="8A8A8A"/>
                </a:solidFill>
                <a:latin typeface="Arial"/>
                <a:ea typeface="Arial"/>
                <a:cs typeface="Arial"/>
                <a:sym typeface="Arial"/>
              </a:rPr>
              <a:t>Unless the information has previously been included in a </a:t>
            </a:r>
            <a:r>
              <a:rPr lang="en" b="1" dirty="0">
                <a:solidFill>
                  <a:srgbClr val="8A8A8A"/>
                </a:solidFill>
                <a:latin typeface="Arial"/>
                <a:ea typeface="Arial"/>
                <a:cs typeface="Arial"/>
                <a:sym typeface="Arial"/>
              </a:rPr>
              <a:t>PTO filing</a:t>
            </a:r>
            <a:r>
              <a:rPr lang="en" b="1" baseline="30000" dirty="0">
                <a:solidFill>
                  <a:srgbClr val="8A8A8A"/>
                </a:solidFill>
                <a:latin typeface="Arial"/>
                <a:ea typeface="Arial"/>
                <a:cs typeface="Arial"/>
                <a:sym typeface="Arial"/>
              </a:rPr>
              <a:t>9</a:t>
            </a:r>
            <a:r>
              <a:rPr lang="en" b="1" dirty="0">
                <a:solidFill>
                  <a:srgbClr val="8A8A8A"/>
                </a:solidFill>
                <a:latin typeface="Arial"/>
                <a:ea typeface="Arial"/>
                <a:cs typeface="Arial"/>
                <a:sym typeface="Arial"/>
              </a:rPr>
              <a:t> </a:t>
            </a:r>
            <a:r>
              <a:rPr lang="en" dirty="0">
                <a:solidFill>
                  <a:srgbClr val="8A8A8A"/>
                </a:solidFill>
                <a:latin typeface="Arial"/>
                <a:ea typeface="Arial"/>
                <a:cs typeface="Arial"/>
                <a:sym typeface="Arial"/>
              </a:rPr>
              <a:t>by the </a:t>
            </a:r>
            <a:r>
              <a:rPr lang="es-PR" dirty="0">
                <a:solidFill>
                  <a:srgbClr val="8A8A8A"/>
                </a:solidFill>
                <a:latin typeface="Arial"/>
                <a:ea typeface="Arial"/>
                <a:cs typeface="Arial"/>
                <a:sym typeface="Arial"/>
              </a:rPr>
              <a:t>University</a:t>
            </a:r>
            <a:r>
              <a:rPr lang="en" dirty="0">
                <a:solidFill>
                  <a:srgbClr val="8A8A8A"/>
                </a:solidFill>
                <a:latin typeface="Arial"/>
                <a:ea typeface="Arial"/>
                <a:cs typeface="Arial"/>
                <a:sym typeface="Arial"/>
              </a:rPr>
              <a:t>.</a:t>
            </a:r>
          </a:p>
          <a:p>
            <a:pPr marL="0" marR="0" lvl="0" indent="0" algn="just" rtl="0">
              <a:lnSpc>
                <a:spcPct val="100000"/>
              </a:lnSpc>
              <a:spcBef>
                <a:spcPts val="1000"/>
              </a:spcBef>
              <a:spcAft>
                <a:spcPts val="0"/>
              </a:spcAft>
              <a:buClr>
                <a:schemeClr val="tx1"/>
              </a:buClr>
              <a:buNone/>
            </a:pPr>
            <a:endParaRPr dirty="0">
              <a:solidFill>
                <a:srgbClr val="8A8A8A"/>
              </a:solidFill>
            </a:endParaRPr>
          </a:p>
        </p:txBody>
      </p:sp>
      <p:sp>
        <p:nvSpPr>
          <p:cNvPr id="305" name="Shape 305"/>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33</a:t>
            </a:fld>
            <a:endParaRPr lang="en" dirty="0">
              <a:solidFill>
                <a:srgbClr val="8A8A8A"/>
              </a:solidFill>
              <a:sym typeface="Lato"/>
            </a:endParaRPr>
          </a:p>
        </p:txBody>
      </p:sp>
      <p:sp>
        <p:nvSpPr>
          <p:cNvPr id="307" name="Shape 307"/>
          <p:cNvSpPr txBox="1"/>
          <p:nvPr/>
        </p:nvSpPr>
        <p:spPr>
          <a:xfrm>
            <a:off x="1868978" y="4460561"/>
            <a:ext cx="4276183" cy="320400"/>
          </a:xfrm>
          <a:prstGeom prst="rect">
            <a:avLst/>
          </a:prstGeom>
          <a:noFill/>
          <a:ln>
            <a:noFill/>
          </a:ln>
        </p:spPr>
        <p:txBody>
          <a:bodyPr lIns="91425" tIns="91425" rIns="91425" bIns="91425" anchor="ctr" anchorCtr="0">
            <a:noAutofit/>
          </a:bodyPr>
          <a:lstStyle/>
          <a:p>
            <a:pPr lvl="0" rtl="0">
              <a:spcBef>
                <a:spcPts val="0"/>
              </a:spcBef>
              <a:buNone/>
            </a:pPr>
            <a:r>
              <a:rPr lang="en" sz="800" dirty="0">
                <a:solidFill>
                  <a:srgbClr val="8A8A8A"/>
                </a:solidFill>
              </a:rPr>
              <a:t>9. To preserve rights with regard to an invention that has been described in a PTO filing and in a later public disclosure, the </a:t>
            </a:r>
            <a:r>
              <a:rPr lang="es-PR" sz="800" dirty="0">
                <a:solidFill>
                  <a:srgbClr val="8A8A8A"/>
                </a:solidFill>
              </a:rPr>
              <a:t>University</a:t>
            </a:r>
            <a:r>
              <a:rPr lang="en" sz="800" dirty="0">
                <a:solidFill>
                  <a:srgbClr val="8A8A8A"/>
                </a:solidFill>
              </a:rPr>
              <a:t> needs to make subsequent U.S. (and as applicable, international) Patent filings in a timely manner.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4">
                                            <p:txEl>
                                              <p:pRg st="0" end="0"/>
                                            </p:txEl>
                                          </p:spTgt>
                                        </p:tgtEl>
                                        <p:attrNameLst>
                                          <p:attrName>style.visibility</p:attrName>
                                        </p:attrNameLst>
                                      </p:cBhvr>
                                      <p:to>
                                        <p:strVal val="visible"/>
                                      </p:to>
                                    </p:set>
                                    <p:animEffect transition="in" filter="fade">
                                      <p:cBhvr>
                                        <p:cTn id="7" dur="1000"/>
                                        <p:tgtEl>
                                          <p:spTgt spid="30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04">
                                            <p:txEl>
                                              <p:pRg st="1" end="1"/>
                                            </p:txEl>
                                          </p:spTgt>
                                        </p:tgtEl>
                                        <p:attrNameLst>
                                          <p:attrName>style.visibility</p:attrName>
                                        </p:attrNameLst>
                                      </p:cBhvr>
                                      <p:to>
                                        <p:strVal val="visible"/>
                                      </p:to>
                                    </p:set>
                                    <p:animEffect transition="in" filter="fade">
                                      <p:cBhvr>
                                        <p:cTn id="12" dur="1000"/>
                                        <p:tgtEl>
                                          <p:spTgt spid="30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04">
                                            <p:txEl>
                                              <p:pRg st="2" end="2"/>
                                            </p:txEl>
                                          </p:spTgt>
                                        </p:tgtEl>
                                        <p:attrNameLst>
                                          <p:attrName>style.visibility</p:attrName>
                                        </p:attrNameLst>
                                      </p:cBhvr>
                                      <p:to>
                                        <p:strVal val="visible"/>
                                      </p:to>
                                    </p:set>
                                    <p:animEffect transition="in" filter="fade">
                                      <p:cBhvr>
                                        <p:cTn id="17" dur="1000"/>
                                        <p:tgtEl>
                                          <p:spTgt spid="30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Shape 312"/>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a:latin typeface="Arial"/>
                <a:ea typeface="Arial"/>
                <a:cs typeface="Arial"/>
                <a:sym typeface="Arial"/>
              </a:rPr>
              <a:t>MODULE 1: PATENTS</a:t>
            </a:r>
          </a:p>
        </p:txBody>
      </p:sp>
      <p:sp>
        <p:nvSpPr>
          <p:cNvPr id="313" name="Shape 313"/>
          <p:cNvSpPr txBox="1">
            <a:spLocks noGrp="1"/>
          </p:cNvSpPr>
          <p:nvPr>
            <p:ph type="body" idx="1"/>
          </p:nvPr>
        </p:nvSpPr>
        <p:spPr>
          <a:xfrm>
            <a:off x="659758" y="1468423"/>
            <a:ext cx="8055980" cy="2605866"/>
          </a:xfrm>
          <a:prstGeom prst="rect">
            <a:avLst/>
          </a:prstGeom>
        </p:spPr>
        <p:txBody>
          <a:bodyPr lIns="91425" tIns="91425" rIns="91425" bIns="91425" anchor="t" anchorCtr="0">
            <a:noAutofit/>
          </a:bodyPr>
          <a:lstStyle/>
          <a:p>
            <a:pPr marL="0" marR="0" lvl="0" indent="0" algn="l" rtl="0">
              <a:lnSpc>
                <a:spcPct val="100000"/>
              </a:lnSpc>
              <a:spcBef>
                <a:spcPts val="0"/>
              </a:spcBef>
              <a:spcAft>
                <a:spcPts val="0"/>
              </a:spcAft>
              <a:buClr>
                <a:schemeClr val="tx1"/>
              </a:buClr>
              <a:buNone/>
            </a:pPr>
            <a:r>
              <a:rPr lang="en" sz="1800" b="1" dirty="0">
                <a:solidFill>
                  <a:schemeClr val="tx1"/>
                </a:solidFill>
                <a:latin typeface="Arial"/>
                <a:ea typeface="Arial"/>
                <a:cs typeface="Arial"/>
                <a:sym typeface="Arial"/>
              </a:rPr>
              <a:t>Provisional Patents</a:t>
            </a:r>
            <a:endParaRPr lang="en" sz="1800" b="1" baseline="30000" dirty="0">
              <a:solidFill>
                <a:schemeClr val="tx1"/>
              </a:solidFill>
              <a:latin typeface="Arial"/>
              <a:ea typeface="Arial"/>
              <a:cs typeface="Arial"/>
              <a:sym typeface="Arial"/>
            </a:endParaRPr>
          </a:p>
          <a:p>
            <a:pPr marL="514350" marR="0" lvl="0" indent="-285750" algn="just" rtl="0">
              <a:lnSpc>
                <a:spcPct val="100000"/>
              </a:lnSpc>
              <a:spcBef>
                <a:spcPts val="1000"/>
              </a:spcBef>
              <a:spcAft>
                <a:spcPts val="1000"/>
              </a:spcAft>
              <a:buClr>
                <a:schemeClr val="tx1"/>
              </a:buClr>
              <a:buFont typeface="Arial" panose="020B0604020202020204" pitchFamily="34" charset="0"/>
              <a:buChar char="•"/>
            </a:pPr>
            <a:r>
              <a:rPr lang="en" sz="1500" dirty="0">
                <a:solidFill>
                  <a:srgbClr val="8A8A8A"/>
                </a:solidFill>
                <a:latin typeface="Arial"/>
                <a:ea typeface="Arial"/>
                <a:cs typeface="Arial"/>
                <a:sym typeface="Arial"/>
              </a:rPr>
              <a:t>Is a lower cost filing that can be used to establish an early filing date, prior to starting the official patent examination process by the PTO.</a:t>
            </a:r>
          </a:p>
          <a:p>
            <a:pPr marL="514350" marR="0" lvl="0" indent="-285750" algn="just" rtl="0">
              <a:lnSpc>
                <a:spcPct val="100000"/>
              </a:lnSpc>
              <a:spcBef>
                <a:spcPts val="1000"/>
              </a:spcBef>
              <a:spcAft>
                <a:spcPts val="1000"/>
              </a:spcAft>
              <a:buClr>
                <a:schemeClr val="tx1"/>
              </a:buClr>
              <a:buFont typeface="Arial" panose="020B0604020202020204" pitchFamily="34" charset="0"/>
              <a:buChar char="•"/>
            </a:pPr>
            <a:r>
              <a:rPr lang="en" sz="1500" dirty="0">
                <a:solidFill>
                  <a:srgbClr val="8A8A8A"/>
                </a:solidFill>
                <a:latin typeface="Arial"/>
                <a:ea typeface="Arial"/>
                <a:cs typeface="Arial"/>
                <a:sym typeface="Arial"/>
              </a:rPr>
              <a:t>The provisional initiates a one (1) year period for filing the corresponding non-provisional application.  After the year period the chance to patent the invention is lost. </a:t>
            </a:r>
          </a:p>
          <a:p>
            <a:pPr marL="514350" marR="0" lvl="0" indent="-285750" algn="just" rtl="0">
              <a:lnSpc>
                <a:spcPct val="100000"/>
              </a:lnSpc>
              <a:spcBef>
                <a:spcPts val="1000"/>
              </a:spcBef>
              <a:spcAft>
                <a:spcPts val="1000"/>
              </a:spcAft>
              <a:buClr>
                <a:schemeClr val="tx1"/>
              </a:buClr>
              <a:buFont typeface="Arial" panose="020B0604020202020204" pitchFamily="34" charset="0"/>
              <a:buChar char="•"/>
            </a:pPr>
            <a:r>
              <a:rPr lang="en" sz="1500" dirty="0">
                <a:solidFill>
                  <a:srgbClr val="8A8A8A"/>
                </a:solidFill>
                <a:latin typeface="Arial"/>
                <a:ea typeface="Arial"/>
                <a:cs typeface="Arial"/>
                <a:sym typeface="Arial"/>
              </a:rPr>
              <a:t>After the provisional application has been filed, later public disclosures do not count as prior art against the invention.</a:t>
            </a:r>
          </a:p>
          <a:p>
            <a:pPr marL="0" marR="0" lvl="0" indent="0" algn="l" rtl="0">
              <a:lnSpc>
                <a:spcPct val="100000"/>
              </a:lnSpc>
              <a:spcBef>
                <a:spcPts val="1000"/>
              </a:spcBef>
              <a:spcAft>
                <a:spcPts val="1000"/>
              </a:spcAft>
              <a:buClr>
                <a:schemeClr val="tx1"/>
              </a:buClr>
              <a:buNone/>
            </a:pPr>
            <a:endParaRPr sz="1500" dirty="0">
              <a:solidFill>
                <a:srgbClr val="8A8A8A"/>
              </a:solidFill>
            </a:endParaRPr>
          </a:p>
        </p:txBody>
      </p:sp>
      <p:sp>
        <p:nvSpPr>
          <p:cNvPr id="314" name="Shape 314"/>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34</a:t>
            </a:fld>
            <a:endParaRPr lang="en" dirty="0">
              <a:solidFill>
                <a:srgbClr val="8A8A8A"/>
              </a:solidFill>
              <a:sym typeface="La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13">
                                            <p:txEl>
                                              <p:pRg st="0" end="0"/>
                                            </p:txEl>
                                          </p:spTgt>
                                        </p:tgtEl>
                                        <p:attrNameLst>
                                          <p:attrName>style.visibility</p:attrName>
                                        </p:attrNameLst>
                                      </p:cBhvr>
                                      <p:to>
                                        <p:strVal val="visible"/>
                                      </p:to>
                                    </p:set>
                                    <p:animEffect transition="in" filter="fade">
                                      <p:cBhvr>
                                        <p:cTn id="7" dur="1000"/>
                                        <p:tgtEl>
                                          <p:spTgt spid="3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13">
                                            <p:txEl>
                                              <p:pRg st="1" end="1"/>
                                            </p:txEl>
                                          </p:spTgt>
                                        </p:tgtEl>
                                        <p:attrNameLst>
                                          <p:attrName>style.visibility</p:attrName>
                                        </p:attrNameLst>
                                      </p:cBhvr>
                                      <p:to>
                                        <p:strVal val="visible"/>
                                      </p:to>
                                    </p:set>
                                    <p:animEffect transition="in" filter="fade">
                                      <p:cBhvr>
                                        <p:cTn id="12" dur="1000"/>
                                        <p:tgtEl>
                                          <p:spTgt spid="31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13">
                                            <p:txEl>
                                              <p:pRg st="2" end="2"/>
                                            </p:txEl>
                                          </p:spTgt>
                                        </p:tgtEl>
                                        <p:attrNameLst>
                                          <p:attrName>style.visibility</p:attrName>
                                        </p:attrNameLst>
                                      </p:cBhvr>
                                      <p:to>
                                        <p:strVal val="visible"/>
                                      </p:to>
                                    </p:set>
                                    <p:animEffect transition="in" filter="fade">
                                      <p:cBhvr>
                                        <p:cTn id="17" dur="1000"/>
                                        <p:tgtEl>
                                          <p:spTgt spid="31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13">
                                            <p:txEl>
                                              <p:pRg st="3" end="3"/>
                                            </p:txEl>
                                          </p:spTgt>
                                        </p:tgtEl>
                                        <p:attrNameLst>
                                          <p:attrName>style.visibility</p:attrName>
                                        </p:attrNameLst>
                                      </p:cBhvr>
                                      <p:to>
                                        <p:strVal val="visible"/>
                                      </p:to>
                                    </p:set>
                                    <p:animEffect transition="in" filter="fade">
                                      <p:cBhvr>
                                        <p:cTn id="22" dur="1000"/>
                                        <p:tgtEl>
                                          <p:spTgt spid="31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0" name="Shape 320"/>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dirty="0">
                <a:latin typeface="Arial"/>
                <a:ea typeface="Arial"/>
                <a:cs typeface="Arial"/>
                <a:sym typeface="Arial"/>
              </a:rPr>
              <a:t>MODULE 1: PATENTS</a:t>
            </a:r>
          </a:p>
        </p:txBody>
      </p:sp>
      <p:sp>
        <p:nvSpPr>
          <p:cNvPr id="321" name="Shape 321"/>
          <p:cNvSpPr txBox="1">
            <a:spLocks noGrp="1"/>
          </p:cNvSpPr>
          <p:nvPr>
            <p:ph type="body" idx="1"/>
          </p:nvPr>
        </p:nvSpPr>
        <p:spPr>
          <a:prstGeom prst="rect">
            <a:avLst/>
          </a:prstGeom>
        </p:spPr>
        <p:txBody>
          <a:bodyPr lIns="91425" tIns="91425" rIns="91425" bIns="91425" anchor="t" anchorCtr="0">
            <a:noAutofit/>
          </a:bodyPr>
          <a:lstStyle/>
          <a:p>
            <a:pPr marL="0" marR="0" lvl="0" indent="0" algn="just" rtl="0">
              <a:lnSpc>
                <a:spcPct val="100000"/>
              </a:lnSpc>
              <a:spcBef>
                <a:spcPts val="0"/>
              </a:spcBef>
              <a:spcAft>
                <a:spcPts val="0"/>
              </a:spcAft>
              <a:buClr>
                <a:schemeClr val="tx1"/>
              </a:buClr>
              <a:buNone/>
            </a:pPr>
            <a:r>
              <a:rPr lang="en" b="1" dirty="0">
                <a:solidFill>
                  <a:schemeClr val="tx1"/>
                </a:solidFill>
                <a:latin typeface="Arial"/>
                <a:ea typeface="Arial"/>
                <a:cs typeface="Arial"/>
                <a:sym typeface="Arial"/>
              </a:rPr>
              <a:t>Non-Provisional Patents</a:t>
            </a:r>
          </a:p>
          <a:p>
            <a:pPr marL="514350" marR="0" lvl="0" indent="-285750" algn="just" rtl="0">
              <a:lnSpc>
                <a:spcPct val="100000"/>
              </a:lnSpc>
              <a:spcBef>
                <a:spcPts val="1000"/>
              </a:spcBef>
              <a:spcAft>
                <a:spcPts val="1000"/>
              </a:spcAft>
              <a:buClr>
                <a:schemeClr val="tx1"/>
              </a:buClr>
              <a:buFont typeface="Arial" panose="020B0604020202020204" pitchFamily="34" charset="0"/>
              <a:buChar char="•"/>
            </a:pPr>
            <a:r>
              <a:rPr lang="en" dirty="0">
                <a:solidFill>
                  <a:srgbClr val="8A8A8A"/>
                </a:solidFill>
                <a:latin typeface="Arial"/>
                <a:ea typeface="Arial"/>
                <a:cs typeface="Arial"/>
                <a:sym typeface="Arial"/>
              </a:rPr>
              <a:t>After the non-provisional patent has been filed, the patent examination process begins. </a:t>
            </a:r>
          </a:p>
          <a:p>
            <a:pPr marL="514350" marR="0" lvl="0" indent="-285750" algn="just" rtl="0">
              <a:lnSpc>
                <a:spcPct val="100000"/>
              </a:lnSpc>
              <a:spcBef>
                <a:spcPts val="1000"/>
              </a:spcBef>
              <a:spcAft>
                <a:spcPts val="1000"/>
              </a:spcAft>
              <a:buClr>
                <a:schemeClr val="tx1"/>
              </a:buClr>
              <a:buFont typeface="Arial" panose="020B0604020202020204" pitchFamily="34" charset="0"/>
              <a:buChar char="•"/>
            </a:pPr>
            <a:r>
              <a:rPr lang="en" dirty="0">
                <a:solidFill>
                  <a:srgbClr val="8A8A8A"/>
                </a:solidFill>
                <a:latin typeface="Arial"/>
                <a:ea typeface="Arial"/>
                <a:cs typeface="Arial"/>
                <a:sym typeface="Arial"/>
              </a:rPr>
              <a:t>After the application is filed, the subsequent disclosures do not count as prior art against the invention.</a:t>
            </a:r>
          </a:p>
        </p:txBody>
      </p:sp>
      <p:sp>
        <p:nvSpPr>
          <p:cNvPr id="322" name="Shape 322"/>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35</a:t>
            </a:fld>
            <a:endParaRPr lang="en" dirty="0">
              <a:solidFill>
                <a:srgbClr val="8A8A8A"/>
              </a:solidFill>
              <a:sym typeface="La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1">
                                            <p:txEl>
                                              <p:pRg st="0" end="0"/>
                                            </p:txEl>
                                          </p:spTgt>
                                        </p:tgtEl>
                                        <p:attrNameLst>
                                          <p:attrName>style.visibility</p:attrName>
                                        </p:attrNameLst>
                                      </p:cBhvr>
                                      <p:to>
                                        <p:strVal val="visible"/>
                                      </p:to>
                                    </p:set>
                                    <p:animEffect transition="in" filter="fade">
                                      <p:cBhvr>
                                        <p:cTn id="7" dur="1000"/>
                                        <p:tgtEl>
                                          <p:spTgt spid="32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1">
                                            <p:txEl>
                                              <p:pRg st="1" end="1"/>
                                            </p:txEl>
                                          </p:spTgt>
                                        </p:tgtEl>
                                        <p:attrNameLst>
                                          <p:attrName>style.visibility</p:attrName>
                                        </p:attrNameLst>
                                      </p:cBhvr>
                                      <p:to>
                                        <p:strVal val="visible"/>
                                      </p:to>
                                    </p:set>
                                    <p:animEffect transition="in" filter="fade">
                                      <p:cBhvr>
                                        <p:cTn id="12" dur="1000"/>
                                        <p:tgtEl>
                                          <p:spTgt spid="32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21">
                                            <p:txEl>
                                              <p:pRg st="2" end="2"/>
                                            </p:txEl>
                                          </p:spTgt>
                                        </p:tgtEl>
                                        <p:attrNameLst>
                                          <p:attrName>style.visibility</p:attrName>
                                        </p:attrNameLst>
                                      </p:cBhvr>
                                      <p:to>
                                        <p:strVal val="visible"/>
                                      </p:to>
                                    </p:set>
                                    <p:animEffect transition="in" filter="fade">
                                      <p:cBhvr>
                                        <p:cTn id="17" dur="1000"/>
                                        <p:tgtEl>
                                          <p:spTgt spid="32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Clr>
                <a:schemeClr val="tx1"/>
              </a:buClr>
            </a:pPr>
            <a:r>
              <a:rPr lang="en-US" dirty="0">
                <a:latin typeface="+mj-lt"/>
              </a:rPr>
              <a:t>MODULE 1: PATENTS</a:t>
            </a:r>
            <a:endParaRPr lang="es-PR" dirty="0">
              <a:latin typeface="+mj-lt"/>
            </a:endParaRPr>
          </a:p>
        </p:txBody>
      </p:sp>
      <p:sp>
        <p:nvSpPr>
          <p:cNvPr id="3" name="Text Placeholder 2"/>
          <p:cNvSpPr>
            <a:spLocks noGrp="1"/>
          </p:cNvSpPr>
          <p:nvPr>
            <p:ph type="body" idx="1"/>
          </p:nvPr>
        </p:nvSpPr>
        <p:spPr/>
        <p:txBody>
          <a:bodyPr/>
          <a:lstStyle/>
          <a:p>
            <a:pPr marL="228600" algn="just">
              <a:lnSpc>
                <a:spcPct val="100000"/>
              </a:lnSpc>
              <a:spcBef>
                <a:spcPts val="1000"/>
              </a:spcBef>
              <a:spcAft>
                <a:spcPts val="1000"/>
              </a:spcAft>
              <a:buClr>
                <a:schemeClr val="tx1"/>
              </a:buClr>
            </a:pPr>
            <a:r>
              <a:rPr lang="en" b="1" dirty="0">
                <a:solidFill>
                  <a:schemeClr val="tx1"/>
                </a:solidFill>
                <a:latin typeface="Arial"/>
                <a:ea typeface="Arial"/>
                <a:cs typeface="Arial"/>
                <a:sym typeface="Arial"/>
              </a:rPr>
              <a:t>Non-Provisional Patents</a:t>
            </a:r>
            <a:endParaRPr lang="en" dirty="0">
              <a:solidFill>
                <a:schemeClr val="tx1"/>
              </a:solidFill>
              <a:latin typeface="Arial"/>
              <a:ea typeface="Arial"/>
              <a:cs typeface="Arial"/>
              <a:sym typeface="Arial"/>
            </a:endParaRPr>
          </a:p>
          <a:p>
            <a:pPr marL="514350" lvl="0" indent="-285750" algn="just">
              <a:lnSpc>
                <a:spcPct val="100000"/>
              </a:lnSpc>
              <a:spcBef>
                <a:spcPts val="1000"/>
              </a:spcBef>
              <a:spcAft>
                <a:spcPts val="1000"/>
              </a:spcAft>
              <a:buClr>
                <a:schemeClr val="tx1"/>
              </a:buClr>
              <a:buFont typeface="Arial" panose="020B0604020202020204" pitchFamily="34" charset="0"/>
              <a:buChar char="•"/>
            </a:pPr>
            <a:r>
              <a:rPr lang="en" dirty="0">
                <a:solidFill>
                  <a:srgbClr val="8A8A8A"/>
                </a:solidFill>
                <a:latin typeface="Arial"/>
                <a:ea typeface="Arial"/>
                <a:cs typeface="Arial"/>
                <a:sym typeface="Arial"/>
              </a:rPr>
              <a:t>Inventors have a duty to disclose relevant prior art of which they are aware. This includes:</a:t>
            </a:r>
          </a:p>
          <a:p>
            <a:pPr marL="971550" lvl="1" indent="-285750" algn="just">
              <a:lnSpc>
                <a:spcPct val="100000"/>
              </a:lnSpc>
              <a:spcBef>
                <a:spcPts val="1000"/>
              </a:spcBef>
              <a:spcAft>
                <a:spcPts val="1000"/>
              </a:spcAft>
              <a:buClr>
                <a:schemeClr val="tx1"/>
              </a:buClr>
              <a:buFont typeface="Arial" panose="020B0604020202020204" pitchFamily="34" charset="0"/>
              <a:buChar char="•"/>
            </a:pPr>
            <a:r>
              <a:rPr lang="en" sz="1600" dirty="0">
                <a:solidFill>
                  <a:srgbClr val="8A8A8A"/>
                </a:solidFill>
                <a:latin typeface="Arial"/>
                <a:ea typeface="Arial"/>
                <a:cs typeface="Arial"/>
                <a:sym typeface="Arial"/>
              </a:rPr>
              <a:t>At the time of filing</a:t>
            </a:r>
          </a:p>
          <a:p>
            <a:pPr marL="971550" lvl="1" indent="-285750" algn="just">
              <a:lnSpc>
                <a:spcPct val="100000"/>
              </a:lnSpc>
              <a:spcBef>
                <a:spcPts val="1000"/>
              </a:spcBef>
              <a:spcAft>
                <a:spcPts val="1000"/>
              </a:spcAft>
              <a:buClr>
                <a:schemeClr val="tx1"/>
              </a:buClr>
              <a:buFont typeface="Arial" panose="020B0604020202020204" pitchFamily="34" charset="0"/>
              <a:buChar char="•"/>
            </a:pPr>
            <a:r>
              <a:rPr lang="en" sz="1600" dirty="0">
                <a:solidFill>
                  <a:srgbClr val="8A8A8A"/>
                </a:solidFill>
                <a:latin typeface="Arial"/>
                <a:ea typeface="Arial"/>
                <a:cs typeface="Arial"/>
                <a:sym typeface="Arial"/>
              </a:rPr>
              <a:t>During the examination process</a:t>
            </a:r>
          </a:p>
          <a:p>
            <a:pPr>
              <a:buClr>
                <a:schemeClr val="tx1"/>
              </a:buClr>
            </a:pPr>
            <a:endParaRPr lang="es-PR" dirty="0">
              <a:solidFill>
                <a:srgbClr val="8A8A8A"/>
              </a:solidFill>
            </a:endParaRPr>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t>36</a:t>
            </a:fld>
            <a:endParaRPr lang="en"/>
          </a:p>
        </p:txBody>
      </p:sp>
    </p:spTree>
    <p:extLst>
      <p:ext uri="{BB962C8B-B14F-4D97-AF65-F5344CB8AC3E}">
        <p14:creationId xmlns:p14="http://schemas.microsoft.com/office/powerpoint/2010/main" val="4265571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28" name="Shape 328"/>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dirty="0">
                <a:latin typeface="Arial"/>
                <a:ea typeface="Arial"/>
                <a:cs typeface="Arial"/>
                <a:sym typeface="Arial"/>
              </a:rPr>
              <a:t>MODULE 1: PATENTS</a:t>
            </a:r>
          </a:p>
        </p:txBody>
      </p:sp>
      <p:sp>
        <p:nvSpPr>
          <p:cNvPr id="329" name="Shape 329"/>
          <p:cNvSpPr txBox="1">
            <a:spLocks noGrp="1"/>
          </p:cNvSpPr>
          <p:nvPr>
            <p:ph type="body" idx="1"/>
          </p:nvPr>
        </p:nvSpPr>
        <p:spPr>
          <a:prstGeom prst="rect">
            <a:avLst/>
          </a:prstGeom>
        </p:spPr>
        <p:txBody>
          <a:bodyPr lIns="91425" tIns="91425" rIns="91425" bIns="91425" anchor="t" anchorCtr="0">
            <a:noAutofit/>
          </a:bodyPr>
          <a:lstStyle/>
          <a:p>
            <a:pPr marL="0" marR="0" lvl="0" indent="0" algn="l" rtl="0">
              <a:lnSpc>
                <a:spcPct val="100000"/>
              </a:lnSpc>
              <a:spcBef>
                <a:spcPts val="0"/>
              </a:spcBef>
              <a:spcAft>
                <a:spcPts val="0"/>
              </a:spcAft>
              <a:buClr>
                <a:schemeClr val="tx1"/>
              </a:buClr>
              <a:buNone/>
            </a:pPr>
            <a:r>
              <a:rPr lang="en" b="1" dirty="0">
                <a:solidFill>
                  <a:schemeClr val="tx1"/>
                </a:solidFill>
                <a:latin typeface="Arial"/>
                <a:ea typeface="Arial"/>
                <a:cs typeface="Arial"/>
                <a:sym typeface="Arial"/>
              </a:rPr>
              <a:t>Non-Provisional Patents</a:t>
            </a:r>
          </a:p>
          <a:p>
            <a:pPr marL="514350" marR="0" lvl="0" indent="-285750" algn="just" rtl="0">
              <a:lnSpc>
                <a:spcPct val="100000"/>
              </a:lnSpc>
              <a:spcBef>
                <a:spcPts val="1000"/>
              </a:spcBef>
              <a:spcAft>
                <a:spcPts val="1000"/>
              </a:spcAft>
              <a:buClr>
                <a:schemeClr val="tx1"/>
              </a:buClr>
              <a:buFont typeface="Arial" panose="020B0604020202020204" pitchFamily="34" charset="0"/>
              <a:buChar char="•"/>
            </a:pPr>
            <a:r>
              <a:rPr lang="en" dirty="0">
                <a:solidFill>
                  <a:srgbClr val="8A8A8A"/>
                </a:solidFill>
                <a:latin typeface="Arial"/>
                <a:ea typeface="Arial"/>
                <a:cs typeface="Arial"/>
                <a:sym typeface="Arial"/>
              </a:rPr>
              <a:t>A PTO examiner will evaluate the application. There may be a back and forth between the examiner and the applicant to discuss the claims and several other considerations.</a:t>
            </a:r>
          </a:p>
          <a:p>
            <a:pPr marL="571500" marR="0" lvl="0" indent="-342900" algn="just" rtl="0">
              <a:lnSpc>
                <a:spcPct val="100000"/>
              </a:lnSpc>
              <a:spcBef>
                <a:spcPts val="1000"/>
              </a:spcBef>
              <a:spcAft>
                <a:spcPts val="1000"/>
              </a:spcAft>
              <a:buClr>
                <a:schemeClr val="tx1"/>
              </a:buClr>
              <a:buFont typeface="Arial" panose="020B0604020202020204" pitchFamily="34" charset="0"/>
              <a:buChar char="•"/>
            </a:pPr>
            <a:r>
              <a:rPr lang="en" sz="2000" dirty="0">
                <a:solidFill>
                  <a:srgbClr val="8A8A8A"/>
                </a:solidFill>
                <a:latin typeface="Arial"/>
                <a:ea typeface="Arial"/>
                <a:cs typeface="Arial"/>
                <a:sym typeface="Arial"/>
              </a:rPr>
              <a:t>The patent is issued if and when the patent examiner deems the </a:t>
            </a:r>
            <a:r>
              <a:rPr lang="en" sz="2000" b="1" dirty="0">
                <a:solidFill>
                  <a:srgbClr val="8A8A8A"/>
                </a:solidFill>
                <a:latin typeface="Arial"/>
                <a:ea typeface="Arial"/>
                <a:cs typeface="Arial"/>
                <a:sym typeface="Arial"/>
              </a:rPr>
              <a:t>claims</a:t>
            </a:r>
            <a:r>
              <a:rPr lang="en" sz="2000" b="1" baseline="30000" dirty="0">
                <a:solidFill>
                  <a:srgbClr val="8A8A8A"/>
                </a:solidFill>
                <a:latin typeface="Arial"/>
                <a:ea typeface="Arial"/>
                <a:cs typeface="Arial"/>
                <a:sym typeface="Arial"/>
              </a:rPr>
              <a:t>10</a:t>
            </a:r>
            <a:r>
              <a:rPr lang="en" sz="2000" dirty="0">
                <a:solidFill>
                  <a:srgbClr val="8A8A8A"/>
                </a:solidFill>
                <a:latin typeface="Arial"/>
                <a:ea typeface="Arial"/>
                <a:cs typeface="Arial"/>
                <a:sym typeface="Arial"/>
              </a:rPr>
              <a:t> to be </a:t>
            </a:r>
            <a:r>
              <a:rPr lang="en" sz="2000" b="1" dirty="0">
                <a:solidFill>
                  <a:srgbClr val="8A8A8A"/>
                </a:solidFill>
                <a:latin typeface="Arial"/>
                <a:ea typeface="Arial"/>
                <a:cs typeface="Arial"/>
                <a:sym typeface="Arial"/>
              </a:rPr>
              <a:t>“allowable.”</a:t>
            </a:r>
            <a:r>
              <a:rPr lang="en" sz="2000" b="1" baseline="30000" dirty="0">
                <a:solidFill>
                  <a:srgbClr val="8A8A8A"/>
                </a:solidFill>
                <a:latin typeface="Arial"/>
                <a:ea typeface="Arial"/>
                <a:cs typeface="Arial"/>
                <a:sym typeface="Arial"/>
              </a:rPr>
              <a:t>11</a:t>
            </a:r>
          </a:p>
        </p:txBody>
      </p:sp>
      <p:sp>
        <p:nvSpPr>
          <p:cNvPr id="330" name="Shape 330"/>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37</a:t>
            </a:fld>
            <a:endParaRPr lang="en" dirty="0">
              <a:solidFill>
                <a:srgbClr val="8A8A8A"/>
              </a:solidFill>
              <a:sym typeface="Lato"/>
            </a:endParaRPr>
          </a:p>
        </p:txBody>
      </p:sp>
      <p:sp>
        <p:nvSpPr>
          <p:cNvPr id="332" name="Shape 332"/>
          <p:cNvSpPr txBox="1"/>
          <p:nvPr/>
        </p:nvSpPr>
        <p:spPr>
          <a:xfrm>
            <a:off x="1847264" y="4516558"/>
            <a:ext cx="4264170" cy="456000"/>
          </a:xfrm>
          <a:prstGeom prst="rect">
            <a:avLst/>
          </a:prstGeom>
          <a:noFill/>
          <a:ln>
            <a:noFill/>
          </a:ln>
        </p:spPr>
        <p:txBody>
          <a:bodyPr lIns="91425" tIns="91425" rIns="91425" bIns="91425" anchor="ctr" anchorCtr="0">
            <a:noAutofit/>
          </a:bodyPr>
          <a:lstStyle/>
          <a:p>
            <a:pPr lvl="0" rtl="0">
              <a:spcBef>
                <a:spcPts val="0"/>
              </a:spcBef>
              <a:buNone/>
            </a:pPr>
            <a:r>
              <a:rPr lang="en" sz="700" dirty="0">
                <a:solidFill>
                  <a:srgbClr val="8A8A8A"/>
                </a:solidFill>
              </a:rPr>
              <a:t>10. A patent concludes with “one or more claims particularly pointing out and distinctly claiming the subject matter which the inventor or a joint inventor regards as the invention” . See </a:t>
            </a:r>
            <a:r>
              <a:rPr lang="en" sz="700" dirty="0">
                <a:solidFill>
                  <a:srgbClr val="8A8A8A"/>
                </a:solidFill>
                <a:hlinkClick r:id="rId3"/>
              </a:rPr>
              <a:t>35 U.S.C. § 112 (b). </a:t>
            </a:r>
            <a:r>
              <a:rPr lang="en" sz="700" dirty="0">
                <a:solidFill>
                  <a:srgbClr val="8A8A8A"/>
                </a:solidFill>
              </a:rPr>
              <a:t/>
            </a:r>
            <a:br>
              <a:rPr lang="en" sz="700" dirty="0">
                <a:solidFill>
                  <a:srgbClr val="8A8A8A"/>
                </a:solidFill>
              </a:rPr>
            </a:br>
            <a:r>
              <a:rPr lang="en" sz="700" dirty="0">
                <a:solidFill>
                  <a:srgbClr val="8A8A8A"/>
                </a:solidFill>
              </a:rPr>
              <a:t>11. Applicants unsatisfied with an examiner’s denial of an application can appeal to the Patent Trial and Appeal Board (PTAB), which can overrule an examiner. </a:t>
            </a:r>
            <a:r>
              <a:rPr lang="en" sz="1100" dirty="0">
                <a:solidFill>
                  <a:srgbClr val="8A8A8A"/>
                </a:solidFill>
              </a:rPr>
              <a:t/>
            </a:r>
            <a:br>
              <a:rPr lang="en" sz="1100" dirty="0">
                <a:solidFill>
                  <a:srgbClr val="8A8A8A"/>
                </a:solidFill>
              </a:rPr>
            </a:br>
            <a:endParaRPr lang="en" sz="1100"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9">
                                            <p:txEl>
                                              <p:pRg st="0" end="0"/>
                                            </p:txEl>
                                          </p:spTgt>
                                        </p:tgtEl>
                                        <p:attrNameLst>
                                          <p:attrName>style.visibility</p:attrName>
                                        </p:attrNameLst>
                                      </p:cBhvr>
                                      <p:to>
                                        <p:strVal val="visible"/>
                                      </p:to>
                                    </p:set>
                                    <p:animEffect transition="in" filter="fade">
                                      <p:cBhvr>
                                        <p:cTn id="7" dur="1000"/>
                                        <p:tgtEl>
                                          <p:spTgt spid="3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9">
                                            <p:txEl>
                                              <p:pRg st="1" end="1"/>
                                            </p:txEl>
                                          </p:spTgt>
                                        </p:tgtEl>
                                        <p:attrNameLst>
                                          <p:attrName>style.visibility</p:attrName>
                                        </p:attrNameLst>
                                      </p:cBhvr>
                                      <p:to>
                                        <p:strVal val="visible"/>
                                      </p:to>
                                    </p:set>
                                    <p:animEffect transition="in" filter="fade">
                                      <p:cBhvr>
                                        <p:cTn id="12" dur="1000"/>
                                        <p:tgtEl>
                                          <p:spTgt spid="32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29">
                                            <p:txEl>
                                              <p:pRg st="2" end="2"/>
                                            </p:txEl>
                                          </p:spTgt>
                                        </p:tgtEl>
                                        <p:attrNameLst>
                                          <p:attrName>style.visibility</p:attrName>
                                        </p:attrNameLst>
                                      </p:cBhvr>
                                      <p:to>
                                        <p:strVal val="visible"/>
                                      </p:to>
                                    </p:set>
                                    <p:animEffect transition="in" filter="fade">
                                      <p:cBhvr>
                                        <p:cTn id="17" dur="1000"/>
                                        <p:tgtEl>
                                          <p:spTgt spid="32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36"/>
        <p:cNvGrpSpPr/>
        <p:nvPr/>
      </p:nvGrpSpPr>
      <p:grpSpPr>
        <a:xfrm>
          <a:off x="0" y="0"/>
          <a:ext cx="0" cy="0"/>
          <a:chOff x="0" y="0"/>
          <a:chExt cx="0" cy="0"/>
        </a:xfrm>
      </p:grpSpPr>
      <p:sp>
        <p:nvSpPr>
          <p:cNvPr id="337" name="Shape 337"/>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dirty="0">
                <a:latin typeface="Arial"/>
                <a:ea typeface="Arial"/>
                <a:cs typeface="Arial"/>
                <a:sym typeface="Arial"/>
              </a:rPr>
              <a:t>MODULE 1: PATENTS</a:t>
            </a:r>
          </a:p>
        </p:txBody>
      </p:sp>
      <p:sp>
        <p:nvSpPr>
          <p:cNvPr id="338" name="Shape 338"/>
          <p:cNvSpPr txBox="1">
            <a:spLocks noGrp="1"/>
          </p:cNvSpPr>
          <p:nvPr>
            <p:ph type="body" idx="1"/>
          </p:nvPr>
        </p:nvSpPr>
        <p:spPr>
          <a:xfrm>
            <a:off x="811971" y="1352677"/>
            <a:ext cx="7653047" cy="2455364"/>
          </a:xfrm>
          <a:prstGeom prst="rect">
            <a:avLst/>
          </a:prstGeom>
        </p:spPr>
        <p:txBody>
          <a:bodyPr lIns="91425" tIns="91425" rIns="91425" bIns="91425" anchor="t" anchorCtr="0">
            <a:noAutofit/>
          </a:bodyPr>
          <a:lstStyle/>
          <a:p>
            <a:pPr marL="0" marR="0" lvl="0" indent="0" algn="just" rtl="0">
              <a:lnSpc>
                <a:spcPct val="100000"/>
              </a:lnSpc>
              <a:spcBef>
                <a:spcPts val="0"/>
              </a:spcBef>
              <a:spcAft>
                <a:spcPts val="0"/>
              </a:spcAft>
              <a:buClr>
                <a:schemeClr val="tx1"/>
              </a:buClr>
              <a:buNone/>
            </a:pPr>
            <a:r>
              <a:rPr lang="en" sz="1800" b="1" dirty="0">
                <a:solidFill>
                  <a:schemeClr val="tx1"/>
                </a:solidFill>
                <a:latin typeface="Arial"/>
                <a:ea typeface="Arial"/>
                <a:cs typeface="Arial"/>
                <a:sym typeface="Arial"/>
              </a:rPr>
              <a:t>Summary/Highlights</a:t>
            </a:r>
          </a:p>
          <a:p>
            <a:pPr marL="457200" marR="0" lvl="0" indent="-228600" algn="just" rtl="0">
              <a:lnSpc>
                <a:spcPct val="100000"/>
              </a:lnSpc>
              <a:spcBef>
                <a:spcPts val="1000"/>
              </a:spcBef>
              <a:spcAft>
                <a:spcPts val="1000"/>
              </a:spcAft>
              <a:buClr>
                <a:schemeClr val="tx1"/>
              </a:buClr>
              <a:buFont typeface="Arial"/>
              <a:buChar char="●"/>
            </a:pPr>
            <a:r>
              <a:rPr lang="en" sz="1800" dirty="0">
                <a:solidFill>
                  <a:srgbClr val="8A8A8A"/>
                </a:solidFill>
                <a:latin typeface="Arial"/>
                <a:ea typeface="Arial"/>
                <a:cs typeface="Arial"/>
                <a:sym typeface="Arial"/>
              </a:rPr>
              <a:t>A strong set of protections for patentable inventions are offered by the patent system.</a:t>
            </a:r>
          </a:p>
          <a:p>
            <a:pPr marL="457200" marR="0" lvl="0" indent="-228600" algn="just" rtl="0">
              <a:lnSpc>
                <a:spcPct val="100000"/>
              </a:lnSpc>
              <a:spcBef>
                <a:spcPts val="1000"/>
              </a:spcBef>
              <a:spcAft>
                <a:spcPts val="0"/>
              </a:spcAft>
              <a:buClr>
                <a:schemeClr val="tx1"/>
              </a:buClr>
              <a:buFont typeface="Arial"/>
              <a:buChar char="●"/>
            </a:pPr>
            <a:r>
              <a:rPr lang="en" sz="1800" dirty="0">
                <a:solidFill>
                  <a:srgbClr val="8A8A8A"/>
                </a:solidFill>
                <a:latin typeface="Arial"/>
                <a:ea typeface="Arial"/>
                <a:cs typeface="Arial"/>
                <a:sym typeface="Arial"/>
              </a:rPr>
              <a:t>Researchers should engage in this process:</a:t>
            </a:r>
          </a:p>
          <a:p>
            <a:pPr marL="914400" marR="0" lvl="1" indent="-330200" algn="just" rtl="0">
              <a:lnSpc>
                <a:spcPct val="100000"/>
              </a:lnSpc>
              <a:spcBef>
                <a:spcPts val="1000"/>
              </a:spcBef>
              <a:spcAft>
                <a:spcPts val="0"/>
              </a:spcAft>
              <a:buClr>
                <a:schemeClr val="tx1"/>
              </a:buClr>
              <a:buSzPct val="100000"/>
              <a:buFont typeface="Arial"/>
              <a:buChar char="○"/>
            </a:pPr>
            <a:r>
              <a:rPr lang="en" dirty="0">
                <a:solidFill>
                  <a:srgbClr val="8A8A8A"/>
                </a:solidFill>
                <a:latin typeface="Arial"/>
                <a:ea typeface="Arial"/>
                <a:cs typeface="Arial"/>
                <a:sym typeface="Arial"/>
              </a:rPr>
              <a:t>Understanding when an invention is potentially patentable,</a:t>
            </a:r>
          </a:p>
          <a:p>
            <a:pPr marL="914400" marR="0" lvl="1" indent="-330200" algn="just" rtl="0">
              <a:lnSpc>
                <a:spcPct val="100000"/>
              </a:lnSpc>
              <a:spcBef>
                <a:spcPts val="1000"/>
              </a:spcBef>
              <a:spcAft>
                <a:spcPts val="0"/>
              </a:spcAft>
              <a:buClr>
                <a:schemeClr val="tx1"/>
              </a:buClr>
              <a:buSzPct val="100000"/>
              <a:buFont typeface="Arial"/>
              <a:buChar char="○"/>
            </a:pPr>
            <a:r>
              <a:rPr lang="en" dirty="0">
                <a:solidFill>
                  <a:srgbClr val="8A8A8A"/>
                </a:solidFill>
                <a:latin typeface="Arial"/>
                <a:ea typeface="Arial"/>
                <a:cs typeface="Arial"/>
                <a:sym typeface="Arial"/>
              </a:rPr>
              <a:t>Understanding the rights and obligations that involve those inventions,</a:t>
            </a:r>
          </a:p>
          <a:p>
            <a:pPr marL="914400" marR="0" lvl="1" indent="-330200" algn="just" rtl="0">
              <a:lnSpc>
                <a:spcPct val="100000"/>
              </a:lnSpc>
              <a:spcBef>
                <a:spcPts val="1000"/>
              </a:spcBef>
              <a:spcAft>
                <a:spcPts val="0"/>
              </a:spcAft>
              <a:buClr>
                <a:schemeClr val="tx1"/>
              </a:buClr>
              <a:buSzPct val="100000"/>
              <a:buFont typeface="Arial"/>
              <a:buChar char="○"/>
            </a:pPr>
            <a:r>
              <a:rPr lang="en" dirty="0">
                <a:solidFill>
                  <a:srgbClr val="8A8A8A"/>
                </a:solidFill>
                <a:latin typeface="Arial"/>
                <a:ea typeface="Arial"/>
                <a:cs typeface="Arial"/>
                <a:sym typeface="Arial"/>
              </a:rPr>
              <a:t>Working with the </a:t>
            </a:r>
            <a:r>
              <a:rPr lang="es-PR" dirty="0">
                <a:solidFill>
                  <a:srgbClr val="8A8A8A"/>
                </a:solidFill>
                <a:latin typeface="Arial"/>
                <a:ea typeface="Arial"/>
                <a:cs typeface="Arial"/>
                <a:sym typeface="Arial"/>
              </a:rPr>
              <a:t>University</a:t>
            </a:r>
            <a:r>
              <a:rPr lang="en-US" dirty="0">
                <a:solidFill>
                  <a:srgbClr val="8A8A8A"/>
                </a:solidFill>
                <a:latin typeface="Arial"/>
                <a:ea typeface="Arial"/>
                <a:cs typeface="Arial"/>
                <a:sym typeface="Arial"/>
              </a:rPr>
              <a:t> </a:t>
            </a:r>
            <a:r>
              <a:rPr lang="en" dirty="0">
                <a:solidFill>
                  <a:srgbClr val="8A8A8A"/>
                </a:solidFill>
                <a:latin typeface="Arial"/>
                <a:ea typeface="Arial"/>
                <a:cs typeface="Arial"/>
                <a:sym typeface="Arial"/>
              </a:rPr>
              <a:t>colleagues and the campus TTO Office.</a:t>
            </a:r>
          </a:p>
        </p:txBody>
      </p:sp>
      <p:sp>
        <p:nvSpPr>
          <p:cNvPr id="339" name="Shape 339"/>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38</a:t>
            </a:fld>
            <a:endParaRPr lang="en" dirty="0">
              <a:solidFill>
                <a:srgbClr val="8A8A8A"/>
              </a:solidFill>
              <a:sym typeface="La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8">
                                            <p:txEl>
                                              <p:pRg st="0" end="0"/>
                                            </p:txEl>
                                          </p:spTgt>
                                        </p:tgtEl>
                                        <p:attrNameLst>
                                          <p:attrName>style.visibility</p:attrName>
                                        </p:attrNameLst>
                                      </p:cBhvr>
                                      <p:to>
                                        <p:strVal val="visible"/>
                                      </p:to>
                                    </p:set>
                                    <p:animEffect transition="in" filter="fade">
                                      <p:cBhvr>
                                        <p:cTn id="7" dur="1000"/>
                                        <p:tgtEl>
                                          <p:spTgt spid="33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8">
                                            <p:txEl>
                                              <p:pRg st="1" end="1"/>
                                            </p:txEl>
                                          </p:spTgt>
                                        </p:tgtEl>
                                        <p:attrNameLst>
                                          <p:attrName>style.visibility</p:attrName>
                                        </p:attrNameLst>
                                      </p:cBhvr>
                                      <p:to>
                                        <p:strVal val="visible"/>
                                      </p:to>
                                    </p:set>
                                    <p:animEffect transition="in" filter="fade">
                                      <p:cBhvr>
                                        <p:cTn id="12" dur="1000"/>
                                        <p:tgtEl>
                                          <p:spTgt spid="33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8">
                                            <p:txEl>
                                              <p:pRg st="2" end="2"/>
                                            </p:txEl>
                                          </p:spTgt>
                                        </p:tgtEl>
                                        <p:attrNameLst>
                                          <p:attrName>style.visibility</p:attrName>
                                        </p:attrNameLst>
                                      </p:cBhvr>
                                      <p:to>
                                        <p:strVal val="visible"/>
                                      </p:to>
                                    </p:set>
                                    <p:animEffect transition="in" filter="fade">
                                      <p:cBhvr>
                                        <p:cTn id="17" dur="1000"/>
                                        <p:tgtEl>
                                          <p:spTgt spid="33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8">
                                            <p:txEl>
                                              <p:pRg st="3" end="3"/>
                                            </p:txEl>
                                          </p:spTgt>
                                        </p:tgtEl>
                                        <p:attrNameLst>
                                          <p:attrName>style.visibility</p:attrName>
                                        </p:attrNameLst>
                                      </p:cBhvr>
                                      <p:to>
                                        <p:strVal val="visible"/>
                                      </p:to>
                                    </p:set>
                                    <p:animEffect transition="in" filter="fade">
                                      <p:cBhvr>
                                        <p:cTn id="22" dur="1000"/>
                                        <p:tgtEl>
                                          <p:spTgt spid="33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8">
                                            <p:txEl>
                                              <p:pRg st="4" end="4"/>
                                            </p:txEl>
                                          </p:spTgt>
                                        </p:tgtEl>
                                        <p:attrNameLst>
                                          <p:attrName>style.visibility</p:attrName>
                                        </p:attrNameLst>
                                      </p:cBhvr>
                                      <p:to>
                                        <p:strVal val="visible"/>
                                      </p:to>
                                    </p:set>
                                    <p:animEffect transition="in" filter="fade">
                                      <p:cBhvr>
                                        <p:cTn id="27" dur="1000"/>
                                        <p:tgtEl>
                                          <p:spTgt spid="33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8">
                                            <p:txEl>
                                              <p:pRg st="5" end="5"/>
                                            </p:txEl>
                                          </p:spTgt>
                                        </p:tgtEl>
                                        <p:attrNameLst>
                                          <p:attrName>style.visibility</p:attrName>
                                        </p:attrNameLst>
                                      </p:cBhvr>
                                      <p:to>
                                        <p:strVal val="visible"/>
                                      </p:to>
                                    </p:set>
                                    <p:animEffect transition="in" filter="fade">
                                      <p:cBhvr>
                                        <p:cTn id="32" dur="1000"/>
                                        <p:tgtEl>
                                          <p:spTgt spid="33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44"/>
        <p:cNvGrpSpPr/>
        <p:nvPr/>
      </p:nvGrpSpPr>
      <p:grpSpPr>
        <a:xfrm>
          <a:off x="0" y="0"/>
          <a:ext cx="0" cy="0"/>
          <a:chOff x="0" y="0"/>
          <a:chExt cx="0" cy="0"/>
        </a:xfrm>
      </p:grpSpPr>
      <p:sp>
        <p:nvSpPr>
          <p:cNvPr id="345" name="Shape 345"/>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dirty="0">
                <a:latin typeface="Arial"/>
                <a:ea typeface="Arial"/>
                <a:cs typeface="Arial"/>
                <a:sym typeface="Arial"/>
              </a:rPr>
              <a:t>MODULE 1: PATENTS</a:t>
            </a:r>
          </a:p>
        </p:txBody>
      </p:sp>
      <p:sp>
        <p:nvSpPr>
          <p:cNvPr id="346" name="Shape 346"/>
          <p:cNvSpPr txBox="1">
            <a:spLocks noGrp="1"/>
          </p:cNvSpPr>
          <p:nvPr>
            <p:ph type="body" idx="1"/>
          </p:nvPr>
        </p:nvSpPr>
        <p:spPr>
          <a:prstGeom prst="rect">
            <a:avLst/>
          </a:prstGeom>
        </p:spPr>
        <p:txBody>
          <a:bodyPr lIns="91425" tIns="91425" rIns="91425" bIns="91425" anchor="t" anchorCtr="0">
            <a:noAutofit/>
          </a:bodyPr>
          <a:lstStyle/>
          <a:p>
            <a:pPr marL="0" marR="0" lvl="0" indent="0" algn="just" rtl="0">
              <a:lnSpc>
                <a:spcPct val="100000"/>
              </a:lnSpc>
              <a:spcBef>
                <a:spcPts val="0"/>
              </a:spcBef>
              <a:spcAft>
                <a:spcPts val="0"/>
              </a:spcAft>
              <a:buClr>
                <a:schemeClr val="tx1"/>
              </a:buClr>
              <a:buNone/>
            </a:pPr>
            <a:r>
              <a:rPr lang="en" b="1" dirty="0">
                <a:solidFill>
                  <a:schemeClr val="tx1"/>
                </a:solidFill>
                <a:latin typeface="Arial"/>
                <a:ea typeface="Arial"/>
                <a:cs typeface="Arial"/>
                <a:sym typeface="Arial"/>
              </a:rPr>
              <a:t>Knowledge Check</a:t>
            </a:r>
          </a:p>
          <a:p>
            <a:pPr marL="0" marR="0" lvl="0" indent="0" algn="just" rtl="0">
              <a:lnSpc>
                <a:spcPct val="100000"/>
              </a:lnSpc>
              <a:spcBef>
                <a:spcPts val="0"/>
              </a:spcBef>
              <a:spcAft>
                <a:spcPts val="0"/>
              </a:spcAft>
              <a:buClr>
                <a:schemeClr val="tx1"/>
              </a:buClr>
              <a:buNone/>
            </a:pPr>
            <a:endParaRPr b="1" dirty="0">
              <a:solidFill>
                <a:srgbClr val="8A8A8A"/>
              </a:solidFill>
              <a:latin typeface="Arial"/>
              <a:ea typeface="Arial"/>
              <a:cs typeface="Arial"/>
              <a:sym typeface="Arial"/>
            </a:endParaRPr>
          </a:p>
          <a:p>
            <a:pPr marL="0" marR="0" lvl="0" indent="0" algn="just" rtl="0">
              <a:lnSpc>
                <a:spcPct val="100000"/>
              </a:lnSpc>
              <a:spcBef>
                <a:spcPts val="0"/>
              </a:spcBef>
              <a:spcAft>
                <a:spcPts val="0"/>
              </a:spcAft>
              <a:buClr>
                <a:schemeClr val="tx1"/>
              </a:buClr>
              <a:buNone/>
            </a:pPr>
            <a:r>
              <a:rPr lang="en" b="1" dirty="0">
                <a:solidFill>
                  <a:srgbClr val="8A8A8A"/>
                </a:solidFill>
                <a:latin typeface="Arial"/>
                <a:ea typeface="Arial"/>
                <a:cs typeface="Arial"/>
                <a:sym typeface="Arial"/>
              </a:rPr>
              <a:t>Use your knowledge to work through the following scenarios. </a:t>
            </a:r>
          </a:p>
          <a:p>
            <a:pPr marL="0" marR="0" lvl="0" indent="0" algn="just" rtl="0">
              <a:lnSpc>
                <a:spcPct val="100000"/>
              </a:lnSpc>
              <a:spcBef>
                <a:spcPts val="0"/>
              </a:spcBef>
              <a:spcAft>
                <a:spcPts val="0"/>
              </a:spcAft>
              <a:buClr>
                <a:schemeClr val="tx1"/>
              </a:buClr>
              <a:buNone/>
            </a:pPr>
            <a:endParaRPr b="1" dirty="0">
              <a:solidFill>
                <a:srgbClr val="8A8A8A"/>
              </a:solidFill>
              <a:latin typeface="Arial"/>
              <a:ea typeface="Arial"/>
              <a:cs typeface="Arial"/>
              <a:sym typeface="Arial"/>
            </a:endParaRPr>
          </a:p>
          <a:p>
            <a:pPr marL="0" marR="0" lvl="0" indent="0" algn="just" rtl="0">
              <a:lnSpc>
                <a:spcPct val="100000"/>
              </a:lnSpc>
              <a:spcBef>
                <a:spcPts val="0"/>
              </a:spcBef>
              <a:spcAft>
                <a:spcPts val="0"/>
              </a:spcAft>
              <a:buClr>
                <a:schemeClr val="tx1"/>
              </a:buClr>
              <a:buNone/>
            </a:pPr>
            <a:r>
              <a:rPr lang="en" b="1" dirty="0">
                <a:solidFill>
                  <a:srgbClr val="8A8A8A"/>
                </a:solidFill>
                <a:latin typeface="Arial"/>
                <a:ea typeface="Arial"/>
                <a:cs typeface="Arial"/>
                <a:sym typeface="Arial"/>
              </a:rPr>
              <a:t>Then check your results to see if you got the right answer!</a:t>
            </a:r>
          </a:p>
        </p:txBody>
      </p:sp>
      <p:sp>
        <p:nvSpPr>
          <p:cNvPr id="347" name="Shape 347"/>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39</a:t>
            </a:fld>
            <a:endParaRPr lang="en" dirty="0">
              <a:solidFill>
                <a:srgbClr val="8A8A8A"/>
              </a:solidFill>
              <a:sym typeface="Lato"/>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7" name="Shape 81"/>
          <p:cNvSpPr txBox="1">
            <a:spLocks noGrp="1"/>
          </p:cNvSpPr>
          <p:nvPr>
            <p:ph type="title"/>
          </p:nvPr>
        </p:nvSpPr>
        <p:spPr>
          <a:prstGeom prst="rect">
            <a:avLst/>
          </a:prstGeom>
          <a:noFill/>
          <a:ln>
            <a:noFill/>
          </a:ln>
        </p:spPr>
        <p:txBody>
          <a:bodyPr lIns="91425" tIns="91425" rIns="91425" bIns="91425" anchor="t" anchorCtr="0"/>
          <a:lstStyle/>
          <a:p>
            <a:pPr>
              <a:buClr>
                <a:schemeClr val="tx1"/>
              </a:buClr>
            </a:pPr>
            <a:r>
              <a:rPr lang="en"/>
              <a:t>About</a:t>
            </a:r>
          </a:p>
        </p:txBody>
      </p:sp>
      <p:sp>
        <p:nvSpPr>
          <p:cNvPr id="91" name="Shape 91"/>
          <p:cNvSpPr txBox="1">
            <a:spLocks noGrp="1"/>
          </p:cNvSpPr>
          <p:nvPr>
            <p:ph type="body" idx="1"/>
          </p:nvPr>
        </p:nvSpPr>
        <p:spPr>
          <a:prstGeom prst="rect">
            <a:avLst/>
          </a:prstGeom>
          <a:noFill/>
        </p:spPr>
        <p:txBody>
          <a:bodyPr lIns="91425" tIns="91425" rIns="91425" bIns="91425" anchor="t" anchorCtr="0">
            <a:noAutofit/>
          </a:bodyPr>
          <a:lstStyle/>
          <a:p>
            <a:pPr lvl="0" algn="just" rtl="0">
              <a:spcBef>
                <a:spcPts val="0"/>
              </a:spcBef>
              <a:buClr>
                <a:schemeClr val="tx1"/>
              </a:buClr>
              <a:buNone/>
            </a:pPr>
            <a:r>
              <a:rPr lang="en" b="1" dirty="0">
                <a:solidFill>
                  <a:schemeClr val="tx1"/>
                </a:solidFill>
                <a:highlight>
                  <a:srgbClr val="FFFFFF"/>
                </a:highlight>
                <a:latin typeface="Arial"/>
                <a:ea typeface="Arial"/>
                <a:cs typeface="Arial"/>
                <a:sym typeface="Arial"/>
              </a:rPr>
              <a:t>What is technology transfer?</a:t>
            </a:r>
            <a:endParaRPr lang="en" b="1" dirty="0">
              <a:solidFill>
                <a:srgbClr val="8A8A8A"/>
              </a:solidFill>
              <a:highlight>
                <a:srgbClr val="FFFFFF"/>
              </a:highlight>
              <a:latin typeface="Arial"/>
              <a:ea typeface="Arial"/>
              <a:cs typeface="Arial"/>
              <a:sym typeface="Arial"/>
            </a:endParaRPr>
          </a:p>
          <a:p>
            <a:pPr lvl="0" algn="just">
              <a:spcBef>
                <a:spcPts val="0"/>
              </a:spcBef>
              <a:buClr>
                <a:schemeClr val="tx1"/>
              </a:buClr>
              <a:buNone/>
            </a:pPr>
            <a:r>
              <a:rPr lang="en" sz="1600" dirty="0">
                <a:solidFill>
                  <a:srgbClr val="8A8A8A"/>
                </a:solidFill>
                <a:highlight>
                  <a:srgbClr val="FFFFFF"/>
                </a:highlight>
                <a:latin typeface="Arial"/>
                <a:ea typeface="Arial"/>
                <a:cs typeface="Arial"/>
                <a:sym typeface="Arial"/>
              </a:rPr>
              <a:t>Technology transfer is the process of transferring scientific discoveries from one organization — such as a </a:t>
            </a:r>
            <a:r>
              <a:rPr lang="es-PR" sz="1600" dirty="0">
                <a:solidFill>
                  <a:srgbClr val="8A8A8A"/>
                </a:solidFill>
                <a:highlight>
                  <a:srgbClr val="FFFFFF"/>
                </a:highlight>
                <a:latin typeface="Arial"/>
                <a:ea typeface="Arial"/>
                <a:cs typeface="Arial"/>
                <a:sym typeface="Arial"/>
              </a:rPr>
              <a:t>University,</a:t>
            </a:r>
            <a:r>
              <a:rPr lang="en" sz="1600" dirty="0">
                <a:solidFill>
                  <a:srgbClr val="8A8A8A"/>
                </a:solidFill>
                <a:highlight>
                  <a:srgbClr val="FFFFFF"/>
                </a:highlight>
                <a:latin typeface="Arial"/>
                <a:ea typeface="Arial"/>
                <a:cs typeface="Arial"/>
                <a:sym typeface="Arial"/>
              </a:rPr>
              <a:t> to another — such as an existing or start-up business, for the purpose of further development and commercialization</a:t>
            </a:r>
            <a:r>
              <a:rPr lang="en" sz="1600" dirty="0">
                <a:solidFill>
                  <a:schemeClr val="tx2"/>
                </a:solidFill>
                <a:highlight>
                  <a:srgbClr val="FFFFFF"/>
                </a:highlight>
                <a:latin typeface="Arial"/>
                <a:ea typeface="Arial"/>
                <a:cs typeface="Arial"/>
                <a:sym typeface="Arial"/>
              </a:rPr>
              <a:t>.</a:t>
            </a:r>
          </a:p>
          <a:p>
            <a:pPr lvl="0" rtl="0">
              <a:spcBef>
                <a:spcPts val="0"/>
              </a:spcBef>
              <a:buClr>
                <a:schemeClr val="tx1"/>
              </a:buClr>
              <a:buNone/>
            </a:pPr>
            <a:endParaRPr sz="1600" dirty="0">
              <a:solidFill>
                <a:schemeClr val="tx2"/>
              </a:solidFill>
              <a:latin typeface="Arial"/>
              <a:ea typeface="Arial"/>
              <a:cs typeface="Arial"/>
              <a:sym typeface="Arial"/>
            </a:endParaRPr>
          </a:p>
        </p:txBody>
      </p:sp>
      <p:sp>
        <p:nvSpPr>
          <p:cNvPr id="93" name="Shape 93"/>
          <p:cNvSpPr txBox="1">
            <a:spLocks noGrp="1"/>
          </p:cNvSpPr>
          <p:nvPr>
            <p:ph type="sldNum" idx="12"/>
          </p:nvPr>
        </p:nvSpPr>
        <p:spPr>
          <a:xfrm>
            <a:off x="1337977" y="4339423"/>
            <a:ext cx="428263"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4</a:t>
            </a:fld>
            <a:endParaRPr lang="en" dirty="0">
              <a:solidFill>
                <a:srgbClr val="8A8A8A"/>
              </a:solidFill>
              <a:sym typeface="Lato"/>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352"/>
        <p:cNvGrpSpPr/>
        <p:nvPr/>
      </p:nvGrpSpPr>
      <p:grpSpPr>
        <a:xfrm>
          <a:off x="0" y="0"/>
          <a:ext cx="0" cy="0"/>
          <a:chOff x="0" y="0"/>
          <a:chExt cx="0" cy="0"/>
        </a:xfrm>
      </p:grpSpPr>
      <p:sp>
        <p:nvSpPr>
          <p:cNvPr id="353" name="Shape 353"/>
          <p:cNvSpPr txBox="1">
            <a:spLocks noGrp="1"/>
          </p:cNvSpPr>
          <p:nvPr>
            <p:ph type="title"/>
          </p:nvPr>
        </p:nvSpPr>
        <p:spPr>
          <a:xfrm>
            <a:off x="339956" y="89810"/>
            <a:ext cx="5563133" cy="635400"/>
          </a:xfrm>
          <a:prstGeom prst="rect">
            <a:avLst/>
          </a:prstGeom>
        </p:spPr>
        <p:txBody>
          <a:bodyPr lIns="91425" tIns="91425" rIns="91425" bIns="91425" anchor="t" anchorCtr="0">
            <a:noAutofit/>
          </a:bodyPr>
          <a:lstStyle/>
          <a:p>
            <a:pPr lvl="0" rtl="0">
              <a:spcBef>
                <a:spcPts val="0"/>
              </a:spcBef>
              <a:buClr>
                <a:schemeClr val="tx1"/>
              </a:buClr>
              <a:buNone/>
            </a:pPr>
            <a:r>
              <a:rPr lang="en" dirty="0">
                <a:latin typeface="Arial"/>
                <a:ea typeface="Arial"/>
                <a:cs typeface="Arial"/>
                <a:sym typeface="Arial"/>
              </a:rPr>
              <a:t>MODULE 1: PATENTS </a:t>
            </a:r>
            <a:r>
              <a:rPr lang="en-US" dirty="0">
                <a:latin typeface="Arial"/>
                <a:ea typeface="Arial"/>
                <a:cs typeface="Arial"/>
                <a:sym typeface="Arial"/>
              </a:rPr>
              <a:t/>
            </a:r>
            <a:br>
              <a:rPr lang="en-US" dirty="0">
                <a:latin typeface="Arial"/>
                <a:ea typeface="Arial"/>
                <a:cs typeface="Arial"/>
                <a:sym typeface="Arial"/>
              </a:rPr>
            </a:br>
            <a:r>
              <a:rPr lang="en" sz="2000" dirty="0">
                <a:latin typeface="Arial"/>
                <a:ea typeface="Arial"/>
                <a:cs typeface="Arial"/>
                <a:sym typeface="Arial"/>
              </a:rPr>
              <a:t>(Knowledge Check)</a:t>
            </a:r>
          </a:p>
        </p:txBody>
      </p:sp>
      <p:sp>
        <p:nvSpPr>
          <p:cNvPr id="354" name="Shape 354"/>
          <p:cNvSpPr txBox="1">
            <a:spLocks noGrp="1"/>
          </p:cNvSpPr>
          <p:nvPr>
            <p:ph type="body" idx="1"/>
          </p:nvPr>
        </p:nvSpPr>
        <p:spPr>
          <a:xfrm>
            <a:off x="844952" y="1456879"/>
            <a:ext cx="7836061" cy="2455364"/>
          </a:xfrm>
          <a:prstGeom prst="rect">
            <a:avLst/>
          </a:prstGeom>
        </p:spPr>
        <p:txBody>
          <a:bodyPr lIns="91425" tIns="91425" rIns="91425" bIns="91425" anchor="t" anchorCtr="0">
            <a:noAutofit/>
          </a:bodyPr>
          <a:lstStyle/>
          <a:p>
            <a:pPr lvl="0" algn="just" rtl="0">
              <a:spcBef>
                <a:spcPts val="700"/>
              </a:spcBef>
              <a:spcAft>
                <a:spcPts val="0"/>
              </a:spcAft>
              <a:buClr>
                <a:schemeClr val="tx1"/>
              </a:buClr>
              <a:buSzPct val="61111"/>
              <a:buFont typeface="Arial"/>
              <a:buNone/>
            </a:pPr>
            <a:r>
              <a:rPr lang="en" b="1" dirty="0">
                <a:solidFill>
                  <a:schemeClr val="tx1"/>
                </a:solidFill>
                <a:latin typeface="Arial"/>
                <a:ea typeface="Arial"/>
                <a:cs typeface="Arial"/>
                <a:sym typeface="Arial"/>
              </a:rPr>
              <a:t>Scenario 1: Use of </a:t>
            </a:r>
            <a:r>
              <a:rPr lang="es-PR" b="1" dirty="0">
                <a:solidFill>
                  <a:schemeClr val="tx1"/>
                </a:solidFill>
                <a:latin typeface="Arial"/>
                <a:ea typeface="Arial"/>
                <a:cs typeface="Arial"/>
                <a:sym typeface="Arial"/>
              </a:rPr>
              <a:t>University</a:t>
            </a:r>
            <a:r>
              <a:rPr lang="en" b="1" dirty="0">
                <a:solidFill>
                  <a:schemeClr val="tx1"/>
                </a:solidFill>
                <a:latin typeface="Arial"/>
                <a:ea typeface="Arial"/>
                <a:cs typeface="Arial"/>
                <a:sym typeface="Arial"/>
              </a:rPr>
              <a:t> Facilities</a:t>
            </a:r>
          </a:p>
          <a:p>
            <a:pPr lvl="0" algn="just" rtl="0">
              <a:spcBef>
                <a:spcPts val="700"/>
              </a:spcBef>
              <a:spcAft>
                <a:spcPts val="0"/>
              </a:spcAft>
              <a:buClr>
                <a:schemeClr val="tx1"/>
              </a:buClr>
              <a:buSzPct val="45833"/>
              <a:buFont typeface="Arial"/>
              <a:buNone/>
            </a:pPr>
            <a:r>
              <a:rPr lang="en" dirty="0">
                <a:solidFill>
                  <a:srgbClr val="8A8A8A"/>
                </a:solidFill>
                <a:latin typeface="Arial"/>
                <a:ea typeface="Arial"/>
                <a:cs typeface="Arial"/>
                <a:sym typeface="Arial"/>
              </a:rPr>
              <a:t>Shelly is a mechanical engineering Ph.D. student. In addition to her Ph.D. research, which she has been performing under a government-sponsored project concerning airframe design, she has been working on a new 3D printing approach for a start-up company she plans to found after graduating a few months from now.</a:t>
            </a:r>
            <a:r>
              <a:rPr lang="en" sz="2400" dirty="0">
                <a:solidFill>
                  <a:srgbClr val="8A8A8A"/>
                </a:solidFill>
                <a:latin typeface="Arial"/>
                <a:ea typeface="Arial"/>
                <a:cs typeface="Arial"/>
                <a:sym typeface="Arial"/>
              </a:rPr>
              <a:t> </a:t>
            </a:r>
          </a:p>
          <a:p>
            <a:pPr marL="0" marR="0" lvl="0" indent="0" algn="just" rtl="0">
              <a:lnSpc>
                <a:spcPct val="100000"/>
              </a:lnSpc>
              <a:spcBef>
                <a:spcPts val="0"/>
              </a:spcBef>
              <a:spcAft>
                <a:spcPts val="0"/>
              </a:spcAft>
              <a:buClr>
                <a:schemeClr val="tx1"/>
              </a:buClr>
              <a:buNone/>
            </a:pPr>
            <a:endParaRPr b="1" dirty="0">
              <a:solidFill>
                <a:srgbClr val="8A8A8A"/>
              </a:solidFill>
              <a:latin typeface="Arial"/>
              <a:ea typeface="Arial"/>
              <a:cs typeface="Arial"/>
              <a:sym typeface="Arial"/>
            </a:endParaRPr>
          </a:p>
        </p:txBody>
      </p:sp>
      <p:sp>
        <p:nvSpPr>
          <p:cNvPr id="355" name="Shape 355"/>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40</a:t>
            </a:fld>
            <a:endParaRPr lang="en" dirty="0">
              <a:solidFill>
                <a:srgbClr val="8A8A8A"/>
              </a:solidFill>
              <a:sym typeface="La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54"/>
                                        </p:tgtEl>
                                        <p:attrNameLst>
                                          <p:attrName>style.visibility</p:attrName>
                                        </p:attrNameLst>
                                      </p:cBhvr>
                                      <p:to>
                                        <p:strVal val="visible"/>
                                      </p:to>
                                    </p:set>
                                    <p:animEffect transition="in" filter="fade">
                                      <p:cBhvr>
                                        <p:cTn id="7" dur="1000"/>
                                        <p:tgtEl>
                                          <p:spTgt spid="3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360"/>
        <p:cNvGrpSpPr/>
        <p:nvPr/>
      </p:nvGrpSpPr>
      <p:grpSpPr>
        <a:xfrm>
          <a:off x="0" y="0"/>
          <a:ext cx="0" cy="0"/>
          <a:chOff x="0" y="0"/>
          <a:chExt cx="0" cy="0"/>
        </a:xfrm>
      </p:grpSpPr>
      <p:sp>
        <p:nvSpPr>
          <p:cNvPr id="361" name="Shape 361"/>
          <p:cNvSpPr txBox="1">
            <a:spLocks noGrp="1"/>
          </p:cNvSpPr>
          <p:nvPr>
            <p:ph type="title"/>
          </p:nvPr>
        </p:nvSpPr>
        <p:spPr>
          <a:xfrm>
            <a:off x="339956" y="66661"/>
            <a:ext cx="5563133" cy="635400"/>
          </a:xfrm>
          <a:prstGeom prst="rect">
            <a:avLst/>
          </a:prstGeom>
        </p:spPr>
        <p:txBody>
          <a:bodyPr lIns="91425" tIns="91425" rIns="91425" bIns="91425" anchor="t" anchorCtr="0">
            <a:noAutofit/>
          </a:bodyPr>
          <a:lstStyle/>
          <a:p>
            <a:pPr lvl="0">
              <a:buClr>
                <a:schemeClr val="tx1"/>
              </a:buClr>
            </a:pPr>
            <a:r>
              <a:rPr lang="en" dirty="0">
                <a:ea typeface="Arial"/>
                <a:cs typeface="Arial"/>
                <a:sym typeface="Arial"/>
              </a:rPr>
              <a:t>MODULE 1: PATENTS </a:t>
            </a:r>
            <a:r>
              <a:rPr lang="en-US" dirty="0">
                <a:ea typeface="Arial"/>
                <a:cs typeface="Arial"/>
                <a:sym typeface="Arial"/>
              </a:rPr>
              <a:t/>
            </a:r>
            <a:br>
              <a:rPr lang="en-US" dirty="0">
                <a:ea typeface="Arial"/>
                <a:cs typeface="Arial"/>
                <a:sym typeface="Arial"/>
              </a:rPr>
            </a:br>
            <a:r>
              <a:rPr lang="en" sz="2000" dirty="0">
                <a:ea typeface="Arial"/>
                <a:cs typeface="Arial"/>
                <a:sym typeface="Arial"/>
              </a:rPr>
              <a:t>(Knowledge Check)</a:t>
            </a:r>
            <a:endParaRPr lang="en" dirty="0">
              <a:latin typeface="Arial"/>
              <a:ea typeface="Arial"/>
              <a:cs typeface="Arial"/>
              <a:sym typeface="Arial"/>
            </a:endParaRPr>
          </a:p>
        </p:txBody>
      </p:sp>
      <p:sp>
        <p:nvSpPr>
          <p:cNvPr id="362" name="Shape 362"/>
          <p:cNvSpPr txBox="1">
            <a:spLocks noGrp="1"/>
          </p:cNvSpPr>
          <p:nvPr>
            <p:ph type="body" idx="1"/>
          </p:nvPr>
        </p:nvSpPr>
        <p:spPr>
          <a:prstGeom prst="rect">
            <a:avLst/>
          </a:prstGeom>
        </p:spPr>
        <p:txBody>
          <a:bodyPr lIns="91425" tIns="91425" rIns="91425" bIns="91425" anchor="t" anchorCtr="0">
            <a:noAutofit/>
          </a:bodyPr>
          <a:lstStyle/>
          <a:p>
            <a:pPr lvl="0" algn="just" rtl="0">
              <a:spcBef>
                <a:spcPts val="700"/>
              </a:spcBef>
              <a:spcAft>
                <a:spcPts val="0"/>
              </a:spcAft>
              <a:buClr>
                <a:schemeClr val="tx1"/>
              </a:buClr>
              <a:buNone/>
            </a:pPr>
            <a:r>
              <a:rPr lang="en" b="1" dirty="0">
                <a:solidFill>
                  <a:schemeClr val="tx1"/>
                </a:solidFill>
                <a:latin typeface="Arial"/>
                <a:ea typeface="Arial"/>
                <a:cs typeface="Arial"/>
                <a:sym typeface="Arial"/>
              </a:rPr>
              <a:t>Scenario 1: Use of </a:t>
            </a:r>
            <a:r>
              <a:rPr lang="es-PR" b="1" dirty="0">
                <a:solidFill>
                  <a:schemeClr val="tx1"/>
                </a:solidFill>
                <a:latin typeface="Arial"/>
                <a:ea typeface="Arial"/>
                <a:cs typeface="Arial"/>
                <a:sym typeface="Arial"/>
              </a:rPr>
              <a:t>University</a:t>
            </a:r>
            <a:r>
              <a:rPr lang="en" b="1" dirty="0">
                <a:solidFill>
                  <a:schemeClr val="tx1"/>
                </a:solidFill>
                <a:latin typeface="Arial"/>
                <a:ea typeface="Arial"/>
                <a:cs typeface="Arial"/>
                <a:sym typeface="Arial"/>
              </a:rPr>
              <a:t> Facilities</a:t>
            </a:r>
          </a:p>
          <a:p>
            <a:pPr marL="457200" lvl="0" indent="-381000" algn="just" rtl="0">
              <a:spcBef>
                <a:spcPts val="700"/>
              </a:spcBef>
              <a:spcAft>
                <a:spcPts val="0"/>
              </a:spcAft>
              <a:buClr>
                <a:schemeClr val="tx1"/>
              </a:buClr>
              <a:buSzPct val="133333"/>
              <a:buFont typeface="Arial"/>
              <a:buChar char="●"/>
            </a:pPr>
            <a:r>
              <a:rPr lang="en" dirty="0">
                <a:latin typeface="Arial"/>
                <a:ea typeface="Arial"/>
                <a:cs typeface="Arial"/>
                <a:sym typeface="Arial"/>
              </a:rPr>
              <a:t>Developing her start-up concept, she makes use of the laboratory facilities of her </a:t>
            </a:r>
            <a:r>
              <a:rPr lang="es-PR" dirty="0">
                <a:latin typeface="Arial"/>
                <a:ea typeface="Arial"/>
                <a:cs typeface="Arial"/>
                <a:sym typeface="Arial"/>
              </a:rPr>
              <a:t>University</a:t>
            </a:r>
            <a:r>
              <a:rPr lang="en" dirty="0">
                <a:latin typeface="Arial"/>
                <a:ea typeface="Arial"/>
                <a:cs typeface="Arial"/>
                <a:sym typeface="Arial"/>
              </a:rPr>
              <a:t>’s mechanical engineering department to prototype aspects of a new type of 3D printer.</a:t>
            </a:r>
          </a:p>
          <a:p>
            <a:pPr lvl="0" algn="just" rtl="0">
              <a:spcBef>
                <a:spcPts val="700"/>
              </a:spcBef>
              <a:spcAft>
                <a:spcPts val="0"/>
              </a:spcAft>
              <a:buClr>
                <a:schemeClr val="tx1"/>
              </a:buClr>
              <a:buNone/>
            </a:pPr>
            <a:endParaRPr b="1" dirty="0">
              <a:solidFill>
                <a:srgbClr val="666666"/>
              </a:solidFill>
              <a:latin typeface="Arial"/>
              <a:ea typeface="Arial"/>
              <a:cs typeface="Arial"/>
              <a:sym typeface="Arial"/>
            </a:endParaRPr>
          </a:p>
        </p:txBody>
      </p:sp>
      <p:sp>
        <p:nvSpPr>
          <p:cNvPr id="363" name="Shape 363"/>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41</a:t>
            </a:fld>
            <a:endParaRPr lang="en" dirty="0">
              <a:solidFill>
                <a:srgbClr val="8A8A8A"/>
              </a:solidFill>
              <a:sym typeface="La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62"/>
                                        </p:tgtEl>
                                        <p:attrNameLst>
                                          <p:attrName>style.visibility</p:attrName>
                                        </p:attrNameLst>
                                      </p:cBhvr>
                                      <p:to>
                                        <p:strVal val="visible"/>
                                      </p:to>
                                    </p:set>
                                    <p:animEffect transition="in" filter="fade">
                                      <p:cBhvr>
                                        <p:cTn id="7" dur="1000"/>
                                        <p:tgtEl>
                                          <p:spTgt spid="3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368"/>
        <p:cNvGrpSpPr/>
        <p:nvPr/>
      </p:nvGrpSpPr>
      <p:grpSpPr>
        <a:xfrm>
          <a:off x="0" y="0"/>
          <a:ext cx="0" cy="0"/>
          <a:chOff x="0" y="0"/>
          <a:chExt cx="0" cy="0"/>
        </a:xfrm>
      </p:grpSpPr>
      <p:sp>
        <p:nvSpPr>
          <p:cNvPr id="369" name="Shape 369"/>
          <p:cNvSpPr txBox="1">
            <a:spLocks noGrp="1"/>
          </p:cNvSpPr>
          <p:nvPr>
            <p:ph type="title"/>
          </p:nvPr>
        </p:nvSpPr>
        <p:spPr>
          <a:xfrm>
            <a:off x="339956" y="66661"/>
            <a:ext cx="5563133" cy="635400"/>
          </a:xfrm>
          <a:prstGeom prst="rect">
            <a:avLst/>
          </a:prstGeom>
        </p:spPr>
        <p:txBody>
          <a:bodyPr lIns="91425" tIns="91425" rIns="91425" bIns="91425" anchor="t" anchorCtr="0">
            <a:noAutofit/>
          </a:bodyPr>
          <a:lstStyle/>
          <a:p>
            <a:pPr lvl="0">
              <a:buClr>
                <a:schemeClr val="tx1"/>
              </a:buClr>
            </a:pPr>
            <a:r>
              <a:rPr lang="en" dirty="0">
                <a:ea typeface="Arial"/>
                <a:cs typeface="Arial"/>
                <a:sym typeface="Arial"/>
              </a:rPr>
              <a:t>MODULE 1: PATENTS </a:t>
            </a:r>
            <a:r>
              <a:rPr lang="en-US" dirty="0">
                <a:ea typeface="Arial"/>
                <a:cs typeface="Arial"/>
                <a:sym typeface="Arial"/>
              </a:rPr>
              <a:t/>
            </a:r>
            <a:br>
              <a:rPr lang="en-US" dirty="0">
                <a:ea typeface="Arial"/>
                <a:cs typeface="Arial"/>
                <a:sym typeface="Arial"/>
              </a:rPr>
            </a:br>
            <a:r>
              <a:rPr lang="en" sz="2000" dirty="0">
                <a:ea typeface="Arial"/>
                <a:cs typeface="Arial"/>
                <a:sym typeface="Arial"/>
              </a:rPr>
              <a:t>(Knowledge Check)</a:t>
            </a:r>
            <a:endParaRPr lang="en" dirty="0">
              <a:latin typeface="Arial"/>
              <a:ea typeface="Arial"/>
              <a:cs typeface="Arial"/>
              <a:sym typeface="Arial"/>
            </a:endParaRPr>
          </a:p>
        </p:txBody>
      </p:sp>
      <p:sp>
        <p:nvSpPr>
          <p:cNvPr id="370" name="Shape 370"/>
          <p:cNvSpPr txBox="1">
            <a:spLocks noGrp="1"/>
          </p:cNvSpPr>
          <p:nvPr>
            <p:ph type="body" idx="1"/>
          </p:nvPr>
        </p:nvSpPr>
        <p:spPr>
          <a:xfrm>
            <a:off x="844952" y="1412111"/>
            <a:ext cx="7653047" cy="2546432"/>
          </a:xfrm>
          <a:prstGeom prst="rect">
            <a:avLst/>
          </a:prstGeom>
        </p:spPr>
        <p:txBody>
          <a:bodyPr lIns="91425" tIns="91425" rIns="91425" bIns="91425" anchor="t" anchorCtr="0">
            <a:noAutofit/>
          </a:bodyPr>
          <a:lstStyle/>
          <a:p>
            <a:pPr lvl="0" algn="just" rtl="0">
              <a:spcBef>
                <a:spcPts val="700"/>
              </a:spcBef>
              <a:spcAft>
                <a:spcPts val="0"/>
              </a:spcAft>
              <a:buClr>
                <a:schemeClr val="tx1"/>
              </a:buClr>
              <a:buNone/>
            </a:pPr>
            <a:r>
              <a:rPr lang="en" sz="1800" b="1" dirty="0">
                <a:solidFill>
                  <a:schemeClr val="tx1"/>
                </a:solidFill>
                <a:latin typeface="Arial"/>
                <a:ea typeface="Arial"/>
                <a:cs typeface="Arial"/>
                <a:sym typeface="Arial"/>
              </a:rPr>
              <a:t>Scenario 1: Use of </a:t>
            </a:r>
            <a:r>
              <a:rPr lang="es-PR" sz="1800" b="1" dirty="0">
                <a:solidFill>
                  <a:schemeClr val="tx1"/>
                </a:solidFill>
                <a:latin typeface="Arial"/>
                <a:ea typeface="Arial"/>
                <a:cs typeface="Arial"/>
                <a:sym typeface="Arial"/>
              </a:rPr>
              <a:t>University</a:t>
            </a:r>
            <a:r>
              <a:rPr lang="en" sz="1800" b="1" dirty="0">
                <a:solidFill>
                  <a:schemeClr val="tx1"/>
                </a:solidFill>
                <a:latin typeface="Arial"/>
                <a:ea typeface="Arial"/>
                <a:cs typeface="Arial"/>
                <a:sym typeface="Arial"/>
              </a:rPr>
              <a:t> Facilities</a:t>
            </a:r>
          </a:p>
          <a:p>
            <a:pPr marL="457200" lvl="0" indent="-381000" algn="just" rtl="0">
              <a:spcBef>
                <a:spcPts val="700"/>
              </a:spcBef>
              <a:spcAft>
                <a:spcPts val="0"/>
              </a:spcAft>
              <a:buClr>
                <a:schemeClr val="tx1"/>
              </a:buClr>
              <a:buSzPct val="133333"/>
              <a:buFont typeface="Arial"/>
              <a:buChar char="●"/>
            </a:pPr>
            <a:r>
              <a:rPr lang="en" sz="1800" dirty="0">
                <a:latin typeface="Arial"/>
                <a:ea typeface="Arial"/>
                <a:cs typeface="Arial"/>
                <a:sym typeface="Arial"/>
              </a:rPr>
              <a:t>After graduating, she formally starts her new company and files for a patent on the new 3D printer. In the patent application, she names herself as the inventor and her new company as the assignee of the patent application.</a:t>
            </a:r>
          </a:p>
          <a:p>
            <a:pPr lvl="0" algn="just" rtl="0">
              <a:spcBef>
                <a:spcPts val="700"/>
              </a:spcBef>
              <a:spcAft>
                <a:spcPts val="0"/>
              </a:spcAft>
              <a:buClr>
                <a:schemeClr val="tx1"/>
              </a:buClr>
              <a:buNone/>
            </a:pPr>
            <a:r>
              <a:rPr lang="en" sz="1800" dirty="0">
                <a:solidFill>
                  <a:schemeClr val="tx1"/>
                </a:solidFill>
                <a:latin typeface="Arial"/>
                <a:ea typeface="Arial"/>
                <a:cs typeface="Arial"/>
                <a:sym typeface="Arial"/>
              </a:rPr>
              <a:t>Are Shelly’s actions problematic? </a:t>
            </a:r>
          </a:p>
          <a:p>
            <a:pPr lvl="0" algn="just" rtl="0">
              <a:spcBef>
                <a:spcPts val="700"/>
              </a:spcBef>
              <a:spcAft>
                <a:spcPts val="0"/>
              </a:spcAft>
              <a:buClr>
                <a:schemeClr val="tx1"/>
              </a:buClr>
              <a:buNone/>
            </a:pPr>
            <a:endParaRPr sz="1800" b="1" dirty="0">
              <a:solidFill>
                <a:srgbClr val="666666"/>
              </a:solidFill>
              <a:latin typeface="Arial"/>
              <a:ea typeface="Arial"/>
              <a:cs typeface="Arial"/>
              <a:sym typeface="Arial"/>
            </a:endParaRPr>
          </a:p>
        </p:txBody>
      </p:sp>
      <p:sp>
        <p:nvSpPr>
          <p:cNvPr id="371" name="Shape 371"/>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42</a:t>
            </a:fld>
            <a:endParaRPr lang="en" dirty="0">
              <a:solidFill>
                <a:srgbClr val="8A8A8A"/>
              </a:solidFill>
              <a:sym typeface="Lato"/>
            </a:endParaRPr>
          </a:p>
        </p:txBody>
      </p:sp>
      <p:graphicFrame>
        <p:nvGraphicFramePr>
          <p:cNvPr id="373" name="Shape 373"/>
          <p:cNvGraphicFramePr/>
          <p:nvPr>
            <p:extLst>
              <p:ext uri="{D42A27DB-BD31-4B8C-83A1-F6EECF244321}">
                <p14:modId xmlns:p14="http://schemas.microsoft.com/office/powerpoint/2010/main" val="1169784020"/>
              </p:ext>
            </p:extLst>
          </p:nvPr>
        </p:nvGraphicFramePr>
        <p:xfrm>
          <a:off x="3893969" y="3225858"/>
          <a:ext cx="5070950" cy="396209"/>
        </p:xfrm>
        <a:graphic>
          <a:graphicData uri="http://schemas.openxmlformats.org/drawingml/2006/table">
            <a:tbl>
              <a:tblPr>
                <a:noFill/>
                <a:tableStyleId>{0F093832-1FD9-4F78-BFD4-C232E644F406}</a:tableStyleId>
              </a:tblPr>
              <a:tblGrid>
                <a:gridCol w="2535475">
                  <a:extLst>
                    <a:ext uri="{9D8B030D-6E8A-4147-A177-3AD203B41FA5}">
                      <a16:colId xmlns="" xmlns:a16="http://schemas.microsoft.com/office/drawing/2014/main" val="20000"/>
                    </a:ext>
                  </a:extLst>
                </a:gridCol>
                <a:gridCol w="2535475">
                  <a:extLst>
                    <a:ext uri="{9D8B030D-6E8A-4147-A177-3AD203B41FA5}">
                      <a16:colId xmlns="" xmlns:a16="http://schemas.microsoft.com/office/drawing/2014/main" val="20001"/>
                    </a:ext>
                  </a:extLst>
                </a:gridCol>
              </a:tblGrid>
              <a:tr h="0">
                <a:tc>
                  <a:txBody>
                    <a:bodyPr/>
                    <a:lstStyle/>
                    <a:p>
                      <a:pPr marL="457200" lvl="0" indent="-228600" algn="r">
                        <a:spcBef>
                          <a:spcPts val="0"/>
                        </a:spcBef>
                        <a:buChar char="❏"/>
                      </a:pPr>
                      <a:r>
                        <a:rPr lang="en" dirty="0"/>
                        <a:t>Likely problematic</a:t>
                      </a:r>
                    </a:p>
                  </a:txBody>
                  <a:tcPr marL="91425" marR="91425" marT="91425" marB="91425">
                    <a:lnL w="9525" cap="flat" cmpd="sng">
                      <a:solidFill>
                        <a:srgbClr val="775F55">
                          <a:alpha val="0"/>
                        </a:srgbClr>
                      </a:solidFill>
                      <a:prstDash val="solid"/>
                      <a:round/>
                      <a:headEnd type="none" w="med" len="med"/>
                      <a:tailEnd type="none" w="med" len="med"/>
                    </a:lnL>
                    <a:lnR w="9525" cap="flat" cmpd="sng">
                      <a:solidFill>
                        <a:srgbClr val="775F55">
                          <a:alpha val="0"/>
                        </a:srgbClr>
                      </a:solidFill>
                      <a:prstDash val="solid"/>
                      <a:round/>
                      <a:headEnd type="none" w="med" len="med"/>
                      <a:tailEnd type="none" w="med" len="med"/>
                    </a:lnR>
                    <a:lnT w="9525" cap="flat" cmpd="sng">
                      <a:solidFill>
                        <a:srgbClr val="775F55">
                          <a:alpha val="0"/>
                        </a:srgbClr>
                      </a:solidFill>
                      <a:prstDash val="solid"/>
                      <a:round/>
                      <a:headEnd type="none" w="med" len="med"/>
                      <a:tailEnd type="none" w="med" len="med"/>
                    </a:lnT>
                    <a:lnB w="9525" cap="flat" cmpd="sng">
                      <a:solidFill>
                        <a:srgbClr val="775F55">
                          <a:alpha val="0"/>
                        </a:srgbClr>
                      </a:solidFill>
                      <a:prstDash val="solid"/>
                      <a:round/>
                      <a:headEnd type="none" w="med" len="med"/>
                      <a:tailEnd type="none" w="med" len="med"/>
                    </a:lnB>
                  </a:tcPr>
                </a:tc>
                <a:tc>
                  <a:txBody>
                    <a:bodyPr/>
                    <a:lstStyle/>
                    <a:p>
                      <a:pPr marL="457200" lvl="0" indent="-228600" algn="r">
                        <a:spcBef>
                          <a:spcPts val="0"/>
                        </a:spcBef>
                        <a:buChar char="❏"/>
                      </a:pPr>
                      <a:r>
                        <a:rPr lang="en" dirty="0"/>
                        <a:t>Unlikely problematic</a:t>
                      </a:r>
                    </a:p>
                  </a:txBody>
                  <a:tcPr marL="91425" marR="91425" marT="91425" marB="91425">
                    <a:lnL w="9525" cap="flat" cmpd="sng">
                      <a:solidFill>
                        <a:srgbClr val="775F55">
                          <a:alpha val="0"/>
                        </a:srgbClr>
                      </a:solidFill>
                      <a:prstDash val="solid"/>
                      <a:round/>
                      <a:headEnd type="none" w="med" len="med"/>
                      <a:tailEnd type="none" w="med" len="med"/>
                    </a:lnL>
                    <a:lnR w="9525" cap="flat" cmpd="sng">
                      <a:solidFill>
                        <a:srgbClr val="775F55">
                          <a:alpha val="0"/>
                        </a:srgbClr>
                      </a:solidFill>
                      <a:prstDash val="solid"/>
                      <a:round/>
                      <a:headEnd type="none" w="med" len="med"/>
                      <a:tailEnd type="none" w="med" len="med"/>
                    </a:lnR>
                    <a:lnT w="9525" cap="flat" cmpd="sng">
                      <a:solidFill>
                        <a:srgbClr val="775F55">
                          <a:alpha val="0"/>
                        </a:srgbClr>
                      </a:solidFill>
                      <a:prstDash val="solid"/>
                      <a:round/>
                      <a:headEnd type="none" w="med" len="med"/>
                      <a:tailEnd type="none" w="med" len="med"/>
                    </a:lnT>
                    <a:lnB w="9525" cap="flat" cmpd="sng">
                      <a:solidFill>
                        <a:srgbClr val="775F55">
                          <a:alpha val="0"/>
                        </a:srgbClr>
                      </a:solidFill>
                      <a:prstDash val="solid"/>
                      <a:round/>
                      <a:headEnd type="none" w="med" len="med"/>
                      <a:tailEnd type="none" w="med" len="med"/>
                    </a:lnB>
                  </a:tcPr>
                </a:tc>
                <a:extLst>
                  <a:ext uri="{0D108BD9-81ED-4DB2-BD59-A6C34878D82A}">
                    <a16:rowId xmlns="" xmlns:a16="http://schemas.microsoft.com/office/drawing/2014/main" val="10000"/>
                  </a:ext>
                </a:extLst>
              </a:tr>
            </a:tbl>
          </a:graphicData>
        </a:graphic>
      </p:graphicFrame>
      <p:sp>
        <p:nvSpPr>
          <p:cNvPr id="374" name="Shape 374"/>
          <p:cNvSpPr/>
          <p:nvPr/>
        </p:nvSpPr>
        <p:spPr>
          <a:xfrm>
            <a:off x="4480550" y="3229668"/>
            <a:ext cx="2132100" cy="392400"/>
          </a:xfrm>
          <a:prstGeom prst="rect">
            <a:avLst/>
          </a:prstGeom>
          <a:noFill/>
          <a:ln w="38100" cap="flat" cmpd="sng">
            <a:solidFill>
              <a:schemeClr val="tx1"/>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70"/>
                                        </p:tgtEl>
                                        <p:attrNameLst>
                                          <p:attrName>style.visibility</p:attrName>
                                        </p:attrNameLst>
                                      </p:cBhvr>
                                      <p:to>
                                        <p:strVal val="visible"/>
                                      </p:to>
                                    </p:set>
                                    <p:animEffect transition="in" filter="fade">
                                      <p:cBhvr>
                                        <p:cTn id="7" dur="1000"/>
                                        <p:tgtEl>
                                          <p:spTgt spid="37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73"/>
                                        </p:tgtEl>
                                        <p:attrNameLst>
                                          <p:attrName>style.visibility</p:attrName>
                                        </p:attrNameLst>
                                      </p:cBhvr>
                                      <p:to>
                                        <p:strVal val="visible"/>
                                      </p:to>
                                    </p:set>
                                    <p:animEffect transition="in" filter="fade">
                                      <p:cBhvr>
                                        <p:cTn id="12" dur="1000"/>
                                        <p:tgtEl>
                                          <p:spTgt spid="37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374"/>
                                        </p:tgtEl>
                                        <p:attrNameLst>
                                          <p:attrName>style.visibility</p:attrName>
                                        </p:attrNameLst>
                                      </p:cBhvr>
                                      <p:to>
                                        <p:strVal val="visible"/>
                                      </p:to>
                                    </p:set>
                                    <p:anim calcmode="lin" valueType="num">
                                      <p:cBhvr additive="base">
                                        <p:cTn id="17" dur="1000"/>
                                        <p:tgtEl>
                                          <p:spTgt spid="374"/>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78"/>
        <p:cNvGrpSpPr/>
        <p:nvPr/>
      </p:nvGrpSpPr>
      <p:grpSpPr>
        <a:xfrm>
          <a:off x="0" y="0"/>
          <a:ext cx="0" cy="0"/>
          <a:chOff x="0" y="0"/>
          <a:chExt cx="0" cy="0"/>
        </a:xfrm>
      </p:grpSpPr>
      <p:sp>
        <p:nvSpPr>
          <p:cNvPr id="379" name="Shape 379"/>
          <p:cNvSpPr txBox="1">
            <a:spLocks noGrp="1"/>
          </p:cNvSpPr>
          <p:nvPr>
            <p:ph type="title"/>
          </p:nvPr>
        </p:nvSpPr>
        <p:spPr>
          <a:xfrm>
            <a:off x="339956" y="66661"/>
            <a:ext cx="5563133" cy="635400"/>
          </a:xfrm>
          <a:prstGeom prst="rect">
            <a:avLst/>
          </a:prstGeom>
        </p:spPr>
        <p:txBody>
          <a:bodyPr lIns="91425" tIns="91425" rIns="91425" bIns="91425" anchor="t" anchorCtr="0">
            <a:noAutofit/>
          </a:bodyPr>
          <a:lstStyle/>
          <a:p>
            <a:pPr lvl="0">
              <a:buClr>
                <a:schemeClr val="tx1"/>
              </a:buClr>
            </a:pPr>
            <a:r>
              <a:rPr lang="en" dirty="0">
                <a:ea typeface="Arial"/>
                <a:cs typeface="Arial"/>
                <a:sym typeface="Arial"/>
              </a:rPr>
              <a:t>MODULE 1: PATENTS </a:t>
            </a:r>
            <a:r>
              <a:rPr lang="en-US" dirty="0">
                <a:ea typeface="Arial"/>
                <a:cs typeface="Arial"/>
                <a:sym typeface="Arial"/>
              </a:rPr>
              <a:t/>
            </a:r>
            <a:br>
              <a:rPr lang="en-US" dirty="0">
                <a:ea typeface="Arial"/>
                <a:cs typeface="Arial"/>
                <a:sym typeface="Arial"/>
              </a:rPr>
            </a:br>
            <a:r>
              <a:rPr lang="en" sz="2000" dirty="0">
                <a:ea typeface="Arial"/>
                <a:cs typeface="Arial"/>
                <a:sym typeface="Arial"/>
              </a:rPr>
              <a:t>(Knowledge Check)</a:t>
            </a:r>
            <a:endParaRPr lang="en" dirty="0">
              <a:latin typeface="Arial"/>
              <a:ea typeface="Arial"/>
              <a:cs typeface="Arial"/>
              <a:sym typeface="Arial"/>
            </a:endParaRPr>
          </a:p>
        </p:txBody>
      </p:sp>
      <p:sp>
        <p:nvSpPr>
          <p:cNvPr id="380" name="Shape 380"/>
          <p:cNvSpPr txBox="1">
            <a:spLocks noGrp="1"/>
          </p:cNvSpPr>
          <p:nvPr>
            <p:ph type="body" idx="1"/>
          </p:nvPr>
        </p:nvSpPr>
        <p:spPr>
          <a:xfrm>
            <a:off x="835120" y="1365528"/>
            <a:ext cx="7653047" cy="2455364"/>
          </a:xfrm>
          <a:prstGeom prst="rect">
            <a:avLst/>
          </a:prstGeom>
        </p:spPr>
        <p:txBody>
          <a:bodyPr lIns="91425" tIns="91425" rIns="91425" bIns="91425" anchor="t" anchorCtr="0">
            <a:noAutofit/>
          </a:bodyPr>
          <a:lstStyle/>
          <a:p>
            <a:pPr marL="0" marR="0" lvl="0" indent="0" algn="just" rtl="0">
              <a:lnSpc>
                <a:spcPct val="100000"/>
              </a:lnSpc>
              <a:spcBef>
                <a:spcPts val="0"/>
              </a:spcBef>
              <a:spcAft>
                <a:spcPts val="0"/>
              </a:spcAft>
              <a:buClr>
                <a:schemeClr val="tx1"/>
              </a:buClr>
              <a:buNone/>
            </a:pPr>
            <a:r>
              <a:rPr lang="en" sz="1800" b="1" dirty="0">
                <a:solidFill>
                  <a:srgbClr val="22C74D"/>
                </a:solidFill>
                <a:latin typeface="Arial"/>
                <a:ea typeface="Arial"/>
                <a:cs typeface="Arial"/>
                <a:sym typeface="Arial"/>
              </a:rPr>
              <a:t>Correct!</a:t>
            </a:r>
          </a:p>
          <a:p>
            <a:pPr lvl="0" algn="just" rtl="0">
              <a:spcBef>
                <a:spcPts val="700"/>
              </a:spcBef>
              <a:spcAft>
                <a:spcPts val="0"/>
              </a:spcAft>
              <a:buClr>
                <a:schemeClr val="tx1"/>
              </a:buClr>
              <a:buNone/>
            </a:pPr>
            <a:r>
              <a:rPr lang="en" sz="1800" b="1" dirty="0">
                <a:latin typeface="Arial"/>
                <a:ea typeface="Arial"/>
                <a:cs typeface="Arial"/>
                <a:sym typeface="Arial"/>
              </a:rPr>
              <a:t>Shelly’s actions are likely problematic. </a:t>
            </a:r>
          </a:p>
          <a:p>
            <a:pPr marL="514350" lvl="0" indent="-285750" algn="just" rtl="0">
              <a:spcBef>
                <a:spcPts val="700"/>
              </a:spcBef>
              <a:spcAft>
                <a:spcPts val="0"/>
              </a:spcAft>
              <a:buClr>
                <a:schemeClr val="tx1"/>
              </a:buClr>
              <a:buFont typeface="Arial" panose="020B0604020202020204" pitchFamily="34" charset="0"/>
              <a:buChar char="•"/>
            </a:pPr>
            <a:r>
              <a:rPr lang="en" sz="1800" dirty="0">
                <a:latin typeface="Arial"/>
                <a:ea typeface="Arial"/>
                <a:cs typeface="Arial"/>
                <a:sym typeface="Arial"/>
              </a:rPr>
              <a:t>Her Ph.D. work may have been performed under an agreement that she assign the </a:t>
            </a:r>
            <a:r>
              <a:rPr lang="es-PR" sz="1800" dirty="0">
                <a:latin typeface="Arial"/>
                <a:ea typeface="Arial"/>
                <a:cs typeface="Arial"/>
                <a:sym typeface="Arial"/>
              </a:rPr>
              <a:t>University</a:t>
            </a:r>
            <a:r>
              <a:rPr lang="en" sz="1800" dirty="0">
                <a:latin typeface="Arial"/>
                <a:ea typeface="Arial"/>
                <a:cs typeface="Arial"/>
                <a:sym typeface="Arial"/>
              </a:rPr>
              <a:t> her interest in any inventions made with the use of </a:t>
            </a:r>
            <a:r>
              <a:rPr lang="es-PR" sz="1800" dirty="0">
                <a:latin typeface="Arial"/>
                <a:ea typeface="Arial"/>
                <a:cs typeface="Arial"/>
                <a:sym typeface="Arial"/>
              </a:rPr>
              <a:t>University </a:t>
            </a:r>
            <a:r>
              <a:rPr lang="en" sz="1800" dirty="0">
                <a:latin typeface="Arial"/>
                <a:ea typeface="Arial"/>
                <a:cs typeface="Arial"/>
                <a:sym typeface="Arial"/>
              </a:rPr>
              <a:t> facilities. </a:t>
            </a:r>
          </a:p>
          <a:p>
            <a:pPr marL="514350" lvl="0" indent="-285750" algn="just" rtl="0">
              <a:spcBef>
                <a:spcPts val="700"/>
              </a:spcBef>
              <a:spcAft>
                <a:spcPts val="0"/>
              </a:spcAft>
              <a:buClr>
                <a:schemeClr val="tx1"/>
              </a:buClr>
              <a:buFont typeface="Arial" panose="020B0604020202020204" pitchFamily="34" charset="0"/>
              <a:buChar char="•"/>
            </a:pPr>
            <a:r>
              <a:rPr lang="en" sz="1800" dirty="0">
                <a:latin typeface="Arial"/>
                <a:ea typeface="Arial"/>
                <a:cs typeface="Arial"/>
                <a:sym typeface="Arial"/>
              </a:rPr>
              <a:t>She would have signed an agreement to this effect when she was hired to work on the sponsored research project.</a:t>
            </a:r>
          </a:p>
          <a:p>
            <a:pPr lvl="0" algn="just" rtl="0">
              <a:spcBef>
                <a:spcPts val="700"/>
              </a:spcBef>
              <a:spcAft>
                <a:spcPts val="0"/>
              </a:spcAft>
              <a:buClr>
                <a:schemeClr val="tx1"/>
              </a:buClr>
              <a:buNone/>
            </a:pPr>
            <a:endParaRPr sz="1800" b="1" dirty="0">
              <a:solidFill>
                <a:srgbClr val="666666"/>
              </a:solidFill>
              <a:latin typeface="Arial"/>
              <a:ea typeface="Arial"/>
              <a:cs typeface="Arial"/>
              <a:sym typeface="Arial"/>
            </a:endParaRPr>
          </a:p>
        </p:txBody>
      </p:sp>
      <p:sp>
        <p:nvSpPr>
          <p:cNvPr id="381" name="Shape 381"/>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43</a:t>
            </a:fld>
            <a:endParaRPr lang="en" dirty="0">
              <a:solidFill>
                <a:srgbClr val="8A8A8A"/>
              </a:solidFill>
              <a:sym typeface="La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80">
                                            <p:txEl>
                                              <p:pRg st="0" end="0"/>
                                            </p:txEl>
                                          </p:spTgt>
                                        </p:tgtEl>
                                        <p:attrNameLst>
                                          <p:attrName>style.visibility</p:attrName>
                                        </p:attrNameLst>
                                      </p:cBhvr>
                                      <p:to>
                                        <p:strVal val="visible"/>
                                      </p:to>
                                    </p:set>
                                    <p:animEffect transition="in" filter="fade">
                                      <p:cBhvr>
                                        <p:cTn id="7" dur="1000"/>
                                        <p:tgtEl>
                                          <p:spTgt spid="38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80">
                                            <p:txEl>
                                              <p:pRg st="1" end="1"/>
                                            </p:txEl>
                                          </p:spTgt>
                                        </p:tgtEl>
                                        <p:attrNameLst>
                                          <p:attrName>style.visibility</p:attrName>
                                        </p:attrNameLst>
                                      </p:cBhvr>
                                      <p:to>
                                        <p:strVal val="visible"/>
                                      </p:to>
                                    </p:set>
                                    <p:animEffect transition="in" filter="fade">
                                      <p:cBhvr>
                                        <p:cTn id="12" dur="1000"/>
                                        <p:tgtEl>
                                          <p:spTgt spid="38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80">
                                            <p:txEl>
                                              <p:pRg st="2" end="2"/>
                                            </p:txEl>
                                          </p:spTgt>
                                        </p:tgtEl>
                                        <p:attrNameLst>
                                          <p:attrName>style.visibility</p:attrName>
                                        </p:attrNameLst>
                                      </p:cBhvr>
                                      <p:to>
                                        <p:strVal val="visible"/>
                                      </p:to>
                                    </p:set>
                                    <p:animEffect transition="in" filter="fade">
                                      <p:cBhvr>
                                        <p:cTn id="17" dur="1000"/>
                                        <p:tgtEl>
                                          <p:spTgt spid="38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80">
                                            <p:txEl>
                                              <p:pRg st="3" end="3"/>
                                            </p:txEl>
                                          </p:spTgt>
                                        </p:tgtEl>
                                        <p:attrNameLst>
                                          <p:attrName>style.visibility</p:attrName>
                                        </p:attrNameLst>
                                      </p:cBhvr>
                                      <p:to>
                                        <p:strVal val="visible"/>
                                      </p:to>
                                    </p:set>
                                    <p:animEffect transition="in" filter="fade">
                                      <p:cBhvr>
                                        <p:cTn id="22" dur="1000"/>
                                        <p:tgtEl>
                                          <p:spTgt spid="38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80"/>
                                        </p:tgtEl>
                                        <p:attrNameLst>
                                          <p:attrName>style.visibility</p:attrName>
                                        </p:attrNameLst>
                                      </p:cBhvr>
                                      <p:to>
                                        <p:strVal val="visible"/>
                                      </p:to>
                                    </p:set>
                                    <p:animEffect transition="in" filter="fade">
                                      <p:cBhvr>
                                        <p:cTn id="27" dur="1000"/>
                                        <p:tgtEl>
                                          <p:spTgt spid="3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86"/>
        <p:cNvGrpSpPr/>
        <p:nvPr/>
      </p:nvGrpSpPr>
      <p:grpSpPr>
        <a:xfrm>
          <a:off x="0" y="0"/>
          <a:ext cx="0" cy="0"/>
          <a:chOff x="0" y="0"/>
          <a:chExt cx="0" cy="0"/>
        </a:xfrm>
      </p:grpSpPr>
      <p:sp>
        <p:nvSpPr>
          <p:cNvPr id="387" name="Shape 387"/>
          <p:cNvSpPr txBox="1">
            <a:spLocks noGrp="1"/>
          </p:cNvSpPr>
          <p:nvPr>
            <p:ph type="title"/>
          </p:nvPr>
        </p:nvSpPr>
        <p:spPr>
          <a:xfrm>
            <a:off x="339956" y="66661"/>
            <a:ext cx="5563133" cy="635400"/>
          </a:xfrm>
          <a:prstGeom prst="rect">
            <a:avLst/>
          </a:prstGeom>
        </p:spPr>
        <p:txBody>
          <a:bodyPr lIns="91425" tIns="91425" rIns="91425" bIns="91425" anchor="t" anchorCtr="0">
            <a:noAutofit/>
          </a:bodyPr>
          <a:lstStyle/>
          <a:p>
            <a:pPr lvl="0">
              <a:buClr>
                <a:schemeClr val="tx1"/>
              </a:buClr>
            </a:pPr>
            <a:r>
              <a:rPr lang="en" dirty="0">
                <a:ea typeface="Arial"/>
                <a:cs typeface="Arial"/>
                <a:sym typeface="Arial"/>
              </a:rPr>
              <a:t>MODULE 1: PATENTS </a:t>
            </a:r>
            <a:r>
              <a:rPr lang="en-US" dirty="0">
                <a:ea typeface="Arial"/>
                <a:cs typeface="Arial"/>
                <a:sym typeface="Arial"/>
              </a:rPr>
              <a:t/>
            </a:r>
            <a:br>
              <a:rPr lang="en-US" dirty="0">
                <a:ea typeface="Arial"/>
                <a:cs typeface="Arial"/>
                <a:sym typeface="Arial"/>
              </a:rPr>
            </a:br>
            <a:r>
              <a:rPr lang="en" sz="2000" dirty="0">
                <a:ea typeface="Arial"/>
                <a:cs typeface="Arial"/>
                <a:sym typeface="Arial"/>
              </a:rPr>
              <a:t>(Knowledge Check)</a:t>
            </a:r>
            <a:endParaRPr lang="en" dirty="0">
              <a:latin typeface="Arial"/>
              <a:ea typeface="Arial"/>
              <a:cs typeface="Arial"/>
              <a:sym typeface="Arial"/>
            </a:endParaRPr>
          </a:p>
        </p:txBody>
      </p:sp>
      <p:sp>
        <p:nvSpPr>
          <p:cNvPr id="388" name="Shape 388"/>
          <p:cNvSpPr txBox="1">
            <a:spLocks noGrp="1"/>
          </p:cNvSpPr>
          <p:nvPr>
            <p:ph type="body" idx="1"/>
          </p:nvPr>
        </p:nvSpPr>
        <p:spPr>
          <a:xfrm>
            <a:off x="835120" y="1414689"/>
            <a:ext cx="8009681" cy="2412828"/>
          </a:xfrm>
          <a:prstGeom prst="rect">
            <a:avLst/>
          </a:prstGeom>
        </p:spPr>
        <p:txBody>
          <a:bodyPr lIns="91425" tIns="91425" rIns="91425" bIns="91425" anchor="t" anchorCtr="0">
            <a:noAutofit/>
          </a:bodyPr>
          <a:lstStyle/>
          <a:p>
            <a:pPr marL="0" marR="0" lvl="0" indent="0" algn="l" rtl="0">
              <a:lnSpc>
                <a:spcPct val="100000"/>
              </a:lnSpc>
              <a:spcBef>
                <a:spcPts val="0"/>
              </a:spcBef>
              <a:spcAft>
                <a:spcPts val="0"/>
              </a:spcAft>
              <a:buClr>
                <a:schemeClr val="tx1"/>
              </a:buClr>
              <a:buNone/>
            </a:pPr>
            <a:r>
              <a:rPr lang="en" sz="1800" b="1" dirty="0">
                <a:solidFill>
                  <a:srgbClr val="22C74D"/>
                </a:solidFill>
                <a:latin typeface="Arial"/>
                <a:ea typeface="Arial"/>
                <a:cs typeface="Arial"/>
                <a:sym typeface="Arial"/>
              </a:rPr>
              <a:t>Correct!</a:t>
            </a:r>
          </a:p>
          <a:p>
            <a:pPr lvl="0" algn="just" rtl="0">
              <a:spcBef>
                <a:spcPts val="700"/>
              </a:spcBef>
              <a:spcAft>
                <a:spcPts val="0"/>
              </a:spcAft>
              <a:buClr>
                <a:schemeClr val="tx1"/>
              </a:buClr>
              <a:buNone/>
            </a:pPr>
            <a:r>
              <a:rPr lang="en" sz="1800" b="1" dirty="0">
                <a:latin typeface="Arial"/>
                <a:ea typeface="Arial"/>
                <a:cs typeface="Arial"/>
                <a:sym typeface="Arial"/>
              </a:rPr>
              <a:t>Shelly’s actions are likely problematic. </a:t>
            </a:r>
          </a:p>
          <a:p>
            <a:pPr marL="514350" lvl="0" indent="-285750" algn="just" rtl="0">
              <a:spcBef>
                <a:spcPts val="700"/>
              </a:spcBef>
              <a:spcAft>
                <a:spcPts val="0"/>
              </a:spcAft>
              <a:buClr>
                <a:schemeClr val="tx1"/>
              </a:buClr>
              <a:buFont typeface="Arial" panose="020B0604020202020204" pitchFamily="34" charset="0"/>
              <a:buChar char="•"/>
            </a:pPr>
            <a:r>
              <a:rPr lang="en" sz="1400" dirty="0">
                <a:latin typeface="Arial"/>
                <a:ea typeface="Arial"/>
                <a:cs typeface="Arial"/>
                <a:sym typeface="Arial"/>
              </a:rPr>
              <a:t>Shelly’s </a:t>
            </a:r>
            <a:r>
              <a:rPr lang="es-PR" sz="1400" dirty="0" smtClean="0">
                <a:latin typeface="Arial"/>
                <a:ea typeface="Arial"/>
                <a:cs typeface="Arial"/>
                <a:sym typeface="Arial"/>
              </a:rPr>
              <a:t>University </a:t>
            </a:r>
            <a:r>
              <a:rPr lang="en" sz="1400" dirty="0" smtClean="0">
                <a:latin typeface="Arial"/>
                <a:ea typeface="Arial"/>
                <a:cs typeface="Arial"/>
                <a:sym typeface="Arial"/>
              </a:rPr>
              <a:t> </a:t>
            </a:r>
            <a:r>
              <a:rPr lang="en" sz="1400" dirty="0">
                <a:latin typeface="Arial"/>
                <a:ea typeface="Arial"/>
                <a:cs typeface="Arial"/>
                <a:sym typeface="Arial"/>
              </a:rPr>
              <a:t>may have legitimate ownership claim to her 3D printing invention and obligations to the government funding source.</a:t>
            </a:r>
          </a:p>
          <a:p>
            <a:pPr marL="514350" lvl="0" indent="-285750" algn="just" rtl="0">
              <a:spcBef>
                <a:spcPts val="700"/>
              </a:spcBef>
              <a:spcAft>
                <a:spcPts val="0"/>
              </a:spcAft>
              <a:buClr>
                <a:schemeClr val="tx1"/>
              </a:buClr>
              <a:buFont typeface="Arial" panose="020B0604020202020204" pitchFamily="34" charset="0"/>
              <a:buChar char="•"/>
            </a:pPr>
            <a:r>
              <a:rPr lang="en" sz="1400" dirty="0">
                <a:latin typeface="Arial"/>
                <a:ea typeface="Arial"/>
                <a:cs typeface="Arial"/>
                <a:sym typeface="Arial"/>
              </a:rPr>
              <a:t>Even in the absence of such agreement, her use of the </a:t>
            </a:r>
            <a:r>
              <a:rPr lang="es-PR" sz="1400" dirty="0" smtClean="0">
                <a:latin typeface="Arial"/>
                <a:ea typeface="Arial"/>
                <a:cs typeface="Arial"/>
                <a:sym typeface="Arial"/>
              </a:rPr>
              <a:t>University</a:t>
            </a:r>
            <a:r>
              <a:rPr lang="en-US" sz="1400" dirty="0">
                <a:latin typeface="Arial"/>
                <a:ea typeface="Arial"/>
                <a:cs typeface="Arial"/>
                <a:sym typeface="Arial"/>
              </a:rPr>
              <a:t> </a:t>
            </a:r>
            <a:r>
              <a:rPr lang="en" sz="1400" dirty="0" smtClean="0">
                <a:latin typeface="Arial"/>
                <a:ea typeface="Arial"/>
                <a:cs typeface="Arial"/>
                <a:sym typeface="Arial"/>
              </a:rPr>
              <a:t>facilities</a:t>
            </a:r>
            <a:r>
              <a:rPr lang="en" sz="1400" dirty="0">
                <a:latin typeface="Arial"/>
                <a:ea typeface="Arial"/>
                <a:cs typeface="Arial"/>
                <a:sym typeface="Arial"/>
              </a:rPr>
              <a:t>, without </a:t>
            </a:r>
            <a:r>
              <a:rPr lang="es-PR" sz="1400" dirty="0" smtClean="0">
                <a:latin typeface="Arial"/>
                <a:ea typeface="Arial"/>
                <a:cs typeface="Arial"/>
                <a:sym typeface="Arial"/>
              </a:rPr>
              <a:t>University</a:t>
            </a:r>
            <a:r>
              <a:rPr lang="en-US" sz="1400" dirty="0">
                <a:latin typeface="Arial"/>
                <a:ea typeface="Arial"/>
                <a:cs typeface="Arial"/>
                <a:sym typeface="Arial"/>
              </a:rPr>
              <a:t> </a:t>
            </a:r>
            <a:r>
              <a:rPr lang="en" sz="1400" dirty="0" smtClean="0">
                <a:latin typeface="Arial"/>
                <a:ea typeface="Arial"/>
                <a:cs typeface="Arial"/>
                <a:sym typeface="Arial"/>
              </a:rPr>
              <a:t>knowledge </a:t>
            </a:r>
            <a:r>
              <a:rPr lang="en" sz="1400" dirty="0">
                <a:latin typeface="Arial"/>
                <a:ea typeface="Arial"/>
                <a:cs typeface="Arial"/>
                <a:sym typeface="Arial"/>
              </a:rPr>
              <a:t>or consent, to develop commercial products unrelated to her </a:t>
            </a:r>
            <a:r>
              <a:rPr lang="es-PR" sz="1400" dirty="0" smtClean="0">
                <a:latin typeface="Arial"/>
                <a:ea typeface="Arial"/>
                <a:cs typeface="Arial"/>
                <a:sym typeface="Arial"/>
              </a:rPr>
              <a:t>University </a:t>
            </a:r>
            <a:r>
              <a:rPr lang="en" sz="1400" dirty="0" smtClean="0">
                <a:latin typeface="Arial"/>
                <a:ea typeface="Arial"/>
                <a:cs typeface="Arial"/>
                <a:sym typeface="Arial"/>
              </a:rPr>
              <a:t> </a:t>
            </a:r>
            <a:r>
              <a:rPr lang="en" sz="1400" dirty="0">
                <a:latin typeface="Arial"/>
                <a:ea typeface="Arial"/>
                <a:cs typeface="Arial"/>
                <a:sym typeface="Arial"/>
              </a:rPr>
              <a:t>work could violate </a:t>
            </a:r>
            <a:r>
              <a:rPr lang="es-PR" sz="1400" dirty="0" smtClean="0">
                <a:latin typeface="Arial"/>
                <a:ea typeface="Arial"/>
                <a:cs typeface="Arial"/>
                <a:sym typeface="Arial"/>
              </a:rPr>
              <a:t>University</a:t>
            </a:r>
            <a:r>
              <a:rPr lang="en" sz="1400" dirty="0" smtClean="0">
                <a:latin typeface="Arial"/>
                <a:ea typeface="Arial"/>
                <a:cs typeface="Arial"/>
                <a:sym typeface="Arial"/>
              </a:rPr>
              <a:t> </a:t>
            </a:r>
            <a:r>
              <a:rPr lang="en" sz="1400" dirty="0">
                <a:latin typeface="Arial"/>
                <a:ea typeface="Arial"/>
                <a:cs typeface="Arial"/>
                <a:sym typeface="Arial"/>
              </a:rPr>
              <a:t>rules on commercial use of </a:t>
            </a:r>
            <a:r>
              <a:rPr lang="es-PR" sz="1400" dirty="0" smtClean="0">
                <a:latin typeface="Arial"/>
                <a:ea typeface="Arial"/>
                <a:cs typeface="Arial"/>
                <a:sym typeface="Arial"/>
              </a:rPr>
              <a:t>University</a:t>
            </a:r>
            <a:r>
              <a:rPr lang="en-US" sz="1400" dirty="0">
                <a:latin typeface="Arial"/>
                <a:ea typeface="Arial"/>
                <a:cs typeface="Arial"/>
                <a:sym typeface="Arial"/>
              </a:rPr>
              <a:t> </a:t>
            </a:r>
            <a:r>
              <a:rPr lang="en" sz="1400" dirty="0" smtClean="0">
                <a:latin typeface="Arial"/>
                <a:ea typeface="Arial"/>
                <a:cs typeface="Arial"/>
                <a:sym typeface="Arial"/>
              </a:rPr>
              <a:t>facilities</a:t>
            </a:r>
            <a:r>
              <a:rPr lang="en" sz="1400" dirty="0">
                <a:latin typeface="Arial"/>
                <a:ea typeface="Arial"/>
                <a:cs typeface="Arial"/>
                <a:sym typeface="Arial"/>
              </a:rPr>
              <a:t>. </a:t>
            </a:r>
          </a:p>
          <a:p>
            <a:pPr lvl="0" algn="just" rtl="0">
              <a:spcBef>
                <a:spcPts val="700"/>
              </a:spcBef>
              <a:spcAft>
                <a:spcPts val="0"/>
              </a:spcAft>
              <a:buClr>
                <a:schemeClr val="tx1"/>
              </a:buClr>
              <a:buNone/>
            </a:pPr>
            <a:endParaRPr sz="1800" b="1" dirty="0">
              <a:solidFill>
                <a:srgbClr val="666666"/>
              </a:solidFill>
              <a:latin typeface="Arial"/>
              <a:ea typeface="Arial"/>
              <a:cs typeface="Arial"/>
              <a:sym typeface="Arial"/>
            </a:endParaRPr>
          </a:p>
        </p:txBody>
      </p:sp>
      <p:sp>
        <p:nvSpPr>
          <p:cNvPr id="389" name="Shape 389"/>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44</a:t>
            </a:fld>
            <a:endParaRPr lang="en" dirty="0">
              <a:solidFill>
                <a:srgbClr val="8A8A8A"/>
              </a:solidFill>
              <a:sym typeface="La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88">
                                            <p:txEl>
                                              <p:pRg st="0" end="0"/>
                                            </p:txEl>
                                          </p:spTgt>
                                        </p:tgtEl>
                                        <p:attrNameLst>
                                          <p:attrName>style.visibility</p:attrName>
                                        </p:attrNameLst>
                                      </p:cBhvr>
                                      <p:to>
                                        <p:strVal val="visible"/>
                                      </p:to>
                                    </p:set>
                                    <p:animEffect transition="in" filter="fade">
                                      <p:cBhvr>
                                        <p:cTn id="7" dur="1000"/>
                                        <p:tgtEl>
                                          <p:spTgt spid="38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88">
                                            <p:txEl>
                                              <p:pRg st="1" end="1"/>
                                            </p:txEl>
                                          </p:spTgt>
                                        </p:tgtEl>
                                        <p:attrNameLst>
                                          <p:attrName>style.visibility</p:attrName>
                                        </p:attrNameLst>
                                      </p:cBhvr>
                                      <p:to>
                                        <p:strVal val="visible"/>
                                      </p:to>
                                    </p:set>
                                    <p:animEffect transition="in" filter="fade">
                                      <p:cBhvr>
                                        <p:cTn id="12" dur="1000"/>
                                        <p:tgtEl>
                                          <p:spTgt spid="38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88">
                                            <p:txEl>
                                              <p:pRg st="2" end="2"/>
                                            </p:txEl>
                                          </p:spTgt>
                                        </p:tgtEl>
                                        <p:attrNameLst>
                                          <p:attrName>style.visibility</p:attrName>
                                        </p:attrNameLst>
                                      </p:cBhvr>
                                      <p:to>
                                        <p:strVal val="visible"/>
                                      </p:to>
                                    </p:set>
                                    <p:animEffect transition="in" filter="fade">
                                      <p:cBhvr>
                                        <p:cTn id="17" dur="1000"/>
                                        <p:tgtEl>
                                          <p:spTgt spid="38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88">
                                            <p:txEl>
                                              <p:pRg st="3" end="3"/>
                                            </p:txEl>
                                          </p:spTgt>
                                        </p:tgtEl>
                                        <p:attrNameLst>
                                          <p:attrName>style.visibility</p:attrName>
                                        </p:attrNameLst>
                                      </p:cBhvr>
                                      <p:to>
                                        <p:strVal val="visible"/>
                                      </p:to>
                                    </p:set>
                                    <p:animEffect transition="in" filter="fade">
                                      <p:cBhvr>
                                        <p:cTn id="22" dur="1000"/>
                                        <p:tgtEl>
                                          <p:spTgt spid="38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94"/>
        <p:cNvGrpSpPr/>
        <p:nvPr/>
      </p:nvGrpSpPr>
      <p:grpSpPr>
        <a:xfrm>
          <a:off x="0" y="0"/>
          <a:ext cx="0" cy="0"/>
          <a:chOff x="0" y="0"/>
          <a:chExt cx="0" cy="0"/>
        </a:xfrm>
      </p:grpSpPr>
      <p:sp>
        <p:nvSpPr>
          <p:cNvPr id="395" name="Shape 395"/>
          <p:cNvSpPr txBox="1">
            <a:spLocks noGrp="1"/>
          </p:cNvSpPr>
          <p:nvPr>
            <p:ph type="title"/>
          </p:nvPr>
        </p:nvSpPr>
        <p:spPr>
          <a:xfrm>
            <a:off x="339956" y="66661"/>
            <a:ext cx="5563133" cy="635400"/>
          </a:xfrm>
          <a:prstGeom prst="rect">
            <a:avLst/>
          </a:prstGeom>
        </p:spPr>
        <p:txBody>
          <a:bodyPr lIns="91425" tIns="91425" rIns="91425" bIns="91425" anchor="t" anchorCtr="0">
            <a:noAutofit/>
          </a:bodyPr>
          <a:lstStyle/>
          <a:p>
            <a:pPr lvl="0">
              <a:buClr>
                <a:schemeClr val="tx1"/>
              </a:buClr>
            </a:pPr>
            <a:r>
              <a:rPr lang="en" dirty="0">
                <a:ea typeface="Arial"/>
                <a:cs typeface="Arial"/>
                <a:sym typeface="Arial"/>
              </a:rPr>
              <a:t>MODULE 1: PATENTS </a:t>
            </a:r>
            <a:r>
              <a:rPr lang="en-US" dirty="0">
                <a:ea typeface="Arial"/>
                <a:cs typeface="Arial"/>
                <a:sym typeface="Arial"/>
              </a:rPr>
              <a:t/>
            </a:r>
            <a:br>
              <a:rPr lang="en-US" dirty="0">
                <a:ea typeface="Arial"/>
                <a:cs typeface="Arial"/>
                <a:sym typeface="Arial"/>
              </a:rPr>
            </a:br>
            <a:r>
              <a:rPr lang="en" sz="2000" dirty="0">
                <a:ea typeface="Arial"/>
                <a:cs typeface="Arial"/>
                <a:sym typeface="Arial"/>
              </a:rPr>
              <a:t>(Knowledge Check)</a:t>
            </a:r>
            <a:endParaRPr lang="en" dirty="0">
              <a:latin typeface="Arial"/>
              <a:ea typeface="Arial"/>
              <a:cs typeface="Arial"/>
              <a:sym typeface="Arial"/>
            </a:endParaRPr>
          </a:p>
        </p:txBody>
      </p:sp>
      <p:sp>
        <p:nvSpPr>
          <p:cNvPr id="396" name="Shape 396"/>
          <p:cNvSpPr txBox="1">
            <a:spLocks noGrp="1"/>
          </p:cNvSpPr>
          <p:nvPr>
            <p:ph type="body" idx="1"/>
          </p:nvPr>
        </p:nvSpPr>
        <p:spPr>
          <a:xfrm>
            <a:off x="821803" y="1456880"/>
            <a:ext cx="7928658" cy="2455364"/>
          </a:xfrm>
          <a:prstGeom prst="rect">
            <a:avLst/>
          </a:prstGeom>
        </p:spPr>
        <p:txBody>
          <a:bodyPr lIns="91425" tIns="91425" rIns="91425" bIns="91425" anchor="t" anchorCtr="0">
            <a:noAutofit/>
          </a:bodyPr>
          <a:lstStyle/>
          <a:p>
            <a:pPr lvl="0" algn="just" rtl="0">
              <a:spcBef>
                <a:spcPts val="700"/>
              </a:spcBef>
              <a:spcAft>
                <a:spcPts val="0"/>
              </a:spcAft>
              <a:buClr>
                <a:schemeClr val="tx1"/>
              </a:buClr>
              <a:buNone/>
            </a:pPr>
            <a:r>
              <a:rPr lang="en" sz="1800" b="1" dirty="0">
                <a:solidFill>
                  <a:schemeClr val="tx1"/>
                </a:solidFill>
                <a:latin typeface="Arial"/>
                <a:ea typeface="Arial"/>
                <a:cs typeface="Arial"/>
                <a:sym typeface="Arial"/>
              </a:rPr>
              <a:t>Scenario 2: Disclosure at a Seminar </a:t>
            </a:r>
          </a:p>
          <a:p>
            <a:pPr marL="514350" lvl="0" indent="-285750" algn="just" rtl="0">
              <a:spcBef>
                <a:spcPts val="700"/>
              </a:spcBef>
              <a:spcAft>
                <a:spcPts val="0"/>
              </a:spcAft>
              <a:buClr>
                <a:schemeClr val="tx1"/>
              </a:buClr>
              <a:buFont typeface="Arial" panose="020B0604020202020204" pitchFamily="34" charset="0"/>
              <a:buChar char="•"/>
            </a:pPr>
            <a:r>
              <a:rPr lang="en" sz="1600" dirty="0">
                <a:latin typeface="Arial"/>
                <a:ea typeface="Arial"/>
                <a:cs typeface="Arial"/>
                <a:sym typeface="Arial"/>
              </a:rPr>
              <a:t>While working in a </a:t>
            </a:r>
            <a:r>
              <a:rPr lang="es-PR" sz="1600" dirty="0">
                <a:latin typeface="Arial"/>
                <a:ea typeface="Arial"/>
                <a:cs typeface="Arial"/>
                <a:sym typeface="Arial"/>
              </a:rPr>
              <a:t>University</a:t>
            </a:r>
            <a:r>
              <a:rPr lang="en" sz="1600" dirty="0">
                <a:latin typeface="Arial"/>
                <a:ea typeface="Arial"/>
                <a:cs typeface="Arial"/>
                <a:sym typeface="Arial"/>
              </a:rPr>
              <a:t> lab on an industry-sponsored research project, Tim has invented a new method for processing communications signals that can allow significant power savings in mobile devices.</a:t>
            </a:r>
          </a:p>
          <a:p>
            <a:pPr marL="514350" lvl="0" indent="-285750" algn="just" rtl="0">
              <a:spcBef>
                <a:spcPts val="700"/>
              </a:spcBef>
              <a:spcAft>
                <a:spcPts val="0"/>
              </a:spcAft>
              <a:buClr>
                <a:schemeClr val="tx1"/>
              </a:buClr>
              <a:buFont typeface="Arial" panose="020B0604020202020204" pitchFamily="34" charset="0"/>
              <a:buChar char="•"/>
            </a:pPr>
            <a:r>
              <a:rPr lang="en" sz="1600" dirty="0">
                <a:latin typeface="Arial"/>
                <a:ea typeface="Arial"/>
                <a:cs typeface="Arial"/>
                <a:sym typeface="Arial"/>
              </a:rPr>
              <a:t>He is not sure that the invention is worth patenting, so to get some feedback he provides an enabling description of his invention during a talk at a weekly seminar held by his academic department.</a:t>
            </a:r>
          </a:p>
        </p:txBody>
      </p:sp>
      <p:sp>
        <p:nvSpPr>
          <p:cNvPr id="397" name="Shape 397"/>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45</a:t>
            </a:fld>
            <a:endParaRPr lang="en" dirty="0">
              <a:solidFill>
                <a:srgbClr val="8A8A8A"/>
              </a:solidFill>
              <a:sym typeface="La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96"/>
                                        </p:tgtEl>
                                        <p:attrNameLst>
                                          <p:attrName>style.visibility</p:attrName>
                                        </p:attrNameLst>
                                      </p:cBhvr>
                                      <p:to>
                                        <p:strVal val="visible"/>
                                      </p:to>
                                    </p:set>
                                    <p:animEffect transition="in" filter="fade">
                                      <p:cBhvr>
                                        <p:cTn id="7" dur="1000"/>
                                        <p:tgtEl>
                                          <p:spTgt spid="3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402"/>
        <p:cNvGrpSpPr/>
        <p:nvPr/>
      </p:nvGrpSpPr>
      <p:grpSpPr>
        <a:xfrm>
          <a:off x="0" y="0"/>
          <a:ext cx="0" cy="0"/>
          <a:chOff x="0" y="0"/>
          <a:chExt cx="0" cy="0"/>
        </a:xfrm>
      </p:grpSpPr>
      <p:sp>
        <p:nvSpPr>
          <p:cNvPr id="404" name="Shape 404"/>
          <p:cNvSpPr txBox="1">
            <a:spLocks noGrp="1"/>
          </p:cNvSpPr>
          <p:nvPr>
            <p:ph type="body" idx="1"/>
          </p:nvPr>
        </p:nvSpPr>
        <p:spPr>
          <a:xfrm>
            <a:off x="821803" y="1422156"/>
            <a:ext cx="7653047" cy="2455364"/>
          </a:xfrm>
          <a:prstGeom prst="rect">
            <a:avLst/>
          </a:prstGeom>
        </p:spPr>
        <p:txBody>
          <a:bodyPr lIns="91425" tIns="91425" rIns="91425" bIns="91425" anchor="t" anchorCtr="0">
            <a:noAutofit/>
          </a:bodyPr>
          <a:lstStyle/>
          <a:p>
            <a:pPr lvl="0" algn="just" rtl="0">
              <a:spcBef>
                <a:spcPts val="700"/>
              </a:spcBef>
              <a:spcAft>
                <a:spcPts val="0"/>
              </a:spcAft>
              <a:buClr>
                <a:schemeClr val="tx1"/>
              </a:buClr>
              <a:buNone/>
            </a:pPr>
            <a:r>
              <a:rPr lang="en" b="1" dirty="0">
                <a:solidFill>
                  <a:schemeClr val="tx1"/>
                </a:solidFill>
                <a:latin typeface="Arial"/>
                <a:ea typeface="Arial"/>
                <a:cs typeface="Arial"/>
                <a:sym typeface="Arial"/>
              </a:rPr>
              <a:t>Scenario 2: Disclosure at a Seminar </a:t>
            </a:r>
          </a:p>
          <a:p>
            <a:pPr marL="514350" lvl="0" indent="-285750" algn="just" rtl="0">
              <a:spcBef>
                <a:spcPts val="700"/>
              </a:spcBef>
              <a:spcAft>
                <a:spcPts val="0"/>
              </a:spcAft>
              <a:buClr>
                <a:schemeClr val="tx1"/>
              </a:buClr>
              <a:buFont typeface="Arial" panose="020B0604020202020204" pitchFamily="34" charset="0"/>
              <a:buChar char="•"/>
            </a:pPr>
            <a:r>
              <a:rPr lang="en" dirty="0">
                <a:latin typeface="Arial"/>
                <a:ea typeface="Arial"/>
                <a:cs typeface="Arial"/>
                <a:sym typeface="Arial"/>
              </a:rPr>
              <a:t>The seminars are announced on the departmental website and open to anyone from the </a:t>
            </a:r>
            <a:r>
              <a:rPr lang="es-PR" dirty="0">
                <a:latin typeface="Arial"/>
                <a:ea typeface="Arial"/>
                <a:cs typeface="Arial"/>
                <a:sym typeface="Arial"/>
              </a:rPr>
              <a:t>University</a:t>
            </a:r>
            <a:r>
              <a:rPr lang="en" dirty="0">
                <a:latin typeface="Arial"/>
                <a:ea typeface="Arial"/>
                <a:cs typeface="Arial"/>
                <a:sym typeface="Arial"/>
              </a:rPr>
              <a:t> and beyond who wished to attend.</a:t>
            </a:r>
          </a:p>
          <a:p>
            <a:pPr lvl="0" algn="just" rtl="0">
              <a:spcBef>
                <a:spcPts val="700"/>
              </a:spcBef>
              <a:spcAft>
                <a:spcPts val="0"/>
              </a:spcAft>
              <a:buClr>
                <a:schemeClr val="tx1"/>
              </a:buClr>
              <a:buNone/>
            </a:pPr>
            <a:r>
              <a:rPr lang="en" sz="1800" b="1" dirty="0">
                <a:solidFill>
                  <a:schemeClr val="tx1"/>
                </a:solidFill>
                <a:latin typeface="Arial"/>
                <a:ea typeface="Arial"/>
                <a:cs typeface="Arial"/>
                <a:sym typeface="Arial"/>
              </a:rPr>
              <a:t>HOW DOES TIM’S PRESENTATION IMPACT THE U.S. AND FOREIGN PATENT RIGHTS ASSOCIATED WITH THIS INVENTION?</a:t>
            </a:r>
          </a:p>
        </p:txBody>
      </p:sp>
      <p:sp>
        <p:nvSpPr>
          <p:cNvPr id="405" name="Shape 405"/>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46</a:t>
            </a:fld>
            <a:endParaRPr lang="en" dirty="0">
              <a:solidFill>
                <a:srgbClr val="8A8A8A"/>
              </a:solidFill>
              <a:sym typeface="Lato"/>
            </a:endParaRPr>
          </a:p>
        </p:txBody>
      </p:sp>
      <p:sp>
        <p:nvSpPr>
          <p:cNvPr id="9" name="Shape 395"/>
          <p:cNvSpPr txBox="1">
            <a:spLocks noGrp="1"/>
          </p:cNvSpPr>
          <p:nvPr>
            <p:ph type="title"/>
          </p:nvPr>
        </p:nvSpPr>
        <p:spPr>
          <a:xfrm>
            <a:off x="339956" y="66661"/>
            <a:ext cx="5563133" cy="635400"/>
          </a:xfrm>
          <a:prstGeom prst="rect">
            <a:avLst/>
          </a:prstGeom>
        </p:spPr>
        <p:txBody>
          <a:bodyPr lIns="91425" tIns="91425" rIns="91425" bIns="91425" anchor="t" anchorCtr="0">
            <a:noAutofit/>
          </a:bodyPr>
          <a:lstStyle/>
          <a:p>
            <a:pPr lvl="0">
              <a:buClr>
                <a:schemeClr val="tx1"/>
              </a:buClr>
            </a:pPr>
            <a:r>
              <a:rPr lang="en" dirty="0">
                <a:ea typeface="Arial"/>
                <a:cs typeface="Arial"/>
                <a:sym typeface="Arial"/>
              </a:rPr>
              <a:t>MODULE 1: PATENTS </a:t>
            </a:r>
            <a:r>
              <a:rPr lang="en-US" dirty="0">
                <a:ea typeface="Arial"/>
                <a:cs typeface="Arial"/>
                <a:sym typeface="Arial"/>
              </a:rPr>
              <a:t/>
            </a:r>
            <a:br>
              <a:rPr lang="en-US" dirty="0">
                <a:ea typeface="Arial"/>
                <a:cs typeface="Arial"/>
                <a:sym typeface="Arial"/>
              </a:rPr>
            </a:br>
            <a:r>
              <a:rPr lang="en" sz="2000" dirty="0">
                <a:ea typeface="Arial"/>
                <a:cs typeface="Arial"/>
                <a:sym typeface="Arial"/>
              </a:rPr>
              <a:t>(Knowledge Check)</a:t>
            </a:r>
            <a:endParaRPr lang="en" dirty="0">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04"/>
                                        </p:tgtEl>
                                        <p:attrNameLst>
                                          <p:attrName>style.visibility</p:attrName>
                                        </p:attrNameLst>
                                      </p:cBhvr>
                                      <p:to>
                                        <p:strVal val="visible"/>
                                      </p:to>
                                    </p:set>
                                    <p:animEffect transition="in" filter="fade">
                                      <p:cBhvr>
                                        <p:cTn id="7" dur="1000"/>
                                        <p:tgtEl>
                                          <p:spTgt spid="4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410"/>
        <p:cNvGrpSpPr/>
        <p:nvPr/>
      </p:nvGrpSpPr>
      <p:grpSpPr>
        <a:xfrm>
          <a:off x="0" y="0"/>
          <a:ext cx="0" cy="0"/>
          <a:chOff x="0" y="0"/>
          <a:chExt cx="0" cy="0"/>
        </a:xfrm>
      </p:grpSpPr>
      <p:sp>
        <p:nvSpPr>
          <p:cNvPr id="412" name="Shape 412"/>
          <p:cNvSpPr txBox="1">
            <a:spLocks noGrp="1"/>
          </p:cNvSpPr>
          <p:nvPr>
            <p:ph type="body" idx="1"/>
          </p:nvPr>
        </p:nvSpPr>
        <p:spPr>
          <a:xfrm>
            <a:off x="757676" y="1468765"/>
            <a:ext cx="7653047" cy="2455364"/>
          </a:xfrm>
          <a:prstGeom prst="rect">
            <a:avLst/>
          </a:prstGeom>
        </p:spPr>
        <p:txBody>
          <a:bodyPr lIns="91425" tIns="91425" rIns="91425" bIns="91425" anchor="t" anchorCtr="0">
            <a:noAutofit/>
          </a:bodyPr>
          <a:lstStyle/>
          <a:p>
            <a:pPr lvl="0" algn="just" rtl="0">
              <a:spcBef>
                <a:spcPts val="700"/>
              </a:spcBef>
              <a:spcAft>
                <a:spcPts val="0"/>
              </a:spcAft>
              <a:buClr>
                <a:schemeClr val="tx1"/>
              </a:buClr>
              <a:buNone/>
            </a:pPr>
            <a:r>
              <a:rPr lang="en" sz="1800" b="1" dirty="0">
                <a:solidFill>
                  <a:schemeClr val="tx1"/>
                </a:solidFill>
                <a:latin typeface="Arial"/>
                <a:ea typeface="Arial"/>
                <a:cs typeface="Arial"/>
                <a:sym typeface="Arial"/>
              </a:rPr>
              <a:t>Scenario 2: HOW DOES TIM’S PRESENTATION IMPACT THE U.S. AND FOREIGN PATENT RIGHTS ASSOCIATED WITH THIS INVENTION?</a:t>
            </a:r>
            <a:endParaRPr lang="en" sz="1600" b="1" dirty="0">
              <a:solidFill>
                <a:schemeClr val="tx1"/>
              </a:solidFill>
              <a:latin typeface="Arial"/>
              <a:ea typeface="Arial"/>
              <a:cs typeface="Arial"/>
              <a:sym typeface="Arial"/>
            </a:endParaRPr>
          </a:p>
          <a:p>
            <a:pPr marL="514350" lvl="0" indent="-285750" algn="just" rtl="0">
              <a:spcBef>
                <a:spcPts val="700"/>
              </a:spcBef>
              <a:spcAft>
                <a:spcPts val="0"/>
              </a:spcAft>
              <a:buClr>
                <a:schemeClr val="tx1"/>
              </a:buClr>
              <a:buFont typeface="Arial" panose="020B0604020202020204" pitchFamily="34" charset="0"/>
              <a:buChar char="•"/>
            </a:pPr>
            <a:r>
              <a:rPr lang="en" sz="1800" dirty="0">
                <a:latin typeface="Arial"/>
                <a:ea typeface="Arial"/>
                <a:cs typeface="Arial"/>
                <a:sym typeface="Arial"/>
              </a:rPr>
              <a:t>Since the seminar is open to the public, Tim’s enabling description of the invention at the seminar is likely a public disclosure.</a:t>
            </a:r>
          </a:p>
          <a:p>
            <a:pPr marL="514350" lvl="0" indent="-285750" algn="just" rtl="0">
              <a:spcBef>
                <a:spcPts val="700"/>
              </a:spcBef>
              <a:spcAft>
                <a:spcPts val="0"/>
              </a:spcAft>
              <a:buClr>
                <a:schemeClr val="tx1"/>
              </a:buClr>
              <a:buFont typeface="Arial" panose="020B0604020202020204" pitchFamily="34" charset="0"/>
              <a:buChar char="•"/>
            </a:pPr>
            <a:r>
              <a:rPr lang="en" sz="1800" dirty="0">
                <a:latin typeface="Arial"/>
                <a:ea typeface="Arial"/>
                <a:cs typeface="Arial"/>
                <a:sym typeface="Arial"/>
              </a:rPr>
              <a:t>As a result, Tim (and the </a:t>
            </a:r>
            <a:r>
              <a:rPr lang="es-PR" sz="1800" dirty="0">
                <a:latin typeface="Arial"/>
                <a:ea typeface="Arial"/>
                <a:cs typeface="Arial"/>
                <a:sym typeface="Arial"/>
              </a:rPr>
              <a:t>University</a:t>
            </a:r>
            <a:r>
              <a:rPr lang="en" sz="1800" dirty="0">
                <a:latin typeface="Arial"/>
                <a:ea typeface="Arial"/>
                <a:cs typeface="Arial"/>
                <a:sym typeface="Arial"/>
              </a:rPr>
              <a:t>) would likely lose the ability to pursue foreign patent protection.</a:t>
            </a:r>
          </a:p>
        </p:txBody>
      </p:sp>
      <p:sp>
        <p:nvSpPr>
          <p:cNvPr id="413" name="Shape 413"/>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47</a:t>
            </a:fld>
            <a:endParaRPr lang="en" dirty="0">
              <a:solidFill>
                <a:srgbClr val="8A8A8A"/>
              </a:solidFill>
              <a:sym typeface="Lato"/>
            </a:endParaRPr>
          </a:p>
        </p:txBody>
      </p:sp>
      <p:sp>
        <p:nvSpPr>
          <p:cNvPr id="8" name="Shape 395"/>
          <p:cNvSpPr txBox="1">
            <a:spLocks noGrp="1"/>
          </p:cNvSpPr>
          <p:nvPr>
            <p:ph type="title"/>
          </p:nvPr>
        </p:nvSpPr>
        <p:spPr>
          <a:xfrm>
            <a:off x="339956" y="66661"/>
            <a:ext cx="5563133" cy="635400"/>
          </a:xfrm>
          <a:prstGeom prst="rect">
            <a:avLst/>
          </a:prstGeom>
        </p:spPr>
        <p:txBody>
          <a:bodyPr lIns="91425" tIns="91425" rIns="91425" bIns="91425" anchor="t" anchorCtr="0">
            <a:noAutofit/>
          </a:bodyPr>
          <a:lstStyle/>
          <a:p>
            <a:pPr lvl="0">
              <a:buClr>
                <a:schemeClr val="tx1"/>
              </a:buClr>
            </a:pPr>
            <a:r>
              <a:rPr lang="en" dirty="0">
                <a:ea typeface="Arial"/>
                <a:cs typeface="Arial"/>
                <a:sym typeface="Arial"/>
              </a:rPr>
              <a:t>MODULE 1: PATENTS </a:t>
            </a:r>
            <a:r>
              <a:rPr lang="en-US" dirty="0">
                <a:ea typeface="Arial"/>
                <a:cs typeface="Arial"/>
                <a:sym typeface="Arial"/>
              </a:rPr>
              <a:t/>
            </a:r>
            <a:br>
              <a:rPr lang="en-US" dirty="0">
                <a:ea typeface="Arial"/>
                <a:cs typeface="Arial"/>
                <a:sym typeface="Arial"/>
              </a:rPr>
            </a:br>
            <a:r>
              <a:rPr lang="en" sz="2000" dirty="0">
                <a:ea typeface="Arial"/>
                <a:cs typeface="Arial"/>
                <a:sym typeface="Arial"/>
              </a:rPr>
              <a:t>(Knowledge Check)</a:t>
            </a:r>
            <a:endParaRPr lang="en" dirty="0">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12">
                                            <p:txEl>
                                              <p:pRg st="0" end="0"/>
                                            </p:txEl>
                                          </p:spTgt>
                                        </p:tgtEl>
                                        <p:attrNameLst>
                                          <p:attrName>style.visibility</p:attrName>
                                        </p:attrNameLst>
                                      </p:cBhvr>
                                      <p:to>
                                        <p:strVal val="visible"/>
                                      </p:to>
                                    </p:set>
                                    <p:animEffect transition="in" filter="fade">
                                      <p:cBhvr>
                                        <p:cTn id="7" dur="1000"/>
                                        <p:tgtEl>
                                          <p:spTgt spid="4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12">
                                            <p:txEl>
                                              <p:pRg st="1" end="1"/>
                                            </p:txEl>
                                          </p:spTgt>
                                        </p:tgtEl>
                                        <p:attrNameLst>
                                          <p:attrName>style.visibility</p:attrName>
                                        </p:attrNameLst>
                                      </p:cBhvr>
                                      <p:to>
                                        <p:strVal val="visible"/>
                                      </p:to>
                                    </p:set>
                                    <p:animEffect transition="in" filter="fade">
                                      <p:cBhvr>
                                        <p:cTn id="12" dur="1000"/>
                                        <p:tgtEl>
                                          <p:spTgt spid="41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12">
                                            <p:txEl>
                                              <p:pRg st="2" end="2"/>
                                            </p:txEl>
                                          </p:spTgt>
                                        </p:tgtEl>
                                        <p:attrNameLst>
                                          <p:attrName>style.visibility</p:attrName>
                                        </p:attrNameLst>
                                      </p:cBhvr>
                                      <p:to>
                                        <p:strVal val="visible"/>
                                      </p:to>
                                    </p:set>
                                    <p:animEffect transition="in" filter="fade">
                                      <p:cBhvr>
                                        <p:cTn id="17" dur="1000"/>
                                        <p:tgtEl>
                                          <p:spTgt spid="41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20" name="Shape 420"/>
          <p:cNvSpPr txBox="1">
            <a:spLocks noGrp="1"/>
          </p:cNvSpPr>
          <p:nvPr>
            <p:ph type="body" idx="1"/>
          </p:nvPr>
        </p:nvSpPr>
        <p:spPr>
          <a:xfrm>
            <a:off x="833377" y="1445305"/>
            <a:ext cx="7653047" cy="2455364"/>
          </a:xfrm>
          <a:prstGeom prst="rect">
            <a:avLst/>
          </a:prstGeom>
        </p:spPr>
        <p:txBody>
          <a:bodyPr lIns="91425" tIns="91425" rIns="91425" bIns="91425" anchor="t" anchorCtr="0">
            <a:noAutofit/>
          </a:bodyPr>
          <a:lstStyle/>
          <a:p>
            <a:pPr lvl="0" algn="just" rtl="0">
              <a:spcBef>
                <a:spcPts val="700"/>
              </a:spcBef>
              <a:spcAft>
                <a:spcPts val="0"/>
              </a:spcAft>
              <a:buClr>
                <a:schemeClr val="tx1"/>
              </a:buClr>
              <a:buNone/>
            </a:pPr>
            <a:r>
              <a:rPr lang="en" b="1" dirty="0">
                <a:solidFill>
                  <a:schemeClr val="tx1"/>
                </a:solidFill>
                <a:latin typeface="Arial"/>
                <a:ea typeface="Arial"/>
                <a:cs typeface="Arial"/>
                <a:sym typeface="Arial"/>
              </a:rPr>
              <a:t>Scenario 2: HOW DOES TIM’S PRESENTATION IMPACT THE U.S. AND FOREIGN PATENT RIGHTS ASSOCIATED WITH THIS INVENTION?</a:t>
            </a:r>
          </a:p>
          <a:p>
            <a:pPr marL="514350" lvl="0" indent="-285750" algn="just" rtl="0">
              <a:spcBef>
                <a:spcPts val="700"/>
              </a:spcBef>
              <a:spcAft>
                <a:spcPts val="0"/>
              </a:spcAft>
              <a:buClr>
                <a:schemeClr val="tx1"/>
              </a:buClr>
              <a:buFont typeface="Arial" panose="020B0604020202020204" pitchFamily="34" charset="0"/>
              <a:buChar char="•"/>
            </a:pPr>
            <a:r>
              <a:rPr lang="en" dirty="0">
                <a:latin typeface="Arial"/>
                <a:ea typeface="Arial"/>
                <a:cs typeface="Arial"/>
                <a:sym typeface="Arial"/>
              </a:rPr>
              <a:t>If the seminar was the first public disclosure of the invention, that disclosure would not count as prior art for a U.S. patent application submitted within 1-year of the seminar date. </a:t>
            </a:r>
          </a:p>
        </p:txBody>
      </p:sp>
      <p:sp>
        <p:nvSpPr>
          <p:cNvPr id="421" name="Shape 421"/>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48</a:t>
            </a:fld>
            <a:endParaRPr lang="en" dirty="0">
              <a:solidFill>
                <a:srgbClr val="8A8A8A"/>
              </a:solidFill>
              <a:sym typeface="Lato"/>
            </a:endParaRPr>
          </a:p>
        </p:txBody>
      </p:sp>
      <p:sp>
        <p:nvSpPr>
          <p:cNvPr id="7" name="Shape 395"/>
          <p:cNvSpPr txBox="1">
            <a:spLocks noGrp="1"/>
          </p:cNvSpPr>
          <p:nvPr>
            <p:ph type="title"/>
          </p:nvPr>
        </p:nvSpPr>
        <p:spPr>
          <a:xfrm>
            <a:off x="339956" y="66661"/>
            <a:ext cx="5563133" cy="635400"/>
          </a:xfrm>
          <a:prstGeom prst="rect">
            <a:avLst/>
          </a:prstGeom>
        </p:spPr>
        <p:txBody>
          <a:bodyPr lIns="91425" tIns="91425" rIns="91425" bIns="91425" anchor="t" anchorCtr="0">
            <a:noAutofit/>
          </a:bodyPr>
          <a:lstStyle/>
          <a:p>
            <a:pPr lvl="0">
              <a:buClr>
                <a:schemeClr val="tx1"/>
              </a:buClr>
            </a:pPr>
            <a:r>
              <a:rPr lang="en" dirty="0">
                <a:ea typeface="Arial"/>
                <a:cs typeface="Arial"/>
                <a:sym typeface="Arial"/>
              </a:rPr>
              <a:t>MODULE 1: PATENTS </a:t>
            </a:r>
            <a:r>
              <a:rPr lang="en-US" dirty="0">
                <a:ea typeface="Arial"/>
                <a:cs typeface="Arial"/>
                <a:sym typeface="Arial"/>
              </a:rPr>
              <a:t/>
            </a:r>
            <a:br>
              <a:rPr lang="en-US" dirty="0">
                <a:ea typeface="Arial"/>
                <a:cs typeface="Arial"/>
                <a:sym typeface="Arial"/>
              </a:rPr>
            </a:br>
            <a:r>
              <a:rPr lang="en" sz="2000" dirty="0">
                <a:ea typeface="Arial"/>
                <a:cs typeface="Arial"/>
                <a:sym typeface="Arial"/>
              </a:rPr>
              <a:t>(Knowledge Check)</a:t>
            </a:r>
            <a:endParaRPr lang="en" dirty="0">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20">
                                            <p:txEl>
                                              <p:pRg st="0" end="0"/>
                                            </p:txEl>
                                          </p:spTgt>
                                        </p:tgtEl>
                                        <p:attrNameLst>
                                          <p:attrName>style.visibility</p:attrName>
                                        </p:attrNameLst>
                                      </p:cBhvr>
                                      <p:to>
                                        <p:strVal val="visible"/>
                                      </p:to>
                                    </p:set>
                                    <p:animEffect transition="in" filter="fade">
                                      <p:cBhvr>
                                        <p:cTn id="7" dur="1000"/>
                                        <p:tgtEl>
                                          <p:spTgt spid="4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20">
                                            <p:txEl>
                                              <p:pRg st="1" end="1"/>
                                            </p:txEl>
                                          </p:spTgt>
                                        </p:tgtEl>
                                        <p:attrNameLst>
                                          <p:attrName>style.visibility</p:attrName>
                                        </p:attrNameLst>
                                      </p:cBhvr>
                                      <p:to>
                                        <p:strVal val="visible"/>
                                      </p:to>
                                    </p:set>
                                    <p:animEffect transition="in" filter="fade">
                                      <p:cBhvr>
                                        <p:cTn id="12" dur="1000"/>
                                        <p:tgtEl>
                                          <p:spTgt spid="42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426"/>
        <p:cNvGrpSpPr/>
        <p:nvPr/>
      </p:nvGrpSpPr>
      <p:grpSpPr>
        <a:xfrm>
          <a:off x="0" y="0"/>
          <a:ext cx="0" cy="0"/>
          <a:chOff x="0" y="0"/>
          <a:chExt cx="0" cy="0"/>
        </a:xfrm>
      </p:grpSpPr>
      <p:sp>
        <p:nvSpPr>
          <p:cNvPr id="428" name="Shape 428"/>
          <p:cNvSpPr txBox="1">
            <a:spLocks noGrp="1"/>
          </p:cNvSpPr>
          <p:nvPr>
            <p:ph type="body" idx="1"/>
          </p:nvPr>
        </p:nvSpPr>
        <p:spPr>
          <a:xfrm>
            <a:off x="833378" y="1399006"/>
            <a:ext cx="7653047" cy="2675282"/>
          </a:xfrm>
          <a:prstGeom prst="rect">
            <a:avLst/>
          </a:prstGeom>
        </p:spPr>
        <p:txBody>
          <a:bodyPr lIns="91425" tIns="91425" rIns="91425" bIns="91425" anchor="t" anchorCtr="0">
            <a:noAutofit/>
          </a:bodyPr>
          <a:lstStyle/>
          <a:p>
            <a:pPr lvl="0" rtl="0">
              <a:spcBef>
                <a:spcPts val="700"/>
              </a:spcBef>
              <a:spcAft>
                <a:spcPts val="0"/>
              </a:spcAft>
              <a:buClr>
                <a:schemeClr val="tx1"/>
              </a:buClr>
              <a:buNone/>
            </a:pPr>
            <a:r>
              <a:rPr lang="en" b="1" dirty="0">
                <a:solidFill>
                  <a:schemeClr val="tx1"/>
                </a:solidFill>
                <a:latin typeface="Arial"/>
                <a:ea typeface="Arial"/>
                <a:cs typeface="Arial"/>
                <a:sym typeface="Arial"/>
              </a:rPr>
              <a:t>Scenario 2: DISCLOSURE AT SEMINAR</a:t>
            </a:r>
          </a:p>
          <a:p>
            <a:pPr marL="514350" lvl="0" indent="-285750" algn="just" rtl="0">
              <a:spcBef>
                <a:spcPts val="600"/>
              </a:spcBef>
              <a:spcAft>
                <a:spcPts val="0"/>
              </a:spcAft>
              <a:buClr>
                <a:schemeClr val="tx1"/>
              </a:buClr>
              <a:buFont typeface="Arial" panose="020B0604020202020204" pitchFamily="34" charset="0"/>
              <a:buChar char="•"/>
            </a:pPr>
            <a:r>
              <a:rPr lang="en" sz="1600" dirty="0">
                <a:latin typeface="Arial"/>
                <a:ea typeface="Arial"/>
                <a:cs typeface="Arial"/>
                <a:sym typeface="Arial"/>
              </a:rPr>
              <a:t>Prior to the seminar, Tim should contact his TTO.</a:t>
            </a:r>
          </a:p>
          <a:p>
            <a:pPr marL="514350" lvl="0" indent="-285750" algn="just" rtl="0">
              <a:spcBef>
                <a:spcPts val="600"/>
              </a:spcBef>
              <a:spcAft>
                <a:spcPts val="0"/>
              </a:spcAft>
              <a:buClr>
                <a:schemeClr val="tx1"/>
              </a:buClr>
              <a:buFont typeface="Arial" panose="020B0604020202020204" pitchFamily="34" charset="0"/>
              <a:buChar char="•"/>
            </a:pPr>
            <a:r>
              <a:rPr lang="en" sz="1600" dirty="0">
                <a:latin typeface="Arial"/>
                <a:ea typeface="Arial"/>
                <a:cs typeface="Arial"/>
                <a:sym typeface="Arial"/>
              </a:rPr>
              <a:t>Tim should check if the </a:t>
            </a:r>
            <a:r>
              <a:rPr lang="es-PR" sz="1600" dirty="0">
                <a:latin typeface="Arial"/>
                <a:ea typeface="Arial"/>
                <a:cs typeface="Arial"/>
                <a:sym typeface="Arial"/>
              </a:rPr>
              <a:t>University</a:t>
            </a:r>
            <a:r>
              <a:rPr lang="en" sz="1600" dirty="0">
                <a:latin typeface="Arial"/>
                <a:ea typeface="Arial"/>
                <a:cs typeface="Arial"/>
                <a:sym typeface="Arial"/>
              </a:rPr>
              <a:t>’s contract with the corporate sponsor requires a review for the purpose of identifying potentially patentable inventions.</a:t>
            </a:r>
            <a:endParaRPr lang="en" sz="1600" dirty="0">
              <a:solidFill>
                <a:srgbClr val="8A8A8A"/>
              </a:solidFill>
              <a:latin typeface="Arial"/>
              <a:ea typeface="Arial"/>
              <a:cs typeface="Arial"/>
              <a:sym typeface="Arial"/>
            </a:endParaRPr>
          </a:p>
          <a:p>
            <a:pPr marL="971550" lvl="1" indent="-285750" algn="just" rtl="0">
              <a:spcBef>
                <a:spcPts val="600"/>
              </a:spcBef>
              <a:spcAft>
                <a:spcPts val="0"/>
              </a:spcAft>
              <a:buClr>
                <a:schemeClr val="tx1"/>
              </a:buClr>
              <a:buFont typeface="Arial" panose="020B0604020202020204" pitchFamily="34" charset="0"/>
              <a:buChar char="•"/>
            </a:pPr>
            <a:r>
              <a:rPr lang="en" dirty="0">
                <a:solidFill>
                  <a:srgbClr val="8A8A8A"/>
                </a:solidFill>
                <a:latin typeface="Arial"/>
                <a:ea typeface="Arial"/>
                <a:cs typeface="Arial"/>
                <a:sym typeface="Arial"/>
              </a:rPr>
              <a:t>If such requirement is present, Tim should work with the University’s research administration to obtain sponsor approval prior to the seminar to avoid a risk of violating the existing contract.</a:t>
            </a:r>
          </a:p>
          <a:p>
            <a:pPr lvl="0" rtl="0">
              <a:spcBef>
                <a:spcPts val="600"/>
              </a:spcBef>
              <a:spcAft>
                <a:spcPts val="0"/>
              </a:spcAft>
              <a:buClr>
                <a:schemeClr val="tx1"/>
              </a:buClr>
              <a:buNone/>
            </a:pPr>
            <a:endParaRPr dirty="0">
              <a:solidFill>
                <a:srgbClr val="8A8A8A"/>
              </a:solidFill>
              <a:latin typeface="Arial"/>
              <a:ea typeface="Arial"/>
              <a:cs typeface="Arial"/>
              <a:sym typeface="Arial"/>
            </a:endParaRPr>
          </a:p>
          <a:p>
            <a:pPr lvl="0" rtl="0">
              <a:spcBef>
                <a:spcPts val="700"/>
              </a:spcBef>
              <a:spcAft>
                <a:spcPts val="0"/>
              </a:spcAft>
              <a:buClr>
                <a:schemeClr val="tx1"/>
              </a:buClr>
              <a:buNone/>
            </a:pPr>
            <a:endParaRPr dirty="0">
              <a:latin typeface="Arial"/>
              <a:ea typeface="Arial"/>
              <a:cs typeface="Arial"/>
              <a:sym typeface="Arial"/>
            </a:endParaRPr>
          </a:p>
        </p:txBody>
      </p:sp>
      <p:sp>
        <p:nvSpPr>
          <p:cNvPr id="429" name="Shape 429"/>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49</a:t>
            </a:fld>
            <a:endParaRPr lang="en" dirty="0">
              <a:solidFill>
                <a:srgbClr val="8A8A8A"/>
              </a:solidFill>
              <a:sym typeface="Lato"/>
            </a:endParaRPr>
          </a:p>
        </p:txBody>
      </p:sp>
      <p:sp>
        <p:nvSpPr>
          <p:cNvPr id="7" name="Shape 395"/>
          <p:cNvSpPr txBox="1">
            <a:spLocks noGrp="1"/>
          </p:cNvSpPr>
          <p:nvPr>
            <p:ph type="title"/>
          </p:nvPr>
        </p:nvSpPr>
        <p:spPr>
          <a:xfrm>
            <a:off x="339956" y="66661"/>
            <a:ext cx="5563133" cy="635400"/>
          </a:xfrm>
          <a:prstGeom prst="rect">
            <a:avLst/>
          </a:prstGeom>
        </p:spPr>
        <p:txBody>
          <a:bodyPr lIns="91425" tIns="91425" rIns="91425" bIns="91425" anchor="t" anchorCtr="0">
            <a:noAutofit/>
          </a:bodyPr>
          <a:lstStyle/>
          <a:p>
            <a:pPr lvl="0">
              <a:buClr>
                <a:schemeClr val="tx1"/>
              </a:buClr>
            </a:pPr>
            <a:r>
              <a:rPr lang="en" dirty="0">
                <a:ea typeface="Arial"/>
                <a:cs typeface="Arial"/>
                <a:sym typeface="Arial"/>
              </a:rPr>
              <a:t>MODULE 1: PATENTS </a:t>
            </a:r>
            <a:r>
              <a:rPr lang="en-US" dirty="0">
                <a:ea typeface="Arial"/>
                <a:cs typeface="Arial"/>
                <a:sym typeface="Arial"/>
              </a:rPr>
              <a:t/>
            </a:r>
            <a:br>
              <a:rPr lang="en-US" dirty="0">
                <a:ea typeface="Arial"/>
                <a:cs typeface="Arial"/>
                <a:sym typeface="Arial"/>
              </a:rPr>
            </a:br>
            <a:r>
              <a:rPr lang="en" sz="2000" dirty="0">
                <a:ea typeface="Arial"/>
                <a:cs typeface="Arial"/>
                <a:sym typeface="Arial"/>
              </a:rPr>
              <a:t>(Knowledge Check)</a:t>
            </a:r>
            <a:endParaRPr lang="en" dirty="0">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28">
                                            <p:txEl>
                                              <p:pRg st="0" end="0"/>
                                            </p:txEl>
                                          </p:spTgt>
                                        </p:tgtEl>
                                        <p:attrNameLst>
                                          <p:attrName>style.visibility</p:attrName>
                                        </p:attrNameLst>
                                      </p:cBhvr>
                                      <p:to>
                                        <p:strVal val="visible"/>
                                      </p:to>
                                    </p:set>
                                    <p:animEffect transition="in" filter="fade">
                                      <p:cBhvr>
                                        <p:cTn id="7" dur="1000"/>
                                        <p:tgtEl>
                                          <p:spTgt spid="42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28">
                                            <p:txEl>
                                              <p:pRg st="1" end="1"/>
                                            </p:txEl>
                                          </p:spTgt>
                                        </p:tgtEl>
                                        <p:attrNameLst>
                                          <p:attrName>style.visibility</p:attrName>
                                        </p:attrNameLst>
                                      </p:cBhvr>
                                      <p:to>
                                        <p:strVal val="visible"/>
                                      </p:to>
                                    </p:set>
                                    <p:animEffect transition="in" filter="fade">
                                      <p:cBhvr>
                                        <p:cTn id="12" dur="1000"/>
                                        <p:tgtEl>
                                          <p:spTgt spid="42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28">
                                            <p:txEl>
                                              <p:pRg st="2" end="2"/>
                                            </p:txEl>
                                          </p:spTgt>
                                        </p:tgtEl>
                                        <p:attrNameLst>
                                          <p:attrName>style.visibility</p:attrName>
                                        </p:attrNameLst>
                                      </p:cBhvr>
                                      <p:to>
                                        <p:strVal val="visible"/>
                                      </p:to>
                                    </p:set>
                                    <p:animEffect transition="in" filter="fade">
                                      <p:cBhvr>
                                        <p:cTn id="17" dur="1000"/>
                                        <p:tgtEl>
                                          <p:spTgt spid="42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28">
                                            <p:txEl>
                                              <p:pRg st="3" end="3"/>
                                            </p:txEl>
                                          </p:spTgt>
                                        </p:tgtEl>
                                        <p:attrNameLst>
                                          <p:attrName>style.visibility</p:attrName>
                                        </p:attrNameLst>
                                      </p:cBhvr>
                                      <p:to>
                                        <p:strVal val="visible"/>
                                      </p:to>
                                    </p:set>
                                    <p:animEffect transition="in" filter="fade">
                                      <p:cBhvr>
                                        <p:cTn id="22" dur="1000"/>
                                        <p:tgtEl>
                                          <p:spTgt spid="42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a:t>About</a:t>
            </a:r>
          </a:p>
        </p:txBody>
      </p:sp>
      <p:sp>
        <p:nvSpPr>
          <p:cNvPr id="99" name="Shape 99"/>
          <p:cNvSpPr txBox="1">
            <a:spLocks noGrp="1"/>
          </p:cNvSpPr>
          <p:nvPr>
            <p:ph type="body" idx="1"/>
          </p:nvPr>
        </p:nvSpPr>
        <p:spPr>
          <a:prstGeom prst="rect">
            <a:avLst/>
          </a:prstGeom>
        </p:spPr>
        <p:txBody>
          <a:bodyPr lIns="91425" tIns="91425" rIns="91425" bIns="91425" anchor="t" anchorCtr="0">
            <a:noAutofit/>
          </a:bodyPr>
          <a:lstStyle/>
          <a:p>
            <a:pPr algn="just">
              <a:spcBef>
                <a:spcPts val="700"/>
              </a:spcBef>
              <a:spcAft>
                <a:spcPts val="0"/>
              </a:spcAft>
              <a:buClr>
                <a:schemeClr val="tx1"/>
              </a:buClr>
            </a:pPr>
            <a:r>
              <a:rPr lang="en" sz="1700" dirty="0">
                <a:highlight>
                  <a:srgbClr val="FFFFFF"/>
                </a:highlight>
                <a:latin typeface="Arial"/>
                <a:ea typeface="Arial"/>
                <a:cs typeface="Arial"/>
                <a:sym typeface="Arial"/>
              </a:rPr>
              <a:t>The Puerto Rico Science, Technology and Research Trust Technology Transfer Office (TTO) was designed and created to implement an agile and effective approach to foster the commercialization of locally developed scientific inventions and discoveries.</a:t>
            </a:r>
            <a:endParaRPr lang="en-US" sz="1700" dirty="0">
              <a:highlight>
                <a:srgbClr val="FFFFFF"/>
              </a:highlight>
              <a:latin typeface="Arial"/>
              <a:ea typeface="Arial"/>
              <a:cs typeface="Arial"/>
              <a:sym typeface="Arial"/>
            </a:endParaRPr>
          </a:p>
          <a:p>
            <a:pPr algn="just">
              <a:spcBef>
                <a:spcPts val="700"/>
              </a:spcBef>
              <a:spcAft>
                <a:spcPts val="0"/>
              </a:spcAft>
              <a:buClr>
                <a:schemeClr val="tx1"/>
              </a:buClr>
            </a:pPr>
            <a:endParaRPr lang="en" sz="1700" dirty="0">
              <a:latin typeface="+mj-lt"/>
            </a:endParaRPr>
          </a:p>
          <a:p>
            <a:pPr lvl="0" algn="just" rtl="0">
              <a:spcBef>
                <a:spcPts val="0"/>
              </a:spcBef>
              <a:buClr>
                <a:schemeClr val="tx1"/>
              </a:buClr>
              <a:buNone/>
            </a:pPr>
            <a:r>
              <a:rPr lang="en" sz="1700" dirty="0">
                <a:latin typeface="+mj-lt"/>
              </a:rPr>
              <a:t>If you require more information regarding intellectual property (IP) and technology transfer, you can contact us via email, </a:t>
            </a:r>
            <a:r>
              <a:rPr lang="en" sz="1700" u="sng" dirty="0">
                <a:latin typeface="+mj-lt"/>
                <a:hlinkClick r:id="rId3"/>
              </a:rPr>
              <a:t>TTO@prsciencetrust.org</a:t>
            </a:r>
            <a:r>
              <a:rPr lang="en" sz="1700" dirty="0">
                <a:latin typeface="+mj-lt"/>
              </a:rPr>
              <a:t> or call (787) 523-1592 to make an appointment.</a:t>
            </a:r>
          </a:p>
        </p:txBody>
      </p:sp>
      <p:sp>
        <p:nvSpPr>
          <p:cNvPr id="102" name="Shape 102"/>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5</a:t>
            </a:fld>
            <a:endParaRPr lang="en" dirty="0">
              <a:solidFill>
                <a:srgbClr val="8A8A8A"/>
              </a:solidFill>
              <a:sym typeface="Lato"/>
            </a:endParaRPr>
          </a:p>
        </p:txBody>
      </p:sp>
      <p:sp>
        <p:nvSpPr>
          <p:cNvPr id="101" name="Shape 101"/>
          <p:cNvSpPr txBox="1"/>
          <p:nvPr/>
        </p:nvSpPr>
        <p:spPr>
          <a:xfrm>
            <a:off x="3635900" y="5501750"/>
            <a:ext cx="7344300" cy="856800"/>
          </a:xfrm>
          <a:prstGeom prst="rect">
            <a:avLst/>
          </a:prstGeom>
          <a:noFill/>
          <a:ln>
            <a:noFill/>
          </a:ln>
        </p:spPr>
        <p:txBody>
          <a:bodyPr lIns="91425" tIns="91425" rIns="91425" bIns="91425" anchor="t" anchorCtr="0">
            <a:noAutofit/>
          </a:bodyPr>
          <a:lstStyle/>
          <a:p>
            <a:pPr lvl="0" rtl="0">
              <a:spcBef>
                <a:spcPts val="0"/>
              </a:spcBef>
              <a:buNone/>
            </a:pPr>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434"/>
        <p:cNvGrpSpPr/>
        <p:nvPr/>
      </p:nvGrpSpPr>
      <p:grpSpPr>
        <a:xfrm>
          <a:off x="0" y="0"/>
          <a:ext cx="0" cy="0"/>
          <a:chOff x="0" y="0"/>
          <a:chExt cx="0" cy="0"/>
        </a:xfrm>
      </p:grpSpPr>
      <p:sp>
        <p:nvSpPr>
          <p:cNvPr id="436" name="Shape 436"/>
          <p:cNvSpPr txBox="1">
            <a:spLocks noGrp="1"/>
          </p:cNvSpPr>
          <p:nvPr>
            <p:ph type="body" idx="1"/>
          </p:nvPr>
        </p:nvSpPr>
        <p:spPr>
          <a:prstGeom prst="rect">
            <a:avLst/>
          </a:prstGeom>
        </p:spPr>
        <p:txBody>
          <a:bodyPr lIns="91425" tIns="91425" rIns="91425" bIns="91425" anchor="t" anchorCtr="0">
            <a:noAutofit/>
          </a:bodyPr>
          <a:lstStyle/>
          <a:p>
            <a:pPr lvl="0" rtl="0">
              <a:spcBef>
                <a:spcPts val="700"/>
              </a:spcBef>
              <a:spcAft>
                <a:spcPts val="0"/>
              </a:spcAft>
              <a:buClr>
                <a:schemeClr val="tx1"/>
              </a:buClr>
              <a:buNone/>
            </a:pPr>
            <a:r>
              <a:rPr lang="en" b="1" dirty="0">
                <a:solidFill>
                  <a:schemeClr val="tx1"/>
                </a:solidFill>
                <a:latin typeface="Arial"/>
                <a:ea typeface="Arial"/>
                <a:cs typeface="Arial"/>
                <a:sym typeface="Arial"/>
              </a:rPr>
              <a:t>Scenario 2: DISCLOSURE AT SEMINAR</a:t>
            </a:r>
          </a:p>
          <a:p>
            <a:pPr marL="514350" lvl="0" indent="-285750" algn="just" rtl="0">
              <a:spcBef>
                <a:spcPts val="600"/>
              </a:spcBef>
              <a:spcAft>
                <a:spcPts val="0"/>
              </a:spcAft>
              <a:buClr>
                <a:schemeClr val="tx1"/>
              </a:buClr>
              <a:buFont typeface="Arial" panose="020B0604020202020204" pitchFamily="34" charset="0"/>
              <a:buChar char="•"/>
            </a:pPr>
            <a:r>
              <a:rPr lang="en" dirty="0">
                <a:latin typeface="Arial"/>
                <a:ea typeface="Arial"/>
                <a:cs typeface="Arial"/>
                <a:sym typeface="Arial"/>
              </a:rPr>
              <a:t>The sponsor may ask Tim to delay the seminar until the invention can be protected by a patent filing as the </a:t>
            </a:r>
            <a:r>
              <a:rPr lang="es-PR" dirty="0">
                <a:latin typeface="Arial"/>
                <a:ea typeface="Arial"/>
                <a:cs typeface="Arial"/>
                <a:sym typeface="Arial"/>
              </a:rPr>
              <a:t>University</a:t>
            </a:r>
            <a:r>
              <a:rPr lang="en" dirty="0">
                <a:latin typeface="Arial"/>
                <a:ea typeface="Arial"/>
                <a:cs typeface="Arial"/>
                <a:sym typeface="Arial"/>
              </a:rPr>
              <a:t> may have promised worldwide rights to the sponsor. </a:t>
            </a:r>
          </a:p>
          <a:p>
            <a:pPr lvl="0" rtl="0">
              <a:spcBef>
                <a:spcPts val="600"/>
              </a:spcBef>
              <a:spcAft>
                <a:spcPts val="0"/>
              </a:spcAft>
              <a:buClr>
                <a:schemeClr val="tx1"/>
              </a:buClr>
              <a:buNone/>
            </a:pPr>
            <a:endParaRPr dirty="0">
              <a:latin typeface="Arial"/>
              <a:ea typeface="Arial"/>
              <a:cs typeface="Arial"/>
              <a:sym typeface="Arial"/>
            </a:endParaRPr>
          </a:p>
          <a:p>
            <a:pPr lvl="0" rtl="0">
              <a:spcBef>
                <a:spcPts val="700"/>
              </a:spcBef>
              <a:spcAft>
                <a:spcPts val="0"/>
              </a:spcAft>
              <a:buClr>
                <a:schemeClr val="tx1"/>
              </a:buClr>
              <a:buNone/>
            </a:pPr>
            <a:endParaRPr dirty="0">
              <a:latin typeface="Arial"/>
              <a:ea typeface="Arial"/>
              <a:cs typeface="Arial"/>
              <a:sym typeface="Arial"/>
            </a:endParaRPr>
          </a:p>
        </p:txBody>
      </p:sp>
      <p:sp>
        <p:nvSpPr>
          <p:cNvPr id="437" name="Shape 437"/>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50</a:t>
            </a:fld>
            <a:endParaRPr lang="en" dirty="0">
              <a:solidFill>
                <a:srgbClr val="8A8A8A"/>
              </a:solidFill>
              <a:sym typeface="Lato"/>
            </a:endParaRPr>
          </a:p>
        </p:txBody>
      </p:sp>
      <p:sp>
        <p:nvSpPr>
          <p:cNvPr id="7" name="Shape 395"/>
          <p:cNvSpPr txBox="1">
            <a:spLocks noGrp="1"/>
          </p:cNvSpPr>
          <p:nvPr>
            <p:ph type="title"/>
          </p:nvPr>
        </p:nvSpPr>
        <p:spPr>
          <a:xfrm>
            <a:off x="339956" y="66661"/>
            <a:ext cx="5563133" cy="635400"/>
          </a:xfrm>
          <a:prstGeom prst="rect">
            <a:avLst/>
          </a:prstGeom>
        </p:spPr>
        <p:txBody>
          <a:bodyPr lIns="91425" tIns="91425" rIns="91425" bIns="91425" anchor="t" anchorCtr="0">
            <a:noAutofit/>
          </a:bodyPr>
          <a:lstStyle/>
          <a:p>
            <a:pPr lvl="0">
              <a:buClr>
                <a:schemeClr val="tx1"/>
              </a:buClr>
            </a:pPr>
            <a:r>
              <a:rPr lang="en" dirty="0">
                <a:ea typeface="Arial"/>
                <a:cs typeface="Arial"/>
                <a:sym typeface="Arial"/>
              </a:rPr>
              <a:t>MODULE 1: PATENTS </a:t>
            </a:r>
            <a:r>
              <a:rPr lang="en-US" dirty="0">
                <a:ea typeface="Arial"/>
                <a:cs typeface="Arial"/>
                <a:sym typeface="Arial"/>
              </a:rPr>
              <a:t/>
            </a:r>
            <a:br>
              <a:rPr lang="en-US" dirty="0">
                <a:ea typeface="Arial"/>
                <a:cs typeface="Arial"/>
                <a:sym typeface="Arial"/>
              </a:rPr>
            </a:br>
            <a:r>
              <a:rPr lang="en" sz="2000" dirty="0">
                <a:ea typeface="Arial"/>
                <a:cs typeface="Arial"/>
                <a:sym typeface="Arial"/>
              </a:rPr>
              <a:t>(Knowledge Check)</a:t>
            </a:r>
            <a:endParaRPr lang="en" dirty="0">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36"/>
                                        </p:tgtEl>
                                        <p:attrNameLst>
                                          <p:attrName>style.visibility</p:attrName>
                                        </p:attrNameLst>
                                      </p:cBhvr>
                                      <p:to>
                                        <p:strVal val="visible"/>
                                      </p:to>
                                    </p:set>
                                    <p:animEffect transition="in" filter="fade">
                                      <p:cBhvr>
                                        <p:cTn id="7" dur="1000"/>
                                        <p:tgtEl>
                                          <p:spTgt spid="4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442"/>
        <p:cNvGrpSpPr/>
        <p:nvPr/>
      </p:nvGrpSpPr>
      <p:grpSpPr>
        <a:xfrm>
          <a:off x="0" y="0"/>
          <a:ext cx="0" cy="0"/>
          <a:chOff x="0" y="0"/>
          <a:chExt cx="0" cy="0"/>
        </a:xfrm>
      </p:grpSpPr>
      <p:sp>
        <p:nvSpPr>
          <p:cNvPr id="443" name="Shape 443"/>
          <p:cNvSpPr txBox="1">
            <a:spLocks noGrp="1"/>
          </p:cNvSpPr>
          <p:nvPr>
            <p:ph type="title"/>
          </p:nvPr>
        </p:nvSpPr>
        <p:spPr>
          <a:xfrm>
            <a:off x="379644" y="1192193"/>
            <a:ext cx="8296800" cy="1542000"/>
          </a:xfrm>
          <a:prstGeom prst="rect">
            <a:avLst/>
          </a:prstGeom>
        </p:spPr>
        <p:txBody>
          <a:bodyPr lIns="91425" tIns="91425" rIns="91425" bIns="91425" anchor="ctr" anchorCtr="0">
            <a:noAutofit/>
          </a:bodyPr>
          <a:lstStyle/>
          <a:p>
            <a:pPr lvl="0" rtl="0">
              <a:spcBef>
                <a:spcPts val="0"/>
              </a:spcBef>
              <a:buClr>
                <a:schemeClr val="tx1"/>
              </a:buClr>
              <a:buNone/>
            </a:pPr>
            <a:r>
              <a:rPr lang="en" dirty="0">
                <a:latin typeface="Arial"/>
                <a:ea typeface="Arial"/>
                <a:cs typeface="Arial"/>
                <a:sym typeface="Arial"/>
              </a:rPr>
              <a:t>MODULE 2: COPYRIGHTS</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449"/>
        <p:cNvGrpSpPr/>
        <p:nvPr/>
      </p:nvGrpSpPr>
      <p:grpSpPr>
        <a:xfrm>
          <a:off x="0" y="0"/>
          <a:ext cx="0" cy="0"/>
          <a:chOff x="0" y="0"/>
          <a:chExt cx="0" cy="0"/>
        </a:xfrm>
      </p:grpSpPr>
      <p:sp>
        <p:nvSpPr>
          <p:cNvPr id="450" name="Shape 450"/>
          <p:cNvSpPr txBox="1">
            <a:spLocks noGrp="1"/>
          </p:cNvSpPr>
          <p:nvPr>
            <p:ph type="title"/>
          </p:nvPr>
        </p:nvSpPr>
        <p:spPr>
          <a:prstGeom prst="rect">
            <a:avLst/>
          </a:prstGeom>
        </p:spPr>
        <p:txBody>
          <a:bodyPr lIns="91425" tIns="91425" rIns="91425" bIns="91425" anchor="t" anchorCtr="0">
            <a:noAutofit/>
          </a:bodyPr>
          <a:lstStyle/>
          <a:p>
            <a:pPr lvl="0" algn="l">
              <a:spcBef>
                <a:spcPts val="0"/>
              </a:spcBef>
              <a:buClr>
                <a:schemeClr val="tx1"/>
              </a:buClr>
              <a:buNone/>
            </a:pPr>
            <a:r>
              <a:rPr lang="en" dirty="0"/>
              <a:t>MODULE 2: COPYRIGHT</a:t>
            </a:r>
          </a:p>
        </p:txBody>
      </p:sp>
      <p:sp>
        <p:nvSpPr>
          <p:cNvPr id="452" name="Shape 452"/>
          <p:cNvSpPr txBox="1">
            <a:spLocks noGrp="1"/>
          </p:cNvSpPr>
          <p:nvPr>
            <p:ph type="body" idx="1"/>
          </p:nvPr>
        </p:nvSpPr>
        <p:spPr>
          <a:xfrm>
            <a:off x="659757" y="1352677"/>
            <a:ext cx="8044405" cy="2837358"/>
          </a:xfrm>
          <a:prstGeom prst="rect">
            <a:avLst/>
          </a:prstGeom>
        </p:spPr>
        <p:txBody>
          <a:bodyPr lIns="91425" tIns="91425" rIns="91425" bIns="91425" numCol="1" anchor="t" anchorCtr="0">
            <a:normAutofit lnSpcReduction="10000"/>
          </a:bodyPr>
          <a:lstStyle/>
          <a:p>
            <a:pPr lvl="0" algn="l">
              <a:lnSpc>
                <a:spcPct val="100000"/>
              </a:lnSpc>
              <a:spcBef>
                <a:spcPts val="0"/>
              </a:spcBef>
              <a:buClr>
                <a:schemeClr val="tx1"/>
              </a:buClr>
              <a:buNone/>
            </a:pPr>
            <a:r>
              <a:rPr lang="en" b="1" dirty="0">
                <a:solidFill>
                  <a:schemeClr val="tx1"/>
                </a:solidFill>
                <a:latin typeface="Arial"/>
                <a:ea typeface="Arial"/>
                <a:cs typeface="Arial"/>
                <a:sym typeface="Arial"/>
              </a:rPr>
              <a:t>WHAT IS A COPYRIGHT?</a:t>
            </a:r>
            <a:endParaRPr lang="en" sz="1800" b="1" dirty="0">
              <a:solidFill>
                <a:srgbClr val="8A8A8A"/>
              </a:solidFill>
              <a:latin typeface="Arial"/>
              <a:ea typeface="Arial"/>
              <a:cs typeface="Arial"/>
              <a:sym typeface="Arial"/>
            </a:endParaRPr>
          </a:p>
          <a:p>
            <a:pPr marL="514350" lvl="0" indent="-285750" algn="l" rtl="0">
              <a:lnSpc>
                <a:spcPct val="100000"/>
              </a:lnSpc>
              <a:spcBef>
                <a:spcPts val="0"/>
              </a:spcBef>
              <a:buClr>
                <a:schemeClr val="tx1"/>
              </a:buClr>
              <a:buFont typeface="Arial" panose="020B0604020202020204" pitchFamily="34" charset="0"/>
              <a:buChar char="•"/>
            </a:pPr>
            <a:r>
              <a:rPr lang="en" sz="1800" dirty="0">
                <a:solidFill>
                  <a:srgbClr val="8A8A8A"/>
                </a:solidFill>
                <a:latin typeface="Arial"/>
                <a:ea typeface="Arial"/>
                <a:cs typeface="Arial"/>
                <a:sym typeface="Arial"/>
              </a:rPr>
              <a:t>Copyright protects work of authorship fixed in any tangible medium of expression.</a:t>
            </a:r>
          </a:p>
          <a:p>
            <a:pPr marL="514350" lvl="0" indent="-285750" algn="l" rtl="0">
              <a:lnSpc>
                <a:spcPct val="100000"/>
              </a:lnSpc>
              <a:spcBef>
                <a:spcPts val="0"/>
              </a:spcBef>
              <a:spcAft>
                <a:spcPts val="0"/>
              </a:spcAft>
              <a:buClr>
                <a:schemeClr val="tx1"/>
              </a:buClr>
              <a:buFont typeface="Arial" panose="020B0604020202020204" pitchFamily="34" charset="0"/>
              <a:buChar char="•"/>
            </a:pPr>
            <a:r>
              <a:rPr lang="en" sz="1800" dirty="0">
                <a:solidFill>
                  <a:srgbClr val="8A8A8A"/>
                </a:solidFill>
                <a:latin typeface="Arial"/>
                <a:ea typeface="Arial"/>
                <a:cs typeface="Arial"/>
                <a:sym typeface="Arial"/>
              </a:rPr>
              <a:t>Examples:</a:t>
            </a:r>
          </a:p>
          <a:p>
            <a:pPr marL="971550" lvl="1" indent="-285750" algn="l" rtl="0">
              <a:lnSpc>
                <a:spcPct val="100000"/>
              </a:lnSpc>
              <a:spcBef>
                <a:spcPts val="0"/>
              </a:spcBef>
              <a:spcAft>
                <a:spcPts val="0"/>
              </a:spcAft>
              <a:buClr>
                <a:schemeClr val="tx1"/>
              </a:buClr>
              <a:buFont typeface="Arial" panose="020B0604020202020204" pitchFamily="34" charset="0"/>
              <a:buChar char="•"/>
            </a:pPr>
            <a:r>
              <a:rPr lang="en" sz="1200" dirty="0">
                <a:solidFill>
                  <a:srgbClr val="8A8A8A"/>
                </a:solidFill>
                <a:latin typeface="Arial"/>
                <a:ea typeface="Arial"/>
                <a:cs typeface="Arial"/>
                <a:sym typeface="Arial"/>
              </a:rPr>
              <a:t>Literary works</a:t>
            </a:r>
          </a:p>
          <a:p>
            <a:pPr marL="971550" lvl="1" indent="-285750" algn="l" rtl="0">
              <a:lnSpc>
                <a:spcPct val="100000"/>
              </a:lnSpc>
              <a:spcBef>
                <a:spcPts val="0"/>
              </a:spcBef>
              <a:spcAft>
                <a:spcPts val="0"/>
              </a:spcAft>
              <a:buClr>
                <a:schemeClr val="tx1"/>
              </a:buClr>
              <a:buFont typeface="Arial" panose="020B0604020202020204" pitchFamily="34" charset="0"/>
              <a:buChar char="•"/>
            </a:pPr>
            <a:r>
              <a:rPr lang="en" sz="1200" dirty="0">
                <a:solidFill>
                  <a:srgbClr val="8A8A8A"/>
                </a:solidFill>
                <a:latin typeface="Arial"/>
                <a:ea typeface="Arial"/>
                <a:cs typeface="Arial"/>
                <a:sym typeface="Arial"/>
              </a:rPr>
              <a:t>Musical compositions/ lyrics </a:t>
            </a:r>
          </a:p>
          <a:p>
            <a:pPr marL="971550" lvl="1" indent="-285750" algn="l" rtl="0">
              <a:lnSpc>
                <a:spcPct val="100000"/>
              </a:lnSpc>
              <a:spcBef>
                <a:spcPts val="0"/>
              </a:spcBef>
              <a:spcAft>
                <a:spcPts val="0"/>
              </a:spcAft>
              <a:buClr>
                <a:schemeClr val="tx1"/>
              </a:buClr>
              <a:buFont typeface="Arial" panose="020B0604020202020204" pitchFamily="34" charset="0"/>
              <a:buChar char="•"/>
            </a:pPr>
            <a:r>
              <a:rPr lang="en" sz="1200" dirty="0">
                <a:solidFill>
                  <a:srgbClr val="8A8A8A"/>
                </a:solidFill>
                <a:latin typeface="Arial"/>
                <a:ea typeface="Arial"/>
                <a:cs typeface="Arial"/>
                <a:sym typeface="Arial"/>
              </a:rPr>
              <a:t>Sound recordings</a:t>
            </a:r>
          </a:p>
          <a:p>
            <a:pPr marL="971550" lvl="1" indent="-285750" algn="l" rtl="0">
              <a:lnSpc>
                <a:spcPct val="100000"/>
              </a:lnSpc>
              <a:spcBef>
                <a:spcPts val="0"/>
              </a:spcBef>
              <a:spcAft>
                <a:spcPts val="0"/>
              </a:spcAft>
              <a:buClr>
                <a:schemeClr val="tx1"/>
              </a:buClr>
              <a:buFont typeface="Arial" panose="020B0604020202020204" pitchFamily="34" charset="0"/>
              <a:buChar char="•"/>
            </a:pPr>
            <a:r>
              <a:rPr lang="en" sz="1200" dirty="0">
                <a:solidFill>
                  <a:srgbClr val="8A8A8A"/>
                </a:solidFill>
                <a:latin typeface="Arial"/>
                <a:ea typeface="Arial"/>
                <a:cs typeface="Arial"/>
                <a:sym typeface="Arial"/>
              </a:rPr>
              <a:t>Motion pictures </a:t>
            </a:r>
          </a:p>
          <a:p>
            <a:pPr marL="971550" lvl="1" indent="-285750" algn="l" rtl="0">
              <a:lnSpc>
                <a:spcPct val="100000"/>
              </a:lnSpc>
              <a:spcBef>
                <a:spcPts val="0"/>
              </a:spcBef>
              <a:spcAft>
                <a:spcPts val="0"/>
              </a:spcAft>
              <a:buClr>
                <a:schemeClr val="tx1"/>
              </a:buClr>
              <a:buFont typeface="Arial" panose="020B0604020202020204" pitchFamily="34" charset="0"/>
              <a:buChar char="•"/>
            </a:pPr>
            <a:r>
              <a:rPr lang="en" sz="1200" dirty="0">
                <a:solidFill>
                  <a:srgbClr val="8A8A8A"/>
                </a:solidFill>
                <a:latin typeface="Arial"/>
                <a:ea typeface="Arial"/>
                <a:cs typeface="Arial"/>
                <a:sym typeface="Arial"/>
              </a:rPr>
              <a:t>Pictorial, graphic and sculptural works (e.g. photographs)</a:t>
            </a:r>
          </a:p>
          <a:p>
            <a:pPr marL="971550" lvl="1" indent="-285750" algn="l" rtl="0">
              <a:lnSpc>
                <a:spcPct val="100000"/>
              </a:lnSpc>
              <a:spcBef>
                <a:spcPts val="0"/>
              </a:spcBef>
              <a:spcAft>
                <a:spcPts val="0"/>
              </a:spcAft>
              <a:buClr>
                <a:schemeClr val="tx1"/>
              </a:buClr>
              <a:buFont typeface="Arial" panose="020B0604020202020204" pitchFamily="34" charset="0"/>
              <a:buChar char="•"/>
            </a:pPr>
            <a:r>
              <a:rPr lang="en" sz="1200" dirty="0">
                <a:solidFill>
                  <a:srgbClr val="8A8A8A"/>
                </a:solidFill>
                <a:latin typeface="Arial"/>
                <a:ea typeface="Arial"/>
                <a:cs typeface="Arial"/>
                <a:sym typeface="Arial"/>
              </a:rPr>
              <a:t>Computer software</a:t>
            </a:r>
          </a:p>
          <a:p>
            <a:pPr marL="971550" lvl="1" indent="-285750" algn="l" rtl="0">
              <a:lnSpc>
                <a:spcPct val="100000"/>
              </a:lnSpc>
              <a:spcBef>
                <a:spcPts val="0"/>
              </a:spcBef>
              <a:spcAft>
                <a:spcPts val="0"/>
              </a:spcAft>
              <a:buClr>
                <a:schemeClr val="tx1"/>
              </a:buClr>
              <a:buFont typeface="Arial" panose="020B0604020202020204" pitchFamily="34" charset="0"/>
              <a:buChar char="•"/>
            </a:pPr>
            <a:r>
              <a:rPr lang="en" sz="1200" dirty="0">
                <a:solidFill>
                  <a:srgbClr val="8A8A8A"/>
                </a:solidFill>
                <a:latin typeface="Arial"/>
                <a:ea typeface="Arial"/>
                <a:cs typeface="Arial"/>
                <a:sym typeface="Arial"/>
              </a:rPr>
              <a:t>Architectural works</a:t>
            </a:r>
          </a:p>
        </p:txBody>
      </p:sp>
      <p:sp>
        <p:nvSpPr>
          <p:cNvPr id="451" name="Shape 451"/>
          <p:cNvSpPr txBox="1">
            <a:spLocks noGrp="1"/>
          </p:cNvSpPr>
          <p:nvPr>
            <p:ph type="sldNum" idx="12"/>
          </p:nvPr>
        </p:nvSpPr>
        <p:spPr>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rgbClr val="8A8A8A"/>
                </a:solidFill>
              </a:rPr>
              <a:t>52</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2"/>
                                        </p:tgtEl>
                                        <p:attrNameLst>
                                          <p:attrName>style.visibility</p:attrName>
                                        </p:attrNameLst>
                                      </p:cBhvr>
                                      <p:to>
                                        <p:strVal val="visible"/>
                                      </p:to>
                                    </p:set>
                                    <p:animEffect transition="in" filter="fade">
                                      <p:cBhvr>
                                        <p:cTn id="7" dur="1000"/>
                                        <p:tgtEl>
                                          <p:spTgt spid="4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457"/>
        <p:cNvGrpSpPr/>
        <p:nvPr/>
      </p:nvGrpSpPr>
      <p:grpSpPr>
        <a:xfrm>
          <a:off x="0" y="0"/>
          <a:ext cx="0" cy="0"/>
          <a:chOff x="0" y="0"/>
          <a:chExt cx="0" cy="0"/>
        </a:xfrm>
      </p:grpSpPr>
      <p:sp>
        <p:nvSpPr>
          <p:cNvPr id="458" name="Shape 458"/>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460" name="Shape 460"/>
          <p:cNvSpPr txBox="1">
            <a:spLocks noGrp="1"/>
          </p:cNvSpPr>
          <p:nvPr>
            <p:ph type="body" idx="1"/>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b="1" dirty="0">
                <a:solidFill>
                  <a:schemeClr val="tx1"/>
                </a:solidFill>
                <a:latin typeface="Arial"/>
                <a:ea typeface="Arial"/>
                <a:cs typeface="Arial"/>
                <a:sym typeface="Arial"/>
              </a:rPr>
              <a:t>COPYRIGHT PROTECTION</a:t>
            </a:r>
          </a:p>
          <a:p>
            <a:pPr marL="457200" lvl="0" indent="-228600" algn="just" rtl="0">
              <a:spcBef>
                <a:spcPts val="0"/>
              </a:spcBef>
              <a:buClr>
                <a:schemeClr val="tx1"/>
              </a:buClr>
              <a:buChar char="●"/>
            </a:pPr>
            <a:r>
              <a:rPr lang="en" dirty="0">
                <a:latin typeface="Arial"/>
                <a:ea typeface="Arial"/>
                <a:cs typeface="Arial"/>
                <a:sym typeface="Arial"/>
              </a:rPr>
              <a:t>An author has </a:t>
            </a:r>
            <a:r>
              <a:rPr lang="en" b="1" dirty="0">
                <a:latin typeface="Arial"/>
                <a:ea typeface="Arial"/>
                <a:cs typeface="Arial"/>
                <a:sym typeface="Arial"/>
              </a:rPr>
              <a:t>copyright protection</a:t>
            </a:r>
            <a:r>
              <a:rPr lang="en" b="1" baseline="30000" dirty="0">
                <a:latin typeface="Arial"/>
                <a:ea typeface="Arial"/>
                <a:cs typeface="Arial"/>
                <a:sym typeface="Arial"/>
              </a:rPr>
              <a:t>12</a:t>
            </a:r>
            <a:r>
              <a:rPr lang="en" b="1" dirty="0">
                <a:latin typeface="Arial"/>
                <a:ea typeface="Arial"/>
                <a:cs typeface="Arial"/>
                <a:sym typeface="Arial"/>
              </a:rPr>
              <a:t> </a:t>
            </a:r>
            <a:r>
              <a:rPr lang="en" dirty="0">
                <a:latin typeface="Arial"/>
                <a:ea typeface="Arial"/>
                <a:cs typeface="Arial"/>
                <a:sym typeface="Arial"/>
              </a:rPr>
              <a:t>for his original works of authorship once it has been fixed in a tangible medium of expression.</a:t>
            </a:r>
          </a:p>
          <a:p>
            <a:pPr lvl="0" algn="l" rtl="0">
              <a:spcBef>
                <a:spcPts val="0"/>
              </a:spcBef>
              <a:buClr>
                <a:schemeClr val="tx1"/>
              </a:buClr>
              <a:buNone/>
            </a:pPr>
            <a:endParaRPr dirty="0">
              <a:latin typeface="Arial"/>
              <a:ea typeface="Arial"/>
              <a:cs typeface="Arial"/>
              <a:sym typeface="Arial"/>
            </a:endParaRPr>
          </a:p>
        </p:txBody>
      </p:sp>
      <p:sp>
        <p:nvSpPr>
          <p:cNvPr id="459" name="Shape 459"/>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53</a:t>
            </a:fld>
            <a:endParaRPr lang="en" dirty="0">
              <a:solidFill>
                <a:srgbClr val="8A8A8A"/>
              </a:solidFill>
            </a:endParaRPr>
          </a:p>
        </p:txBody>
      </p:sp>
      <p:sp>
        <p:nvSpPr>
          <p:cNvPr id="462" name="Shape 462"/>
          <p:cNvSpPr txBox="1"/>
          <p:nvPr/>
        </p:nvSpPr>
        <p:spPr>
          <a:xfrm>
            <a:off x="1766240" y="4427008"/>
            <a:ext cx="4136849" cy="572700"/>
          </a:xfrm>
          <a:prstGeom prst="rect">
            <a:avLst/>
          </a:prstGeom>
          <a:noFill/>
          <a:ln>
            <a:noFill/>
          </a:ln>
        </p:spPr>
        <p:txBody>
          <a:bodyPr lIns="91425" tIns="91425" rIns="91425" bIns="91425" anchor="ctr" anchorCtr="0">
            <a:noAutofit/>
          </a:bodyPr>
          <a:lstStyle/>
          <a:p>
            <a:pPr lvl="0" rtl="0">
              <a:lnSpc>
                <a:spcPct val="115000"/>
              </a:lnSpc>
              <a:spcBef>
                <a:spcPts val="0"/>
              </a:spcBef>
              <a:buNone/>
            </a:pPr>
            <a:r>
              <a:rPr lang="en" sz="800" dirty="0">
                <a:solidFill>
                  <a:srgbClr val="8A8A8A"/>
                </a:solidFill>
              </a:rPr>
              <a:t>12. “Copyright protection subsists, in accordance with this title, in original works of authorship fixed in any tangible medium of expression, now known or later developed, from which they can be perceived, reproduced, or otherwise communicated, either directly or with the aid of a machine or device.” </a:t>
            </a:r>
            <a:r>
              <a:rPr lang="en" sz="800" dirty="0">
                <a:solidFill>
                  <a:srgbClr val="8A8A8A"/>
                </a:solidFill>
                <a:hlinkClick r:id="rId3"/>
              </a:rPr>
              <a:t>17 U.S.C.§ 106(a)</a:t>
            </a:r>
            <a:endParaRPr lang="en" sz="800"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60"/>
                                        </p:tgtEl>
                                        <p:attrNameLst>
                                          <p:attrName>style.visibility</p:attrName>
                                        </p:attrNameLst>
                                      </p:cBhvr>
                                      <p:to>
                                        <p:strVal val="visible"/>
                                      </p:to>
                                    </p:set>
                                    <p:animEffect transition="in" filter="fade">
                                      <p:cBhvr>
                                        <p:cTn id="7" dur="1000"/>
                                        <p:tgtEl>
                                          <p:spTgt spid="4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466"/>
        <p:cNvGrpSpPr/>
        <p:nvPr/>
      </p:nvGrpSpPr>
      <p:grpSpPr>
        <a:xfrm>
          <a:off x="0" y="0"/>
          <a:ext cx="0" cy="0"/>
          <a:chOff x="0" y="0"/>
          <a:chExt cx="0" cy="0"/>
        </a:xfrm>
      </p:grpSpPr>
      <p:sp>
        <p:nvSpPr>
          <p:cNvPr id="467" name="Shape 467"/>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469" name="Shape 469"/>
          <p:cNvSpPr txBox="1">
            <a:spLocks noGrp="1"/>
          </p:cNvSpPr>
          <p:nvPr>
            <p:ph type="body" idx="1"/>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sz="1800" b="1" dirty="0">
                <a:solidFill>
                  <a:schemeClr val="tx1"/>
                </a:solidFill>
              </a:rPr>
              <a:t>COPYRIGHT PROTECTION</a:t>
            </a:r>
          </a:p>
          <a:p>
            <a:pPr marL="457200" lvl="0" indent="-228600" algn="just" rtl="0">
              <a:spcBef>
                <a:spcPts val="0"/>
              </a:spcBef>
              <a:buClr>
                <a:schemeClr val="tx1"/>
              </a:buClr>
              <a:buChar char="●"/>
            </a:pPr>
            <a:r>
              <a:rPr lang="en" sz="1800" dirty="0"/>
              <a:t>Although copyright protection is automatic once an original work has been fixed in a tangible medium of expression, </a:t>
            </a:r>
            <a:r>
              <a:rPr lang="en" sz="1800" b="1" dirty="0"/>
              <a:t>registration</a:t>
            </a:r>
            <a:r>
              <a:rPr lang="en" sz="1800" b="1" baseline="30000" dirty="0"/>
              <a:t>13</a:t>
            </a:r>
            <a:r>
              <a:rPr lang="en" sz="1800" b="1" dirty="0"/>
              <a:t> </a:t>
            </a:r>
            <a:r>
              <a:rPr lang="en" sz="1800" dirty="0"/>
              <a:t>is generally necessary prior to filing a legal action of copyright infringement and to obtain “statutory” damages as opposed to </a:t>
            </a:r>
            <a:r>
              <a:rPr lang="en" sz="1800" b="1" dirty="0"/>
              <a:t>“actual”</a:t>
            </a:r>
            <a:r>
              <a:rPr lang="en" sz="1800" b="1" baseline="30000" dirty="0"/>
              <a:t>14</a:t>
            </a:r>
            <a:r>
              <a:rPr lang="en" sz="1800" b="1" dirty="0"/>
              <a:t> </a:t>
            </a:r>
            <a:r>
              <a:rPr lang="en" sz="1800" dirty="0"/>
              <a:t>damages from an infringer.</a:t>
            </a:r>
          </a:p>
        </p:txBody>
      </p:sp>
      <p:sp>
        <p:nvSpPr>
          <p:cNvPr id="468" name="Shape 468"/>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chemeClr val="dk2"/>
                </a:solidFill>
              </a:rPr>
              <a:t>54</a:t>
            </a:fld>
            <a:endParaRPr lang="en" dirty="0">
              <a:solidFill>
                <a:schemeClr val="dk2"/>
              </a:solidFill>
            </a:endParaRPr>
          </a:p>
        </p:txBody>
      </p:sp>
      <p:sp>
        <p:nvSpPr>
          <p:cNvPr id="471" name="Shape 471"/>
          <p:cNvSpPr txBox="1"/>
          <p:nvPr/>
        </p:nvSpPr>
        <p:spPr>
          <a:xfrm>
            <a:off x="1797199" y="4279511"/>
            <a:ext cx="4105890" cy="682500"/>
          </a:xfrm>
          <a:prstGeom prst="rect">
            <a:avLst/>
          </a:prstGeom>
          <a:noFill/>
          <a:ln>
            <a:noFill/>
          </a:ln>
        </p:spPr>
        <p:txBody>
          <a:bodyPr lIns="91425" tIns="91425" rIns="91425" bIns="91425" anchor="ctr" anchorCtr="0">
            <a:noAutofit/>
          </a:bodyPr>
          <a:lstStyle/>
          <a:p>
            <a:pPr lvl="0" rtl="0">
              <a:lnSpc>
                <a:spcPct val="115000"/>
              </a:lnSpc>
              <a:spcBef>
                <a:spcPts val="0"/>
              </a:spcBef>
              <a:buNone/>
            </a:pPr>
            <a:endParaRPr sz="800">
              <a:solidFill>
                <a:srgbClr val="8A8A8A"/>
              </a:solidFill>
            </a:endParaRPr>
          </a:p>
          <a:p>
            <a:pPr lvl="0" rtl="0">
              <a:lnSpc>
                <a:spcPct val="115000"/>
              </a:lnSpc>
              <a:spcBef>
                <a:spcPts val="0"/>
              </a:spcBef>
              <a:buNone/>
            </a:pPr>
            <a:r>
              <a:rPr lang="en" sz="800" dirty="0">
                <a:solidFill>
                  <a:srgbClr val="8A8A8A"/>
                </a:solidFill>
              </a:rPr>
              <a:t>13. If the work is not of U.S. origin, registration with the Library of Congress is not necessary prior to initiating an infringement action.</a:t>
            </a:r>
          </a:p>
          <a:p>
            <a:pPr lvl="0" rtl="0">
              <a:lnSpc>
                <a:spcPct val="115000"/>
              </a:lnSpc>
              <a:spcBef>
                <a:spcPts val="0"/>
              </a:spcBef>
              <a:buNone/>
            </a:pPr>
            <a:r>
              <a:rPr lang="en" sz="800" dirty="0">
                <a:solidFill>
                  <a:srgbClr val="8A8A8A"/>
                </a:solidFill>
              </a:rPr>
              <a:t>14. Actual damages can be difficult to prove. Statutory damages relieve copyright owners from the burden of proving actual losses.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69"/>
                                        </p:tgtEl>
                                        <p:attrNameLst>
                                          <p:attrName>style.visibility</p:attrName>
                                        </p:attrNameLst>
                                      </p:cBhvr>
                                      <p:to>
                                        <p:strVal val="visible"/>
                                      </p:to>
                                    </p:set>
                                    <p:animEffect transition="in" filter="fade">
                                      <p:cBhvr>
                                        <p:cTn id="7" dur="1000"/>
                                        <p:tgtEl>
                                          <p:spTgt spid="4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475"/>
        <p:cNvGrpSpPr/>
        <p:nvPr/>
      </p:nvGrpSpPr>
      <p:grpSpPr>
        <a:xfrm>
          <a:off x="0" y="0"/>
          <a:ext cx="0" cy="0"/>
          <a:chOff x="0" y="0"/>
          <a:chExt cx="0" cy="0"/>
        </a:xfrm>
      </p:grpSpPr>
      <p:sp>
        <p:nvSpPr>
          <p:cNvPr id="476" name="Shape 476"/>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478" name="Shape 478"/>
          <p:cNvSpPr txBox="1">
            <a:spLocks noGrp="1"/>
          </p:cNvSpPr>
          <p:nvPr>
            <p:ph type="body" idx="1"/>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b="1" dirty="0">
                <a:solidFill>
                  <a:schemeClr val="tx1"/>
                </a:solidFill>
                <a:latin typeface="Arial"/>
                <a:ea typeface="Arial"/>
                <a:cs typeface="Arial"/>
                <a:sym typeface="Arial"/>
              </a:rPr>
              <a:t>COPYRIGHT CAN BE REGISTERED</a:t>
            </a:r>
          </a:p>
          <a:p>
            <a:pPr marL="457200" lvl="0" indent="-228600" algn="just" rtl="0">
              <a:spcBef>
                <a:spcPts val="0"/>
              </a:spcBef>
              <a:buClr>
                <a:schemeClr val="tx1"/>
              </a:buClr>
              <a:buFont typeface="Arial"/>
              <a:buChar char="●"/>
            </a:pPr>
            <a:r>
              <a:rPr lang="en" dirty="0">
                <a:latin typeface="Arial"/>
                <a:ea typeface="Arial"/>
                <a:cs typeface="Arial"/>
                <a:sym typeface="Arial"/>
              </a:rPr>
              <a:t>In the U.S., copyright registration is handled by the Library of Congress.</a:t>
            </a:r>
          </a:p>
          <a:p>
            <a:pPr marL="457200" lvl="0" indent="-228600" algn="just" rtl="0">
              <a:spcBef>
                <a:spcPts val="0"/>
              </a:spcBef>
              <a:buClr>
                <a:schemeClr val="tx1"/>
              </a:buClr>
              <a:buFont typeface="Arial"/>
              <a:buChar char="●"/>
            </a:pPr>
            <a:r>
              <a:rPr lang="en" dirty="0">
                <a:latin typeface="Arial"/>
                <a:ea typeface="Arial"/>
                <a:cs typeface="Arial"/>
                <a:sym typeface="Arial"/>
              </a:rPr>
              <a:t>Registering establishes a public record regarding the work and claim to copyright protection. </a:t>
            </a:r>
          </a:p>
        </p:txBody>
      </p:sp>
      <p:sp>
        <p:nvSpPr>
          <p:cNvPr id="477" name="Shape 477"/>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55</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78"/>
                                        </p:tgtEl>
                                        <p:attrNameLst>
                                          <p:attrName>style.visibility</p:attrName>
                                        </p:attrNameLst>
                                      </p:cBhvr>
                                      <p:to>
                                        <p:strVal val="visible"/>
                                      </p:to>
                                    </p:set>
                                    <p:animEffect transition="in" filter="fade">
                                      <p:cBhvr>
                                        <p:cTn id="7" dur="1000"/>
                                        <p:tgtEl>
                                          <p:spTgt spid="4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483"/>
        <p:cNvGrpSpPr/>
        <p:nvPr/>
      </p:nvGrpSpPr>
      <p:grpSpPr>
        <a:xfrm>
          <a:off x="0" y="0"/>
          <a:ext cx="0" cy="0"/>
          <a:chOff x="0" y="0"/>
          <a:chExt cx="0" cy="0"/>
        </a:xfrm>
      </p:grpSpPr>
      <p:sp>
        <p:nvSpPr>
          <p:cNvPr id="484" name="Shape 484"/>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486" name="Shape 486"/>
          <p:cNvSpPr txBox="1">
            <a:spLocks noGrp="1"/>
          </p:cNvSpPr>
          <p:nvPr>
            <p:ph type="body" idx="1"/>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b="1" dirty="0">
                <a:solidFill>
                  <a:schemeClr val="tx1"/>
                </a:solidFill>
                <a:latin typeface="Arial"/>
                <a:ea typeface="Arial"/>
                <a:cs typeface="Arial"/>
                <a:sym typeface="Arial"/>
              </a:rPr>
              <a:t>MORE ABOUT COPYRIGHTS</a:t>
            </a:r>
          </a:p>
          <a:p>
            <a:pPr marL="457200" lvl="0" indent="-228600" algn="l" rtl="0">
              <a:spcBef>
                <a:spcPts val="0"/>
              </a:spcBef>
              <a:buClr>
                <a:schemeClr val="tx1"/>
              </a:buClr>
              <a:buFont typeface="Arial"/>
              <a:buChar char="●"/>
            </a:pPr>
            <a:r>
              <a:rPr lang="en" dirty="0">
                <a:latin typeface="Arial"/>
                <a:ea typeface="Arial"/>
                <a:cs typeface="Arial"/>
                <a:sym typeface="Arial"/>
              </a:rPr>
              <a:t>What Copyright Confers</a:t>
            </a:r>
          </a:p>
          <a:p>
            <a:pPr marL="457200" lvl="0" indent="-228600" algn="l" rtl="0">
              <a:spcBef>
                <a:spcPts val="0"/>
              </a:spcBef>
              <a:buClr>
                <a:schemeClr val="tx1"/>
              </a:buClr>
              <a:buFont typeface="Arial"/>
              <a:buChar char="●"/>
            </a:pPr>
            <a:r>
              <a:rPr lang="en" dirty="0">
                <a:latin typeface="Arial"/>
                <a:ea typeface="Arial"/>
                <a:cs typeface="Arial"/>
                <a:sym typeface="Arial"/>
              </a:rPr>
              <a:t>What Copyright Covers</a:t>
            </a:r>
          </a:p>
          <a:p>
            <a:pPr marL="457200" lvl="0" indent="-228600" algn="l" rtl="0">
              <a:spcBef>
                <a:spcPts val="0"/>
              </a:spcBef>
              <a:buClr>
                <a:schemeClr val="tx1"/>
              </a:buClr>
              <a:buFont typeface="Arial"/>
              <a:buChar char="●"/>
            </a:pPr>
            <a:r>
              <a:rPr lang="en" dirty="0">
                <a:latin typeface="Arial"/>
                <a:ea typeface="Arial"/>
                <a:cs typeface="Arial"/>
                <a:sym typeface="Arial"/>
              </a:rPr>
              <a:t>How Long Does Copyright Last?</a:t>
            </a:r>
          </a:p>
        </p:txBody>
      </p:sp>
      <p:sp>
        <p:nvSpPr>
          <p:cNvPr id="485" name="Shape 485"/>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56</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86">
                                            <p:txEl>
                                              <p:pRg st="0" end="0"/>
                                            </p:txEl>
                                          </p:spTgt>
                                        </p:tgtEl>
                                        <p:attrNameLst>
                                          <p:attrName>style.visibility</p:attrName>
                                        </p:attrNameLst>
                                      </p:cBhvr>
                                      <p:to>
                                        <p:strVal val="visible"/>
                                      </p:to>
                                    </p:set>
                                    <p:animEffect transition="in" filter="fade">
                                      <p:cBhvr>
                                        <p:cTn id="7" dur="500"/>
                                        <p:tgtEl>
                                          <p:spTgt spid="48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86">
                                            <p:txEl>
                                              <p:pRg st="1" end="1"/>
                                            </p:txEl>
                                          </p:spTgt>
                                        </p:tgtEl>
                                        <p:attrNameLst>
                                          <p:attrName>style.visibility</p:attrName>
                                        </p:attrNameLst>
                                      </p:cBhvr>
                                      <p:to>
                                        <p:strVal val="visible"/>
                                      </p:to>
                                    </p:set>
                                    <p:animEffect transition="in" filter="fade">
                                      <p:cBhvr>
                                        <p:cTn id="12" dur="500"/>
                                        <p:tgtEl>
                                          <p:spTgt spid="48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86">
                                            <p:txEl>
                                              <p:pRg st="2" end="2"/>
                                            </p:txEl>
                                          </p:spTgt>
                                        </p:tgtEl>
                                        <p:attrNameLst>
                                          <p:attrName>style.visibility</p:attrName>
                                        </p:attrNameLst>
                                      </p:cBhvr>
                                      <p:to>
                                        <p:strVal val="visible"/>
                                      </p:to>
                                    </p:set>
                                    <p:animEffect transition="in" filter="fade">
                                      <p:cBhvr>
                                        <p:cTn id="17" dur="500"/>
                                        <p:tgtEl>
                                          <p:spTgt spid="48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86">
                                            <p:txEl>
                                              <p:pRg st="3" end="3"/>
                                            </p:txEl>
                                          </p:spTgt>
                                        </p:tgtEl>
                                        <p:attrNameLst>
                                          <p:attrName>style.visibility</p:attrName>
                                        </p:attrNameLst>
                                      </p:cBhvr>
                                      <p:to>
                                        <p:strVal val="visible"/>
                                      </p:to>
                                    </p:set>
                                    <p:animEffect transition="in" filter="fade">
                                      <p:cBhvr>
                                        <p:cTn id="22" dur="500"/>
                                        <p:tgtEl>
                                          <p:spTgt spid="48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6"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491"/>
        <p:cNvGrpSpPr/>
        <p:nvPr/>
      </p:nvGrpSpPr>
      <p:grpSpPr>
        <a:xfrm>
          <a:off x="0" y="0"/>
          <a:ext cx="0" cy="0"/>
          <a:chOff x="0" y="0"/>
          <a:chExt cx="0" cy="0"/>
        </a:xfrm>
      </p:grpSpPr>
      <p:sp>
        <p:nvSpPr>
          <p:cNvPr id="492" name="Shape 492"/>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494" name="Shape 494"/>
          <p:cNvSpPr txBox="1">
            <a:spLocks noGrp="1"/>
          </p:cNvSpPr>
          <p:nvPr>
            <p:ph type="body" idx="1"/>
          </p:nvPr>
        </p:nvSpPr>
        <p:spPr>
          <a:xfrm>
            <a:off x="833377" y="1352677"/>
            <a:ext cx="7986532" cy="2455364"/>
          </a:xfrm>
          <a:prstGeom prst="rect">
            <a:avLst/>
          </a:prstGeom>
        </p:spPr>
        <p:txBody>
          <a:bodyPr lIns="91425" tIns="91425" rIns="91425" bIns="91425" anchor="t" anchorCtr="0">
            <a:noAutofit/>
          </a:bodyPr>
          <a:lstStyle/>
          <a:p>
            <a:pPr lvl="0" algn="l" rtl="0">
              <a:lnSpc>
                <a:spcPct val="100000"/>
              </a:lnSpc>
              <a:spcBef>
                <a:spcPts val="0"/>
              </a:spcBef>
              <a:buClr>
                <a:schemeClr val="tx1"/>
              </a:buClr>
              <a:buNone/>
            </a:pPr>
            <a:r>
              <a:rPr lang="en" sz="1800" b="1" dirty="0">
                <a:solidFill>
                  <a:schemeClr val="tx1"/>
                </a:solidFill>
                <a:latin typeface="Arial"/>
                <a:ea typeface="Arial"/>
                <a:cs typeface="Arial"/>
                <a:sym typeface="Arial"/>
              </a:rPr>
              <a:t>WHAT COPYRIGHTS CONFERS</a:t>
            </a:r>
          </a:p>
          <a:p>
            <a:pPr lvl="0" algn="l" rtl="0">
              <a:lnSpc>
                <a:spcPct val="100000"/>
              </a:lnSpc>
              <a:spcBef>
                <a:spcPts val="0"/>
              </a:spcBef>
              <a:buClr>
                <a:schemeClr val="tx1"/>
              </a:buClr>
              <a:buNone/>
            </a:pPr>
            <a:r>
              <a:rPr lang="en" sz="1600" dirty="0">
                <a:latin typeface="Arial"/>
                <a:ea typeface="Arial"/>
                <a:cs typeface="Arial"/>
                <a:sym typeface="Arial"/>
              </a:rPr>
              <a:t>The owner of a copyright, subject to some exceptions, has the </a:t>
            </a:r>
            <a:r>
              <a:rPr lang="en" sz="1600" b="1" dirty="0">
                <a:latin typeface="Arial"/>
                <a:ea typeface="Arial"/>
                <a:cs typeface="Arial"/>
                <a:sym typeface="Arial"/>
              </a:rPr>
              <a:t>exclusive right</a:t>
            </a:r>
            <a:r>
              <a:rPr lang="en" sz="1600" b="1" baseline="30000" dirty="0">
                <a:latin typeface="Arial"/>
                <a:ea typeface="Arial"/>
                <a:cs typeface="Arial"/>
                <a:sym typeface="Arial"/>
              </a:rPr>
              <a:t>15</a:t>
            </a:r>
            <a:r>
              <a:rPr lang="en" sz="1600" b="1" dirty="0">
                <a:latin typeface="Arial"/>
                <a:ea typeface="Arial"/>
                <a:cs typeface="Arial"/>
                <a:sym typeface="Arial"/>
              </a:rPr>
              <a:t> </a:t>
            </a:r>
            <a:r>
              <a:rPr lang="en" sz="1600" dirty="0">
                <a:latin typeface="Arial"/>
                <a:ea typeface="Arial"/>
                <a:cs typeface="Arial"/>
                <a:sym typeface="Arial"/>
              </a:rPr>
              <a:t>to do and to authorize any of the following:</a:t>
            </a:r>
          </a:p>
          <a:p>
            <a:pPr marL="457200" lvl="0" indent="-228600" algn="l" rtl="0">
              <a:lnSpc>
                <a:spcPct val="100000"/>
              </a:lnSpc>
              <a:spcBef>
                <a:spcPts val="0"/>
              </a:spcBef>
              <a:buClr>
                <a:schemeClr val="tx1"/>
              </a:buClr>
              <a:buFont typeface="Arial"/>
              <a:buChar char="●"/>
            </a:pPr>
            <a:r>
              <a:rPr lang="en" sz="1600" dirty="0">
                <a:latin typeface="Arial"/>
                <a:ea typeface="Arial"/>
                <a:cs typeface="Arial"/>
                <a:sym typeface="Arial"/>
              </a:rPr>
              <a:t>To reproduce the copyright work </a:t>
            </a:r>
          </a:p>
          <a:p>
            <a:pPr marL="457200" lvl="0" indent="-228600" algn="l" rtl="0">
              <a:lnSpc>
                <a:spcPct val="100000"/>
              </a:lnSpc>
              <a:spcBef>
                <a:spcPts val="0"/>
              </a:spcBef>
              <a:buClr>
                <a:schemeClr val="tx1"/>
              </a:buClr>
              <a:buFont typeface="Arial"/>
              <a:buChar char="●"/>
            </a:pPr>
            <a:r>
              <a:rPr lang="en" sz="1600" dirty="0">
                <a:latin typeface="Arial"/>
                <a:ea typeface="Arial"/>
                <a:cs typeface="Arial"/>
                <a:sym typeface="Arial"/>
              </a:rPr>
              <a:t>To prepare derivative works</a:t>
            </a:r>
          </a:p>
          <a:p>
            <a:pPr marL="457200" lvl="0" indent="-228600" algn="l" rtl="0">
              <a:lnSpc>
                <a:spcPct val="100000"/>
              </a:lnSpc>
              <a:spcBef>
                <a:spcPts val="0"/>
              </a:spcBef>
              <a:buClr>
                <a:schemeClr val="tx1"/>
              </a:buClr>
              <a:buFont typeface="Arial"/>
              <a:buChar char="●"/>
            </a:pPr>
            <a:r>
              <a:rPr lang="en" sz="1600" dirty="0">
                <a:latin typeface="Arial"/>
                <a:ea typeface="Arial"/>
                <a:cs typeface="Arial"/>
                <a:sym typeface="Arial"/>
              </a:rPr>
              <a:t>To distribute copies to the public by sale or other transfer of ownerships, or by rental, lease, or lending </a:t>
            </a:r>
          </a:p>
        </p:txBody>
      </p:sp>
      <p:sp>
        <p:nvSpPr>
          <p:cNvPr id="493" name="Shape 493"/>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57</a:t>
            </a:fld>
            <a:endParaRPr lang="en" dirty="0">
              <a:solidFill>
                <a:srgbClr val="8A8A8A"/>
              </a:solidFill>
            </a:endParaRPr>
          </a:p>
        </p:txBody>
      </p:sp>
      <p:sp>
        <p:nvSpPr>
          <p:cNvPr id="496" name="Shape 496"/>
          <p:cNvSpPr txBox="1"/>
          <p:nvPr/>
        </p:nvSpPr>
        <p:spPr>
          <a:xfrm>
            <a:off x="1949942" y="4516558"/>
            <a:ext cx="4055826" cy="321629"/>
          </a:xfrm>
          <a:prstGeom prst="rect">
            <a:avLst/>
          </a:prstGeom>
          <a:noFill/>
          <a:ln>
            <a:noFill/>
          </a:ln>
        </p:spPr>
        <p:txBody>
          <a:bodyPr lIns="91425" tIns="91425" rIns="91425" bIns="91425" anchor="ctr" anchorCtr="0">
            <a:noAutofit/>
          </a:bodyPr>
          <a:lstStyle/>
          <a:p>
            <a:pPr lvl="0" rtl="0">
              <a:spcBef>
                <a:spcPts val="0"/>
              </a:spcBef>
              <a:buNone/>
            </a:pPr>
            <a:r>
              <a:rPr lang="en" sz="800" dirty="0">
                <a:solidFill>
                  <a:srgbClr val="8A8A8A"/>
                </a:solidFill>
              </a:rPr>
              <a:t>15. </a:t>
            </a:r>
            <a:r>
              <a:rPr lang="en" sz="800" dirty="0">
                <a:solidFill>
                  <a:srgbClr val="8A8A8A"/>
                </a:solidFill>
                <a:hlinkClick r:id="rId3"/>
              </a:rPr>
              <a:t>17 U.S.C. § 106</a:t>
            </a:r>
            <a:r>
              <a:rPr lang="en" sz="800" dirty="0">
                <a:solidFill>
                  <a:srgbClr val="8A8A8A"/>
                </a:solidFill>
              </a:rPr>
              <a:t>: “Exclusive Rights in Copyrighted Works”.</a:t>
            </a:r>
            <a:r>
              <a:rPr lang="en" sz="1000" dirty="0">
                <a:solidFill>
                  <a:srgbClr val="8A8A8A"/>
                </a:solidFill>
              </a:rPr>
              <a:t/>
            </a:r>
            <a:br>
              <a:rPr lang="en" sz="1000" dirty="0">
                <a:solidFill>
                  <a:srgbClr val="8A8A8A"/>
                </a:solidFill>
              </a:rPr>
            </a:br>
            <a:endParaRPr lang="en" sz="1000"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94">
                                            <p:txEl>
                                              <p:pRg st="0" end="0"/>
                                            </p:txEl>
                                          </p:spTgt>
                                        </p:tgtEl>
                                        <p:attrNameLst>
                                          <p:attrName>style.visibility</p:attrName>
                                        </p:attrNameLst>
                                      </p:cBhvr>
                                      <p:to>
                                        <p:strVal val="visible"/>
                                      </p:to>
                                    </p:set>
                                    <p:animEffect transition="in" filter="fade">
                                      <p:cBhvr>
                                        <p:cTn id="7" dur="1000"/>
                                        <p:tgtEl>
                                          <p:spTgt spid="49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4">
                                            <p:txEl>
                                              <p:pRg st="1" end="1"/>
                                            </p:txEl>
                                          </p:spTgt>
                                        </p:tgtEl>
                                        <p:attrNameLst>
                                          <p:attrName>style.visibility</p:attrName>
                                        </p:attrNameLst>
                                      </p:cBhvr>
                                      <p:to>
                                        <p:strVal val="visible"/>
                                      </p:to>
                                    </p:set>
                                    <p:animEffect transition="in" filter="fade">
                                      <p:cBhvr>
                                        <p:cTn id="12" dur="1000"/>
                                        <p:tgtEl>
                                          <p:spTgt spid="49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4">
                                            <p:txEl>
                                              <p:pRg st="2" end="2"/>
                                            </p:txEl>
                                          </p:spTgt>
                                        </p:tgtEl>
                                        <p:attrNameLst>
                                          <p:attrName>style.visibility</p:attrName>
                                        </p:attrNameLst>
                                      </p:cBhvr>
                                      <p:to>
                                        <p:strVal val="visible"/>
                                      </p:to>
                                    </p:set>
                                    <p:animEffect transition="in" filter="fade">
                                      <p:cBhvr>
                                        <p:cTn id="17" dur="1000"/>
                                        <p:tgtEl>
                                          <p:spTgt spid="49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4">
                                            <p:txEl>
                                              <p:pRg st="3" end="3"/>
                                            </p:txEl>
                                          </p:spTgt>
                                        </p:tgtEl>
                                        <p:attrNameLst>
                                          <p:attrName>style.visibility</p:attrName>
                                        </p:attrNameLst>
                                      </p:cBhvr>
                                      <p:to>
                                        <p:strVal val="visible"/>
                                      </p:to>
                                    </p:set>
                                    <p:animEffect transition="in" filter="fade">
                                      <p:cBhvr>
                                        <p:cTn id="22" dur="1000"/>
                                        <p:tgtEl>
                                          <p:spTgt spid="49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4">
                                            <p:txEl>
                                              <p:pRg st="4" end="4"/>
                                            </p:txEl>
                                          </p:spTgt>
                                        </p:tgtEl>
                                        <p:attrNameLst>
                                          <p:attrName>style.visibility</p:attrName>
                                        </p:attrNameLst>
                                      </p:cBhvr>
                                      <p:to>
                                        <p:strVal val="visible"/>
                                      </p:to>
                                    </p:set>
                                    <p:animEffect transition="in" filter="fade">
                                      <p:cBhvr>
                                        <p:cTn id="27" dur="1000"/>
                                        <p:tgtEl>
                                          <p:spTgt spid="49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500"/>
        <p:cNvGrpSpPr/>
        <p:nvPr/>
      </p:nvGrpSpPr>
      <p:grpSpPr>
        <a:xfrm>
          <a:off x="0" y="0"/>
          <a:ext cx="0" cy="0"/>
          <a:chOff x="0" y="0"/>
          <a:chExt cx="0" cy="0"/>
        </a:xfrm>
      </p:grpSpPr>
      <p:sp>
        <p:nvSpPr>
          <p:cNvPr id="501" name="Shape 501"/>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503" name="Shape 503"/>
          <p:cNvSpPr txBox="1">
            <a:spLocks noGrp="1"/>
          </p:cNvSpPr>
          <p:nvPr>
            <p:ph type="body" idx="1"/>
          </p:nvPr>
        </p:nvSpPr>
        <p:spPr>
          <a:xfrm>
            <a:off x="798036" y="1290854"/>
            <a:ext cx="7653047" cy="2455364"/>
          </a:xfrm>
          <a:prstGeom prst="rect">
            <a:avLst/>
          </a:prstGeom>
        </p:spPr>
        <p:txBody>
          <a:bodyPr lIns="91425" tIns="91425" rIns="91425" bIns="91425" anchor="t" anchorCtr="0">
            <a:noAutofit/>
          </a:bodyPr>
          <a:lstStyle/>
          <a:p>
            <a:pPr lvl="0" algn="just" rtl="0">
              <a:spcBef>
                <a:spcPts val="0"/>
              </a:spcBef>
              <a:buClr>
                <a:schemeClr val="tx1"/>
              </a:buClr>
              <a:buNone/>
            </a:pPr>
            <a:r>
              <a:rPr lang="en" b="1" dirty="0">
                <a:solidFill>
                  <a:schemeClr val="tx1"/>
                </a:solidFill>
                <a:latin typeface="Arial"/>
                <a:ea typeface="Arial"/>
                <a:cs typeface="Arial"/>
                <a:sym typeface="Arial"/>
              </a:rPr>
              <a:t>WHAT COPYRIGHTS CONFERS</a:t>
            </a:r>
            <a:endParaRPr lang="en" sz="1800" b="1" dirty="0">
              <a:solidFill>
                <a:schemeClr val="tx1"/>
              </a:solidFill>
              <a:latin typeface="Arial"/>
              <a:ea typeface="Arial"/>
              <a:cs typeface="Arial"/>
              <a:sym typeface="Arial"/>
            </a:endParaRPr>
          </a:p>
          <a:p>
            <a:pPr lvl="0" algn="just" rtl="0">
              <a:spcBef>
                <a:spcPts val="0"/>
              </a:spcBef>
              <a:buClr>
                <a:schemeClr val="tx1"/>
              </a:buClr>
              <a:buNone/>
            </a:pPr>
            <a:r>
              <a:rPr lang="en" sz="1800" dirty="0">
                <a:latin typeface="Arial"/>
                <a:ea typeface="Arial"/>
                <a:cs typeface="Arial"/>
                <a:sym typeface="Arial"/>
              </a:rPr>
              <a:t>The owner of a copyright, subject to some exceptions, has the </a:t>
            </a:r>
            <a:r>
              <a:rPr lang="en" sz="1800" b="1" dirty="0">
                <a:latin typeface="Arial"/>
                <a:ea typeface="Arial"/>
                <a:cs typeface="Arial"/>
                <a:sym typeface="Arial"/>
              </a:rPr>
              <a:t>exclusive right</a:t>
            </a:r>
            <a:r>
              <a:rPr lang="en" sz="1800" b="1" baseline="30000" dirty="0">
                <a:latin typeface="Arial"/>
                <a:ea typeface="Arial"/>
                <a:cs typeface="Arial"/>
                <a:sym typeface="Arial"/>
              </a:rPr>
              <a:t>15</a:t>
            </a:r>
            <a:r>
              <a:rPr lang="en" sz="1800" b="1" dirty="0">
                <a:latin typeface="Arial"/>
                <a:ea typeface="Arial"/>
                <a:cs typeface="Arial"/>
                <a:sym typeface="Arial"/>
              </a:rPr>
              <a:t> </a:t>
            </a:r>
            <a:r>
              <a:rPr lang="en" sz="1800" dirty="0">
                <a:latin typeface="Arial"/>
                <a:ea typeface="Arial"/>
                <a:cs typeface="Arial"/>
                <a:sym typeface="Arial"/>
              </a:rPr>
              <a:t>to do and to authorize any of the following:</a:t>
            </a:r>
          </a:p>
          <a:p>
            <a:pPr marL="457200" lvl="0" indent="-330200" algn="just" rtl="0">
              <a:spcBef>
                <a:spcPts val="0"/>
              </a:spcBef>
              <a:buClr>
                <a:schemeClr val="tx1"/>
              </a:buClr>
              <a:buSzPct val="100000"/>
              <a:buFont typeface="Arial"/>
              <a:buChar char="●"/>
            </a:pPr>
            <a:r>
              <a:rPr lang="en" sz="1400" dirty="0">
                <a:latin typeface="Arial"/>
                <a:ea typeface="Arial"/>
                <a:cs typeface="Arial"/>
                <a:sym typeface="Arial"/>
              </a:rPr>
              <a:t>In the case of literary,  musical, dramatic, and choreographic works, pantomimes, and motion pictures and other audiovisual works, to display the copyrighted work publicly</a:t>
            </a:r>
          </a:p>
          <a:p>
            <a:pPr marL="457200" lvl="0" indent="-330200" algn="just" rtl="0">
              <a:spcBef>
                <a:spcPts val="0"/>
              </a:spcBef>
              <a:buClr>
                <a:schemeClr val="tx1"/>
              </a:buClr>
              <a:buSzPct val="100000"/>
              <a:buFont typeface="Arial"/>
              <a:buChar char="●"/>
            </a:pPr>
            <a:r>
              <a:rPr lang="en" sz="1400" dirty="0">
                <a:latin typeface="Arial"/>
                <a:ea typeface="Arial"/>
                <a:cs typeface="Arial"/>
                <a:sym typeface="Arial"/>
              </a:rPr>
              <a:t>In case of sound recordings, to perform the copyrighted work publicly by means of a digital audio transmission</a:t>
            </a:r>
          </a:p>
        </p:txBody>
      </p:sp>
      <p:sp>
        <p:nvSpPr>
          <p:cNvPr id="502" name="Shape 502"/>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58</a:t>
            </a:fld>
            <a:endParaRPr lang="en" dirty="0">
              <a:solidFill>
                <a:srgbClr val="8A8A8A"/>
              </a:solidFill>
            </a:endParaRPr>
          </a:p>
        </p:txBody>
      </p:sp>
      <p:sp>
        <p:nvSpPr>
          <p:cNvPr id="7" name="Shape 496"/>
          <p:cNvSpPr txBox="1"/>
          <p:nvPr/>
        </p:nvSpPr>
        <p:spPr>
          <a:xfrm>
            <a:off x="1938285" y="4516558"/>
            <a:ext cx="6727250" cy="149999"/>
          </a:xfrm>
          <a:prstGeom prst="rect">
            <a:avLst/>
          </a:prstGeom>
          <a:noFill/>
          <a:ln>
            <a:noFill/>
          </a:ln>
        </p:spPr>
        <p:txBody>
          <a:bodyPr lIns="91425" tIns="91425" rIns="91425" bIns="91425" anchor="ctr" anchorCtr="0">
            <a:noAutofit/>
          </a:bodyPr>
          <a:lstStyle/>
          <a:p>
            <a:pPr lvl="0" rtl="0">
              <a:spcBef>
                <a:spcPts val="0"/>
              </a:spcBef>
              <a:buNone/>
            </a:pPr>
            <a:r>
              <a:rPr lang="en" sz="800" dirty="0">
                <a:solidFill>
                  <a:srgbClr val="8A8A8A"/>
                </a:solidFill>
              </a:rPr>
              <a:t>15. </a:t>
            </a:r>
            <a:r>
              <a:rPr lang="en" sz="800" dirty="0">
                <a:solidFill>
                  <a:srgbClr val="8A8A8A"/>
                </a:solidFill>
                <a:hlinkClick r:id="rId3"/>
              </a:rPr>
              <a:t>17 U.S.C. § 106</a:t>
            </a:r>
            <a:r>
              <a:rPr lang="en" sz="800" dirty="0">
                <a:solidFill>
                  <a:srgbClr val="8A8A8A"/>
                </a:solidFill>
              </a:rPr>
              <a:t>: “Exclusive Rights in Copyrighted Works”.</a:t>
            </a:r>
            <a:br>
              <a:rPr lang="en" sz="800" dirty="0">
                <a:solidFill>
                  <a:srgbClr val="8A8A8A"/>
                </a:solidFill>
              </a:rPr>
            </a:br>
            <a:endParaRPr lang="en" sz="800"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03">
                                            <p:txEl>
                                              <p:pRg st="0" end="0"/>
                                            </p:txEl>
                                          </p:spTgt>
                                        </p:tgtEl>
                                        <p:attrNameLst>
                                          <p:attrName>style.visibility</p:attrName>
                                        </p:attrNameLst>
                                      </p:cBhvr>
                                      <p:to>
                                        <p:strVal val="visible"/>
                                      </p:to>
                                    </p:set>
                                    <p:animEffect transition="in" filter="fade">
                                      <p:cBhvr>
                                        <p:cTn id="7" dur="1000"/>
                                        <p:tgtEl>
                                          <p:spTgt spid="5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03">
                                            <p:txEl>
                                              <p:pRg st="1" end="1"/>
                                            </p:txEl>
                                          </p:spTgt>
                                        </p:tgtEl>
                                        <p:attrNameLst>
                                          <p:attrName>style.visibility</p:attrName>
                                        </p:attrNameLst>
                                      </p:cBhvr>
                                      <p:to>
                                        <p:strVal val="visible"/>
                                      </p:to>
                                    </p:set>
                                    <p:animEffect transition="in" filter="fade">
                                      <p:cBhvr>
                                        <p:cTn id="12" dur="1000"/>
                                        <p:tgtEl>
                                          <p:spTgt spid="5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03">
                                            <p:txEl>
                                              <p:pRg st="2" end="2"/>
                                            </p:txEl>
                                          </p:spTgt>
                                        </p:tgtEl>
                                        <p:attrNameLst>
                                          <p:attrName>style.visibility</p:attrName>
                                        </p:attrNameLst>
                                      </p:cBhvr>
                                      <p:to>
                                        <p:strVal val="visible"/>
                                      </p:to>
                                    </p:set>
                                    <p:animEffect transition="in" filter="fade">
                                      <p:cBhvr>
                                        <p:cTn id="17" dur="1000"/>
                                        <p:tgtEl>
                                          <p:spTgt spid="50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03">
                                            <p:txEl>
                                              <p:pRg st="3" end="3"/>
                                            </p:txEl>
                                          </p:spTgt>
                                        </p:tgtEl>
                                        <p:attrNameLst>
                                          <p:attrName>style.visibility</p:attrName>
                                        </p:attrNameLst>
                                      </p:cBhvr>
                                      <p:to>
                                        <p:strVal val="visible"/>
                                      </p:to>
                                    </p:set>
                                    <p:animEffect transition="in" filter="fade">
                                      <p:cBhvr>
                                        <p:cTn id="22" dur="1000"/>
                                        <p:tgtEl>
                                          <p:spTgt spid="5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509"/>
        <p:cNvGrpSpPr/>
        <p:nvPr/>
      </p:nvGrpSpPr>
      <p:grpSpPr>
        <a:xfrm>
          <a:off x="0" y="0"/>
          <a:ext cx="0" cy="0"/>
          <a:chOff x="0" y="0"/>
          <a:chExt cx="0" cy="0"/>
        </a:xfrm>
      </p:grpSpPr>
      <p:sp>
        <p:nvSpPr>
          <p:cNvPr id="510" name="Shape 510"/>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512" name="Shape 512"/>
          <p:cNvSpPr txBox="1">
            <a:spLocks noGrp="1"/>
          </p:cNvSpPr>
          <p:nvPr>
            <p:ph type="body" idx="1"/>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b="1" dirty="0">
                <a:solidFill>
                  <a:schemeClr val="tx1"/>
                </a:solidFill>
                <a:latin typeface="Arial"/>
                <a:ea typeface="Arial"/>
                <a:cs typeface="Arial"/>
                <a:sym typeface="Arial"/>
              </a:rPr>
              <a:t>WHAT COPYRIGHTS COVERS</a:t>
            </a:r>
          </a:p>
          <a:p>
            <a:pPr lvl="0" algn="just" rtl="0">
              <a:spcBef>
                <a:spcPts val="0"/>
              </a:spcBef>
              <a:buClr>
                <a:schemeClr val="tx1"/>
              </a:buClr>
              <a:buNone/>
            </a:pPr>
            <a:r>
              <a:rPr lang="en" dirty="0">
                <a:latin typeface="Arial"/>
                <a:ea typeface="Arial"/>
                <a:cs typeface="Arial"/>
                <a:sym typeface="Arial"/>
              </a:rPr>
              <a:t>Copyrights </a:t>
            </a:r>
            <a:r>
              <a:rPr lang="en" b="1" dirty="0">
                <a:solidFill>
                  <a:schemeClr val="tx1"/>
                </a:solidFill>
                <a:latin typeface="Arial"/>
                <a:ea typeface="Arial"/>
                <a:cs typeface="Arial"/>
                <a:sym typeface="Arial"/>
              </a:rPr>
              <a:t>only apply</a:t>
            </a:r>
            <a:r>
              <a:rPr lang="en" b="1" baseline="30000" dirty="0">
                <a:solidFill>
                  <a:schemeClr val="tx1"/>
                </a:solidFill>
                <a:latin typeface="Arial"/>
                <a:ea typeface="Arial"/>
                <a:cs typeface="Arial"/>
                <a:sym typeface="Arial"/>
              </a:rPr>
              <a:t>16</a:t>
            </a:r>
            <a:r>
              <a:rPr lang="en" b="1" dirty="0">
                <a:solidFill>
                  <a:schemeClr val="tx1"/>
                </a:solidFill>
                <a:latin typeface="Arial"/>
                <a:ea typeface="Arial"/>
                <a:cs typeface="Arial"/>
                <a:sym typeface="Arial"/>
              </a:rPr>
              <a:t> </a:t>
            </a:r>
            <a:r>
              <a:rPr lang="en" dirty="0">
                <a:latin typeface="Arial"/>
                <a:ea typeface="Arial"/>
                <a:cs typeface="Arial"/>
                <a:sym typeface="Arial"/>
              </a:rPr>
              <a:t>to an author’s particular form of expressing ideas and not to the ideas themselves or to concepts or discoveries.</a:t>
            </a:r>
          </a:p>
        </p:txBody>
      </p:sp>
      <p:sp>
        <p:nvSpPr>
          <p:cNvPr id="511" name="Shape 511"/>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59</a:t>
            </a:fld>
            <a:endParaRPr lang="en" dirty="0">
              <a:solidFill>
                <a:srgbClr val="8A8A8A"/>
              </a:solidFill>
            </a:endParaRPr>
          </a:p>
        </p:txBody>
      </p:sp>
      <p:sp>
        <p:nvSpPr>
          <p:cNvPr id="514" name="Shape 514"/>
          <p:cNvSpPr txBox="1"/>
          <p:nvPr/>
        </p:nvSpPr>
        <p:spPr>
          <a:xfrm>
            <a:off x="1862654" y="4516558"/>
            <a:ext cx="4040435" cy="393600"/>
          </a:xfrm>
          <a:prstGeom prst="rect">
            <a:avLst/>
          </a:prstGeom>
          <a:noFill/>
          <a:ln>
            <a:noFill/>
          </a:ln>
        </p:spPr>
        <p:txBody>
          <a:bodyPr lIns="91425" tIns="91425" rIns="91425" bIns="91425" anchor="ctr" anchorCtr="0">
            <a:noAutofit/>
          </a:bodyPr>
          <a:lstStyle/>
          <a:p>
            <a:pPr lvl="0">
              <a:spcBef>
                <a:spcPts val="0"/>
              </a:spcBef>
              <a:buNone/>
            </a:pPr>
            <a:r>
              <a:rPr lang="en" sz="800" dirty="0">
                <a:solidFill>
                  <a:srgbClr val="8A8A8A"/>
                </a:solidFill>
              </a:rPr>
              <a:t>16. “In no case does copyright protection for an original work of authorship extend to any idea, procedure, process, system, method of operation, concept, principle, or discovery, regardless of the form in which it is described, explained, illustrated, or embodied in such work.” </a:t>
            </a:r>
            <a:r>
              <a:rPr lang="en" sz="800" dirty="0">
                <a:solidFill>
                  <a:srgbClr val="8A8A8A"/>
                </a:solidFill>
                <a:hlinkClick r:id="rId3"/>
              </a:rPr>
              <a:t>17 U.S.C. § 102(b). </a:t>
            </a:r>
            <a:r>
              <a:rPr lang="en" sz="800" dirty="0">
                <a:solidFill>
                  <a:srgbClr val="8A8A8A"/>
                </a:solidFill>
              </a:rPr>
              <a:t>Procedures, processes, systems, methods, etc. can, however, be protected by patents.. </a:t>
            </a:r>
          </a:p>
          <a:p>
            <a:pPr lvl="0" rtl="0">
              <a:spcBef>
                <a:spcPts val="0"/>
              </a:spcBef>
              <a:buNone/>
            </a:pPr>
            <a:endParaRPr sz="800"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2"/>
                                        </p:tgtEl>
                                        <p:attrNameLst>
                                          <p:attrName>style.visibility</p:attrName>
                                        </p:attrNameLst>
                                      </p:cBhvr>
                                      <p:to>
                                        <p:strVal val="visible"/>
                                      </p:to>
                                    </p:set>
                                    <p:animEffect transition="in" filter="fade">
                                      <p:cBhvr>
                                        <p:cTn id="7" dur="1000"/>
                                        <p:tgtEl>
                                          <p:spTgt spid="5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a:latin typeface="Arial"/>
                <a:ea typeface="Arial"/>
                <a:cs typeface="Arial"/>
                <a:sym typeface="Arial"/>
              </a:rPr>
              <a:t>Introduction</a:t>
            </a:r>
          </a:p>
        </p:txBody>
      </p:sp>
      <p:sp>
        <p:nvSpPr>
          <p:cNvPr id="108" name="Shape 108"/>
          <p:cNvSpPr txBox="1">
            <a:spLocks noGrp="1"/>
          </p:cNvSpPr>
          <p:nvPr>
            <p:ph type="body" idx="1"/>
          </p:nvPr>
        </p:nvSpPr>
        <p:spPr>
          <a:xfrm>
            <a:off x="706055" y="1445274"/>
            <a:ext cx="8171727" cy="2455364"/>
          </a:xfrm>
          <a:prstGeom prst="rect">
            <a:avLst/>
          </a:prstGeom>
        </p:spPr>
        <p:txBody>
          <a:bodyPr lIns="91425" tIns="91425" rIns="91425" bIns="91425" anchor="t" anchorCtr="0">
            <a:noAutofit/>
          </a:bodyPr>
          <a:lstStyle/>
          <a:p>
            <a:pPr lvl="0" rtl="0">
              <a:spcBef>
                <a:spcPts val="700"/>
              </a:spcBef>
              <a:spcAft>
                <a:spcPts val="0"/>
              </a:spcAft>
              <a:buClr>
                <a:schemeClr val="tx1"/>
              </a:buClr>
              <a:buNone/>
            </a:pPr>
            <a:r>
              <a:rPr lang="en" sz="1800" b="1" dirty="0">
                <a:solidFill>
                  <a:schemeClr val="tx1"/>
                </a:solidFill>
                <a:latin typeface="Arial"/>
                <a:ea typeface="Arial"/>
                <a:cs typeface="Arial"/>
                <a:sym typeface="Arial"/>
              </a:rPr>
              <a:t>What is intellectual property?</a:t>
            </a:r>
          </a:p>
          <a:p>
            <a:pPr marL="457200" lvl="0" indent="-228600" algn="just" rtl="0">
              <a:spcBef>
                <a:spcPts val="700"/>
              </a:spcBef>
              <a:spcAft>
                <a:spcPts val="0"/>
              </a:spcAft>
              <a:buClr>
                <a:schemeClr val="tx1"/>
              </a:buClr>
              <a:buFont typeface="Arial"/>
              <a:buChar char="-"/>
            </a:pPr>
            <a:r>
              <a:rPr lang="en" sz="1800" dirty="0">
                <a:latin typeface="Arial"/>
                <a:ea typeface="Arial"/>
                <a:cs typeface="Arial"/>
                <a:sym typeface="Arial"/>
              </a:rPr>
              <a:t>Intellectual property (IP) relates to the creations of the mind. </a:t>
            </a:r>
          </a:p>
          <a:p>
            <a:pPr lvl="0" algn="just" rtl="0">
              <a:spcBef>
                <a:spcPts val="700"/>
              </a:spcBef>
              <a:spcAft>
                <a:spcPts val="0"/>
              </a:spcAft>
              <a:buClr>
                <a:schemeClr val="tx1"/>
              </a:buClr>
              <a:buNone/>
            </a:pPr>
            <a:r>
              <a:rPr lang="es-PR" sz="1800" b="1" dirty="0">
                <a:solidFill>
                  <a:schemeClr val="tx1"/>
                </a:solidFill>
                <a:latin typeface="Arial"/>
                <a:ea typeface="Arial"/>
                <a:cs typeface="Arial"/>
                <a:sym typeface="Arial"/>
              </a:rPr>
              <a:t>University </a:t>
            </a:r>
            <a:r>
              <a:rPr lang="en" sz="1800" b="1" dirty="0">
                <a:solidFill>
                  <a:schemeClr val="tx1"/>
                </a:solidFill>
                <a:latin typeface="Arial"/>
                <a:ea typeface="Arial"/>
                <a:cs typeface="Arial"/>
                <a:sym typeface="Arial"/>
              </a:rPr>
              <a:t>intellectual property is:</a:t>
            </a:r>
          </a:p>
          <a:p>
            <a:pPr marL="457200" lvl="0" indent="-228600" algn="just" rtl="0">
              <a:spcBef>
                <a:spcPts val="700"/>
              </a:spcBef>
              <a:spcAft>
                <a:spcPts val="0"/>
              </a:spcAft>
              <a:buClr>
                <a:schemeClr val="tx1"/>
              </a:buClr>
              <a:buFont typeface="Arial"/>
              <a:buChar char="-"/>
            </a:pPr>
            <a:r>
              <a:rPr lang="en" sz="1800" dirty="0">
                <a:latin typeface="Arial"/>
                <a:ea typeface="Arial"/>
                <a:cs typeface="Arial"/>
                <a:sym typeface="Arial"/>
              </a:rPr>
              <a:t>A driver of global innovation</a:t>
            </a:r>
          </a:p>
          <a:p>
            <a:pPr marL="457200" lvl="0" indent="-228600" algn="just" rtl="0">
              <a:spcBef>
                <a:spcPts val="700"/>
              </a:spcBef>
              <a:spcAft>
                <a:spcPts val="0"/>
              </a:spcAft>
              <a:buClr>
                <a:schemeClr val="tx1"/>
              </a:buClr>
              <a:buFont typeface="Arial"/>
              <a:buChar char="-"/>
            </a:pPr>
            <a:r>
              <a:rPr lang="en" sz="1800" dirty="0">
                <a:latin typeface="Arial"/>
                <a:ea typeface="Arial"/>
                <a:cs typeface="Arial"/>
                <a:sym typeface="Arial"/>
              </a:rPr>
              <a:t>A critical element of economic progress and prosperity</a:t>
            </a:r>
          </a:p>
          <a:p>
            <a:pPr marL="457200" lvl="0" indent="-228600" algn="just" rtl="0">
              <a:spcBef>
                <a:spcPts val="700"/>
              </a:spcBef>
              <a:spcAft>
                <a:spcPts val="0"/>
              </a:spcAft>
              <a:buClr>
                <a:schemeClr val="tx1"/>
              </a:buClr>
              <a:buFont typeface="Arial"/>
              <a:buChar char="-"/>
            </a:pPr>
            <a:r>
              <a:rPr lang="en" sz="1800" dirty="0">
                <a:latin typeface="Arial"/>
                <a:ea typeface="Arial"/>
                <a:cs typeface="Arial"/>
                <a:sym typeface="Arial"/>
              </a:rPr>
              <a:t>A key component of an academic </a:t>
            </a:r>
            <a:r>
              <a:rPr lang="en-US" sz="1800" dirty="0">
                <a:latin typeface="Arial"/>
                <a:ea typeface="Arial"/>
                <a:cs typeface="Arial"/>
                <a:sym typeface="Arial"/>
              </a:rPr>
              <a:t>University</a:t>
            </a:r>
            <a:r>
              <a:rPr lang="en" sz="1800" dirty="0">
                <a:latin typeface="Arial"/>
                <a:ea typeface="Arial"/>
                <a:cs typeface="Arial"/>
                <a:sym typeface="Arial"/>
              </a:rPr>
              <a:t>’</a:t>
            </a:r>
            <a:r>
              <a:rPr lang="en-US" sz="1800" dirty="0">
                <a:latin typeface="Arial"/>
                <a:ea typeface="Arial"/>
                <a:cs typeface="Arial"/>
                <a:sym typeface="Arial"/>
              </a:rPr>
              <a:t>s</a:t>
            </a:r>
            <a:r>
              <a:rPr lang="en" sz="1800" dirty="0">
                <a:latin typeface="Arial"/>
                <a:ea typeface="Arial"/>
                <a:cs typeface="Arial"/>
                <a:sym typeface="Arial"/>
              </a:rPr>
              <a:t> contribution to the economy</a:t>
            </a:r>
          </a:p>
          <a:p>
            <a:pPr lvl="0" rtl="0">
              <a:spcBef>
                <a:spcPts val="0"/>
              </a:spcBef>
              <a:buClr>
                <a:schemeClr val="tx1"/>
              </a:buClr>
              <a:buNone/>
            </a:pPr>
            <a:endParaRPr sz="1800" dirty="0">
              <a:latin typeface="Arial"/>
              <a:ea typeface="Arial"/>
              <a:cs typeface="Arial"/>
              <a:sym typeface="Arial"/>
            </a:endParaRPr>
          </a:p>
        </p:txBody>
      </p:sp>
      <p:sp>
        <p:nvSpPr>
          <p:cNvPr id="111" name="Shape 111"/>
          <p:cNvSpPr txBox="1">
            <a:spLocks noGrp="1"/>
          </p:cNvSpPr>
          <p:nvPr>
            <p:ph type="sldNum" idx="12"/>
          </p:nvPr>
        </p:nvSpPr>
        <p:spPr>
          <a:xfrm>
            <a:off x="1337977" y="4339423"/>
            <a:ext cx="428263"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6</a:t>
            </a:fld>
            <a:endParaRPr lang="en" dirty="0">
              <a:solidFill>
                <a:srgbClr val="8A8A8A"/>
              </a:solidFill>
              <a:sym typeface="Lato"/>
            </a:endParaRPr>
          </a:p>
        </p:txBody>
      </p:sp>
      <p:sp>
        <p:nvSpPr>
          <p:cNvPr id="110" name="Shape 110"/>
          <p:cNvSpPr txBox="1"/>
          <p:nvPr/>
        </p:nvSpPr>
        <p:spPr>
          <a:xfrm>
            <a:off x="3635900" y="5501750"/>
            <a:ext cx="7344300" cy="856800"/>
          </a:xfrm>
          <a:prstGeom prst="rect">
            <a:avLst/>
          </a:prstGeom>
          <a:noFill/>
          <a:ln>
            <a:noFill/>
          </a:ln>
        </p:spPr>
        <p:txBody>
          <a:bodyPr lIns="91425" tIns="91425" rIns="91425" bIns="91425" anchor="t" anchorCtr="0">
            <a:noAutofit/>
          </a:bodyPr>
          <a:lstStyle/>
          <a:p>
            <a:pPr lvl="0" rtl="0">
              <a:spcBef>
                <a:spcPts val="0"/>
              </a:spcBef>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8">
                                            <p:txEl>
                                              <p:pRg st="0" end="0"/>
                                            </p:txEl>
                                          </p:spTgt>
                                        </p:tgtEl>
                                        <p:attrNameLst>
                                          <p:attrName>style.visibility</p:attrName>
                                        </p:attrNameLst>
                                      </p:cBhvr>
                                      <p:to>
                                        <p:strVal val="visible"/>
                                      </p:to>
                                    </p:set>
                                    <p:animEffect transition="in" filter="fade">
                                      <p:cBhvr>
                                        <p:cTn id="7" dur="1000"/>
                                        <p:tgtEl>
                                          <p:spTgt spid="10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8">
                                            <p:txEl>
                                              <p:pRg st="1" end="1"/>
                                            </p:txEl>
                                          </p:spTgt>
                                        </p:tgtEl>
                                        <p:attrNameLst>
                                          <p:attrName>style.visibility</p:attrName>
                                        </p:attrNameLst>
                                      </p:cBhvr>
                                      <p:to>
                                        <p:strVal val="visible"/>
                                      </p:to>
                                    </p:set>
                                    <p:animEffect transition="in" filter="fade">
                                      <p:cBhvr>
                                        <p:cTn id="12" dur="1000"/>
                                        <p:tgtEl>
                                          <p:spTgt spid="10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8">
                                            <p:txEl>
                                              <p:pRg st="2" end="2"/>
                                            </p:txEl>
                                          </p:spTgt>
                                        </p:tgtEl>
                                        <p:attrNameLst>
                                          <p:attrName>style.visibility</p:attrName>
                                        </p:attrNameLst>
                                      </p:cBhvr>
                                      <p:to>
                                        <p:strVal val="visible"/>
                                      </p:to>
                                    </p:set>
                                    <p:animEffect transition="in" filter="fade">
                                      <p:cBhvr>
                                        <p:cTn id="17" dur="1000"/>
                                        <p:tgtEl>
                                          <p:spTgt spid="10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8">
                                            <p:txEl>
                                              <p:pRg st="3" end="3"/>
                                            </p:txEl>
                                          </p:spTgt>
                                        </p:tgtEl>
                                        <p:attrNameLst>
                                          <p:attrName>style.visibility</p:attrName>
                                        </p:attrNameLst>
                                      </p:cBhvr>
                                      <p:to>
                                        <p:strVal val="visible"/>
                                      </p:to>
                                    </p:set>
                                    <p:animEffect transition="in" filter="fade">
                                      <p:cBhvr>
                                        <p:cTn id="22" dur="1000"/>
                                        <p:tgtEl>
                                          <p:spTgt spid="10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8">
                                            <p:txEl>
                                              <p:pRg st="4" end="4"/>
                                            </p:txEl>
                                          </p:spTgt>
                                        </p:tgtEl>
                                        <p:attrNameLst>
                                          <p:attrName>style.visibility</p:attrName>
                                        </p:attrNameLst>
                                      </p:cBhvr>
                                      <p:to>
                                        <p:strVal val="visible"/>
                                      </p:to>
                                    </p:set>
                                    <p:animEffect transition="in" filter="fade">
                                      <p:cBhvr>
                                        <p:cTn id="27" dur="1000"/>
                                        <p:tgtEl>
                                          <p:spTgt spid="10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8">
                                            <p:txEl>
                                              <p:pRg st="5" end="5"/>
                                            </p:txEl>
                                          </p:spTgt>
                                        </p:tgtEl>
                                        <p:attrNameLst>
                                          <p:attrName>style.visibility</p:attrName>
                                        </p:attrNameLst>
                                      </p:cBhvr>
                                      <p:to>
                                        <p:strVal val="visible"/>
                                      </p:to>
                                    </p:set>
                                    <p:animEffect transition="in" filter="fade">
                                      <p:cBhvr>
                                        <p:cTn id="32" dur="1000"/>
                                        <p:tgtEl>
                                          <p:spTgt spid="10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518"/>
        <p:cNvGrpSpPr/>
        <p:nvPr/>
      </p:nvGrpSpPr>
      <p:grpSpPr>
        <a:xfrm>
          <a:off x="0" y="0"/>
          <a:ext cx="0" cy="0"/>
          <a:chOff x="0" y="0"/>
          <a:chExt cx="0" cy="0"/>
        </a:xfrm>
      </p:grpSpPr>
      <p:sp>
        <p:nvSpPr>
          <p:cNvPr id="519" name="Shape 519"/>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521" name="Shape 521"/>
          <p:cNvSpPr txBox="1">
            <a:spLocks noGrp="1"/>
          </p:cNvSpPr>
          <p:nvPr>
            <p:ph type="body" idx="1"/>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b="1" dirty="0">
                <a:solidFill>
                  <a:schemeClr val="tx1"/>
                </a:solidFill>
                <a:latin typeface="Arial"/>
                <a:ea typeface="Arial"/>
                <a:cs typeface="Arial"/>
                <a:sym typeface="Arial"/>
              </a:rPr>
              <a:t>HOW LONG DOES COPYRIGHT LAST?</a:t>
            </a:r>
          </a:p>
          <a:p>
            <a:pPr marL="514350" lvl="0" indent="-285750" algn="just" rtl="0">
              <a:spcBef>
                <a:spcPts val="0"/>
              </a:spcBef>
              <a:buClr>
                <a:schemeClr val="tx1"/>
              </a:buClr>
              <a:buFont typeface="Arial" panose="020B0604020202020204" pitchFamily="34" charset="0"/>
              <a:buChar char="•"/>
            </a:pPr>
            <a:r>
              <a:rPr lang="en" dirty="0">
                <a:latin typeface="Arial"/>
                <a:ea typeface="Arial"/>
                <a:cs typeface="Arial"/>
                <a:sym typeface="Arial"/>
              </a:rPr>
              <a:t>The </a:t>
            </a:r>
            <a:r>
              <a:rPr lang="en" b="1" dirty="0">
                <a:solidFill>
                  <a:schemeClr val="tx1"/>
                </a:solidFill>
                <a:latin typeface="Arial"/>
                <a:ea typeface="Arial"/>
                <a:cs typeface="Arial"/>
                <a:sym typeface="Arial"/>
              </a:rPr>
              <a:t>duration</a:t>
            </a:r>
            <a:r>
              <a:rPr lang="en" b="1" baseline="30000" dirty="0">
                <a:solidFill>
                  <a:schemeClr val="tx1"/>
                </a:solidFill>
                <a:latin typeface="Arial"/>
                <a:ea typeface="Arial"/>
                <a:cs typeface="Arial"/>
                <a:sym typeface="Arial"/>
              </a:rPr>
              <a:t>17</a:t>
            </a:r>
            <a:r>
              <a:rPr lang="en" b="1" dirty="0">
                <a:latin typeface="Arial"/>
                <a:ea typeface="Arial"/>
                <a:cs typeface="Arial"/>
                <a:sym typeface="Arial"/>
              </a:rPr>
              <a:t> </a:t>
            </a:r>
            <a:r>
              <a:rPr lang="en" dirty="0">
                <a:latin typeface="Arial"/>
                <a:ea typeface="Arial"/>
                <a:cs typeface="Arial"/>
                <a:sym typeface="Arial"/>
              </a:rPr>
              <a:t>of copyright protection depends on multiple factors, including the date of authorship, whether the work in question has corporate authorship (e.g. a user manual for a product) and the original country of publication.</a:t>
            </a:r>
          </a:p>
        </p:txBody>
      </p:sp>
      <p:sp>
        <p:nvSpPr>
          <p:cNvPr id="520" name="Shape 520"/>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60</a:t>
            </a:fld>
            <a:endParaRPr lang="en" dirty="0">
              <a:solidFill>
                <a:srgbClr val="8A8A8A"/>
              </a:solidFill>
            </a:endParaRPr>
          </a:p>
        </p:txBody>
      </p:sp>
      <p:sp>
        <p:nvSpPr>
          <p:cNvPr id="523" name="Shape 523"/>
          <p:cNvSpPr txBox="1"/>
          <p:nvPr/>
        </p:nvSpPr>
        <p:spPr>
          <a:xfrm>
            <a:off x="1443431" y="4680973"/>
            <a:ext cx="4715700" cy="393600"/>
          </a:xfrm>
          <a:prstGeom prst="rect">
            <a:avLst/>
          </a:prstGeom>
          <a:noFill/>
          <a:ln>
            <a:noFill/>
          </a:ln>
        </p:spPr>
        <p:txBody>
          <a:bodyPr lIns="91425" tIns="91425" rIns="91425" bIns="91425" anchor="ctr" anchorCtr="0">
            <a:noAutofit/>
          </a:bodyPr>
          <a:lstStyle/>
          <a:p>
            <a:pPr lvl="0" rtl="0">
              <a:lnSpc>
                <a:spcPct val="115000"/>
              </a:lnSpc>
              <a:spcBef>
                <a:spcPts val="0"/>
              </a:spcBef>
              <a:buNone/>
            </a:pPr>
            <a:r>
              <a:rPr lang="en" sz="800" dirty="0">
                <a:solidFill>
                  <a:srgbClr val="8A8A8A"/>
                </a:solidFill>
              </a:rPr>
              <a:t>17. See </a:t>
            </a:r>
            <a:r>
              <a:rPr lang="en" sz="800" dirty="0">
                <a:solidFill>
                  <a:srgbClr val="8A8A8A"/>
                </a:solidFill>
                <a:hlinkClick r:id="rId3"/>
              </a:rPr>
              <a:t>Copyright Term and Public Domain in the U.S</a:t>
            </a:r>
            <a:r>
              <a:rPr lang="en" sz="800" dirty="0">
                <a:solidFill>
                  <a:srgbClr val="8A8A8A"/>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21"/>
                                        </p:tgtEl>
                                        <p:attrNameLst>
                                          <p:attrName>style.visibility</p:attrName>
                                        </p:attrNameLst>
                                      </p:cBhvr>
                                      <p:to>
                                        <p:strVal val="visible"/>
                                      </p:to>
                                    </p:set>
                                    <p:animEffect transition="in" filter="fade">
                                      <p:cBhvr>
                                        <p:cTn id="7" dur="1000"/>
                                        <p:tgtEl>
                                          <p:spTgt spid="5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527"/>
        <p:cNvGrpSpPr/>
        <p:nvPr/>
      </p:nvGrpSpPr>
      <p:grpSpPr>
        <a:xfrm>
          <a:off x="0" y="0"/>
          <a:ext cx="0" cy="0"/>
          <a:chOff x="0" y="0"/>
          <a:chExt cx="0" cy="0"/>
        </a:xfrm>
      </p:grpSpPr>
      <p:sp>
        <p:nvSpPr>
          <p:cNvPr id="528" name="Shape 528"/>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530" name="Shape 530"/>
          <p:cNvSpPr txBox="1">
            <a:spLocks noGrp="1"/>
          </p:cNvSpPr>
          <p:nvPr>
            <p:ph type="body" idx="1"/>
          </p:nvPr>
        </p:nvSpPr>
        <p:spPr>
          <a:xfrm>
            <a:off x="810227" y="1433731"/>
            <a:ext cx="7928659" cy="2455364"/>
          </a:xfrm>
          <a:prstGeom prst="rect">
            <a:avLst/>
          </a:prstGeom>
        </p:spPr>
        <p:txBody>
          <a:bodyPr lIns="91425" tIns="91425" rIns="91425" bIns="91425" anchor="t" anchorCtr="0">
            <a:noAutofit/>
          </a:bodyPr>
          <a:lstStyle/>
          <a:p>
            <a:pPr lvl="0" algn="l">
              <a:spcBef>
                <a:spcPts val="0"/>
              </a:spcBef>
              <a:buClr>
                <a:schemeClr val="tx1"/>
              </a:buClr>
              <a:buNone/>
            </a:pPr>
            <a:r>
              <a:rPr lang="en" sz="1800" b="1" dirty="0">
                <a:solidFill>
                  <a:schemeClr val="tx1"/>
                </a:solidFill>
                <a:latin typeface="Arial"/>
                <a:ea typeface="Arial"/>
                <a:cs typeface="Arial"/>
                <a:sym typeface="Arial"/>
              </a:rPr>
              <a:t>COPYRIGHT CAN BE LICENSED AND/OR ASSIGNED TO OTHERS</a:t>
            </a:r>
          </a:p>
          <a:p>
            <a:pPr lvl="0" algn="l">
              <a:spcBef>
                <a:spcPts val="0"/>
              </a:spcBef>
              <a:buClr>
                <a:schemeClr val="tx1"/>
              </a:buClr>
              <a:buNone/>
            </a:pPr>
            <a:r>
              <a:rPr lang="en" sz="1800" dirty="0">
                <a:latin typeface="Arial"/>
                <a:ea typeface="Arial"/>
                <a:cs typeface="Arial"/>
                <a:sym typeface="Arial"/>
              </a:rPr>
              <a:t>Licenses and assignments </a:t>
            </a:r>
            <a:r>
              <a:rPr lang="en" sz="1800" b="1" dirty="0">
                <a:solidFill>
                  <a:schemeClr val="tx1"/>
                </a:solidFill>
                <a:latin typeface="Arial"/>
                <a:ea typeface="Arial"/>
                <a:cs typeface="Arial"/>
                <a:sym typeface="Arial"/>
              </a:rPr>
              <a:t>are different.</a:t>
            </a:r>
          </a:p>
          <a:p>
            <a:pPr lvl="0" algn="l" rtl="0">
              <a:spcBef>
                <a:spcPts val="0"/>
              </a:spcBef>
              <a:buClr>
                <a:schemeClr val="tx1"/>
              </a:buClr>
              <a:buNone/>
            </a:pPr>
            <a:r>
              <a:rPr lang="en" sz="1800" dirty="0">
                <a:latin typeface="Arial"/>
                <a:ea typeface="Arial"/>
                <a:cs typeface="Arial"/>
                <a:sym typeface="Arial"/>
              </a:rPr>
              <a:t>An assignment passes ownership to another party.</a:t>
            </a:r>
          </a:p>
          <a:p>
            <a:pPr marL="514350" lvl="0" indent="-285750" algn="l" rtl="0">
              <a:spcBef>
                <a:spcPts val="0"/>
              </a:spcBef>
              <a:buClr>
                <a:schemeClr val="tx1"/>
              </a:buClr>
              <a:buFont typeface="Arial" panose="020B0604020202020204" pitchFamily="34" charset="0"/>
              <a:buChar char="•"/>
            </a:pPr>
            <a:r>
              <a:rPr lang="en" sz="1400" dirty="0">
                <a:latin typeface="Arial"/>
                <a:ea typeface="Arial"/>
                <a:cs typeface="Arial"/>
                <a:sym typeface="Arial"/>
              </a:rPr>
              <a:t>A copyright owner can transfer ownership of (or more formally, assign) his or her copyright interest to another party. For example: when academic researchers publish a paper in an academic journal, they are often asked to </a:t>
            </a:r>
            <a:r>
              <a:rPr lang="en" sz="1400" b="1" dirty="0">
                <a:solidFill>
                  <a:schemeClr val="tx1"/>
                </a:solidFill>
                <a:latin typeface="Arial"/>
                <a:ea typeface="Arial"/>
                <a:cs typeface="Arial"/>
                <a:sym typeface="Arial"/>
              </a:rPr>
              <a:t>assign</a:t>
            </a:r>
            <a:r>
              <a:rPr lang="en" sz="1400" b="1" baseline="30000" dirty="0">
                <a:solidFill>
                  <a:schemeClr val="tx1"/>
                </a:solidFill>
                <a:latin typeface="Arial"/>
                <a:ea typeface="Arial"/>
                <a:cs typeface="Arial"/>
                <a:sym typeface="Arial"/>
              </a:rPr>
              <a:t>18</a:t>
            </a:r>
            <a:r>
              <a:rPr lang="en" sz="1400" b="1" dirty="0">
                <a:solidFill>
                  <a:srgbClr val="000000"/>
                </a:solidFill>
                <a:latin typeface="Arial"/>
                <a:ea typeface="Arial"/>
                <a:cs typeface="Arial"/>
                <a:sym typeface="Arial"/>
              </a:rPr>
              <a:t> </a:t>
            </a:r>
            <a:r>
              <a:rPr lang="en" sz="1400" dirty="0">
                <a:latin typeface="Arial"/>
                <a:ea typeface="Arial"/>
                <a:cs typeface="Arial"/>
                <a:sym typeface="Arial"/>
              </a:rPr>
              <a:t>the copyright to the journal. </a:t>
            </a:r>
          </a:p>
        </p:txBody>
      </p:sp>
      <p:sp>
        <p:nvSpPr>
          <p:cNvPr id="529" name="Shape 529"/>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61</a:t>
            </a:fld>
            <a:endParaRPr lang="en" dirty="0">
              <a:solidFill>
                <a:srgbClr val="8A8A8A"/>
              </a:solidFill>
            </a:endParaRPr>
          </a:p>
        </p:txBody>
      </p:sp>
      <p:sp>
        <p:nvSpPr>
          <p:cNvPr id="532" name="Shape 532"/>
          <p:cNvSpPr txBox="1"/>
          <p:nvPr/>
        </p:nvSpPr>
        <p:spPr>
          <a:xfrm>
            <a:off x="1967696" y="4516558"/>
            <a:ext cx="3935393" cy="405069"/>
          </a:xfrm>
          <a:prstGeom prst="rect">
            <a:avLst/>
          </a:prstGeom>
          <a:noFill/>
          <a:ln>
            <a:noFill/>
          </a:ln>
        </p:spPr>
        <p:txBody>
          <a:bodyPr lIns="91425" tIns="91425" rIns="91425" bIns="91425" anchor="ctr" anchorCtr="0">
            <a:noAutofit/>
          </a:bodyPr>
          <a:lstStyle/>
          <a:p>
            <a:pPr lvl="0" rtl="0">
              <a:spcBef>
                <a:spcPts val="0"/>
              </a:spcBef>
              <a:buNone/>
            </a:pPr>
            <a:r>
              <a:rPr lang="en" sz="800" dirty="0">
                <a:solidFill>
                  <a:srgbClr val="8A8A8A"/>
                </a:solidFill>
              </a:rPr>
              <a:t>18. When making such an assignment it may be necessary to reserve a license for use by research sponsors and/or other entities in accordance with contractual obligations. </a:t>
            </a:r>
            <a:br>
              <a:rPr lang="en" sz="800" dirty="0">
                <a:solidFill>
                  <a:srgbClr val="8A8A8A"/>
                </a:solidFill>
              </a:rPr>
            </a:br>
            <a:endParaRPr lang="en" sz="800"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30">
                                            <p:txEl>
                                              <p:pRg st="0" end="0"/>
                                            </p:txEl>
                                          </p:spTgt>
                                        </p:tgtEl>
                                        <p:attrNameLst>
                                          <p:attrName>style.visibility</p:attrName>
                                        </p:attrNameLst>
                                      </p:cBhvr>
                                      <p:to>
                                        <p:strVal val="visible"/>
                                      </p:to>
                                    </p:set>
                                    <p:animEffect transition="in" filter="fade">
                                      <p:cBhvr>
                                        <p:cTn id="7" dur="1000"/>
                                        <p:tgtEl>
                                          <p:spTgt spid="53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30">
                                            <p:txEl>
                                              <p:pRg st="1" end="1"/>
                                            </p:txEl>
                                          </p:spTgt>
                                        </p:tgtEl>
                                        <p:attrNameLst>
                                          <p:attrName>style.visibility</p:attrName>
                                        </p:attrNameLst>
                                      </p:cBhvr>
                                      <p:to>
                                        <p:strVal val="visible"/>
                                      </p:to>
                                    </p:set>
                                    <p:animEffect transition="in" filter="fade">
                                      <p:cBhvr>
                                        <p:cTn id="12" dur="1000"/>
                                        <p:tgtEl>
                                          <p:spTgt spid="53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30">
                                            <p:txEl>
                                              <p:pRg st="2" end="2"/>
                                            </p:txEl>
                                          </p:spTgt>
                                        </p:tgtEl>
                                        <p:attrNameLst>
                                          <p:attrName>style.visibility</p:attrName>
                                        </p:attrNameLst>
                                      </p:cBhvr>
                                      <p:to>
                                        <p:strVal val="visible"/>
                                      </p:to>
                                    </p:set>
                                    <p:animEffect transition="in" filter="fade">
                                      <p:cBhvr>
                                        <p:cTn id="17" dur="1000"/>
                                        <p:tgtEl>
                                          <p:spTgt spid="53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30">
                                            <p:txEl>
                                              <p:pRg st="3" end="3"/>
                                            </p:txEl>
                                          </p:spTgt>
                                        </p:tgtEl>
                                        <p:attrNameLst>
                                          <p:attrName>style.visibility</p:attrName>
                                        </p:attrNameLst>
                                      </p:cBhvr>
                                      <p:to>
                                        <p:strVal val="visible"/>
                                      </p:to>
                                    </p:set>
                                    <p:animEffect transition="in" filter="fade">
                                      <p:cBhvr>
                                        <p:cTn id="22" dur="1000"/>
                                        <p:tgtEl>
                                          <p:spTgt spid="53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536"/>
        <p:cNvGrpSpPr/>
        <p:nvPr/>
      </p:nvGrpSpPr>
      <p:grpSpPr>
        <a:xfrm>
          <a:off x="0" y="0"/>
          <a:ext cx="0" cy="0"/>
          <a:chOff x="0" y="0"/>
          <a:chExt cx="0" cy="0"/>
        </a:xfrm>
      </p:grpSpPr>
      <p:sp>
        <p:nvSpPr>
          <p:cNvPr id="537" name="Shape 537"/>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539" name="Shape 539"/>
          <p:cNvSpPr txBox="1">
            <a:spLocks noGrp="1"/>
          </p:cNvSpPr>
          <p:nvPr>
            <p:ph type="body" idx="1"/>
          </p:nvPr>
        </p:nvSpPr>
        <p:spPr>
          <a:prstGeom prst="rect">
            <a:avLst/>
          </a:prstGeom>
        </p:spPr>
        <p:txBody>
          <a:bodyPr lIns="91425" tIns="91425" rIns="91425" bIns="91425" anchor="t" anchorCtr="0">
            <a:noAutofit/>
          </a:bodyPr>
          <a:lstStyle/>
          <a:p>
            <a:pPr lvl="0" algn="just" rtl="0">
              <a:spcBef>
                <a:spcPts val="0"/>
              </a:spcBef>
              <a:buClr>
                <a:schemeClr val="tx1"/>
              </a:buClr>
              <a:buNone/>
            </a:pPr>
            <a:r>
              <a:rPr lang="en" sz="1800" b="1" dirty="0">
                <a:solidFill>
                  <a:schemeClr val="tx1"/>
                </a:solidFill>
                <a:latin typeface="Arial"/>
                <a:ea typeface="Arial"/>
                <a:cs typeface="Arial"/>
                <a:sym typeface="Arial"/>
              </a:rPr>
              <a:t>COPYRIGHT CAN BE LICENSED AND/OR ASSIGNED TO OTHERS</a:t>
            </a:r>
          </a:p>
          <a:p>
            <a:pPr marL="285750" lvl="0" indent="-285750" algn="just" rtl="0">
              <a:spcBef>
                <a:spcPts val="0"/>
              </a:spcBef>
              <a:buClr>
                <a:schemeClr val="tx1"/>
              </a:buClr>
              <a:buFont typeface="Arial" panose="020B0604020202020204" pitchFamily="34" charset="0"/>
              <a:buChar char="•"/>
            </a:pPr>
            <a:r>
              <a:rPr lang="en" sz="1800" dirty="0">
                <a:latin typeface="Arial"/>
                <a:ea typeface="Arial"/>
                <a:cs typeface="Arial"/>
                <a:sym typeface="Arial"/>
              </a:rPr>
              <a:t>A license gives another party certain rights to use the copyrighted material but the owner maintains an ownership interest.</a:t>
            </a:r>
          </a:p>
          <a:p>
            <a:pPr marL="285750" lvl="0" indent="-285750" algn="just" rtl="0">
              <a:spcBef>
                <a:spcPts val="0"/>
              </a:spcBef>
              <a:buClr>
                <a:schemeClr val="tx1"/>
              </a:buClr>
              <a:buFont typeface="Arial" panose="020B0604020202020204" pitchFamily="34" charset="0"/>
              <a:buChar char="•"/>
            </a:pPr>
            <a:r>
              <a:rPr lang="en" sz="1800" dirty="0">
                <a:latin typeface="Arial"/>
                <a:ea typeface="Arial"/>
                <a:cs typeface="Arial"/>
                <a:sym typeface="Arial"/>
              </a:rPr>
              <a:t>The owner of a copyright can grant exclusive or nonexclusive licenses for various uses of copyrighted material.</a:t>
            </a:r>
          </a:p>
          <a:p>
            <a:pPr lvl="0" algn="l" rtl="0">
              <a:spcBef>
                <a:spcPts val="0"/>
              </a:spcBef>
              <a:buClr>
                <a:schemeClr val="tx1"/>
              </a:buClr>
              <a:buNone/>
            </a:pPr>
            <a:endParaRPr sz="1200" i="1" dirty="0">
              <a:latin typeface="Arial"/>
              <a:ea typeface="Arial"/>
              <a:cs typeface="Arial"/>
              <a:sym typeface="Arial"/>
            </a:endParaRPr>
          </a:p>
        </p:txBody>
      </p:sp>
      <p:sp>
        <p:nvSpPr>
          <p:cNvPr id="538" name="Shape 538"/>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62</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39">
                                            <p:txEl>
                                              <p:pRg st="0" end="0"/>
                                            </p:txEl>
                                          </p:spTgt>
                                        </p:tgtEl>
                                        <p:attrNameLst>
                                          <p:attrName>style.visibility</p:attrName>
                                        </p:attrNameLst>
                                      </p:cBhvr>
                                      <p:to>
                                        <p:strVal val="visible"/>
                                      </p:to>
                                    </p:set>
                                    <p:animEffect transition="in" filter="fade">
                                      <p:cBhvr>
                                        <p:cTn id="7" dur="1000"/>
                                        <p:tgtEl>
                                          <p:spTgt spid="5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39">
                                            <p:txEl>
                                              <p:pRg st="1" end="1"/>
                                            </p:txEl>
                                          </p:spTgt>
                                        </p:tgtEl>
                                        <p:attrNameLst>
                                          <p:attrName>style.visibility</p:attrName>
                                        </p:attrNameLst>
                                      </p:cBhvr>
                                      <p:to>
                                        <p:strVal val="visible"/>
                                      </p:to>
                                    </p:set>
                                    <p:animEffect transition="in" filter="fade">
                                      <p:cBhvr>
                                        <p:cTn id="12" dur="1000"/>
                                        <p:tgtEl>
                                          <p:spTgt spid="53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39">
                                            <p:txEl>
                                              <p:pRg st="2" end="2"/>
                                            </p:txEl>
                                          </p:spTgt>
                                        </p:tgtEl>
                                        <p:attrNameLst>
                                          <p:attrName>style.visibility</p:attrName>
                                        </p:attrNameLst>
                                      </p:cBhvr>
                                      <p:to>
                                        <p:strVal val="visible"/>
                                      </p:to>
                                    </p:set>
                                    <p:animEffect transition="in" filter="fade">
                                      <p:cBhvr>
                                        <p:cTn id="17" dur="1000"/>
                                        <p:tgtEl>
                                          <p:spTgt spid="5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Shape 544"/>
        <p:cNvGrpSpPr/>
        <p:nvPr/>
      </p:nvGrpSpPr>
      <p:grpSpPr>
        <a:xfrm>
          <a:off x="0" y="0"/>
          <a:ext cx="0" cy="0"/>
          <a:chOff x="0" y="0"/>
          <a:chExt cx="0" cy="0"/>
        </a:xfrm>
      </p:grpSpPr>
      <p:sp>
        <p:nvSpPr>
          <p:cNvPr id="545" name="Shape 545"/>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547" name="Shape 547"/>
          <p:cNvSpPr txBox="1">
            <a:spLocks noGrp="1"/>
          </p:cNvSpPr>
          <p:nvPr>
            <p:ph type="body" idx="1"/>
          </p:nvPr>
        </p:nvSpPr>
        <p:spPr>
          <a:prstGeom prst="rect">
            <a:avLst/>
          </a:prstGeom>
        </p:spPr>
        <p:txBody>
          <a:bodyPr lIns="91425" tIns="91425" rIns="91425" bIns="91425" anchor="t" anchorCtr="0">
            <a:noAutofit/>
          </a:bodyPr>
          <a:lstStyle/>
          <a:p>
            <a:pPr lvl="0" algn="l" rtl="0">
              <a:spcBef>
                <a:spcPts val="0"/>
              </a:spcBef>
              <a:spcAft>
                <a:spcPts val="0"/>
              </a:spcAft>
              <a:buClr>
                <a:schemeClr val="tx1"/>
              </a:buClr>
              <a:buNone/>
            </a:pPr>
            <a:r>
              <a:rPr lang="en" sz="1600" b="1" dirty="0">
                <a:solidFill>
                  <a:schemeClr val="tx1"/>
                </a:solidFill>
                <a:latin typeface="Arial"/>
                <a:ea typeface="Arial"/>
                <a:cs typeface="Arial"/>
                <a:sym typeface="Arial"/>
              </a:rPr>
              <a:t>COPYRIGHT AND </a:t>
            </a:r>
            <a:r>
              <a:rPr lang="es-PR" sz="1600" b="1" dirty="0">
                <a:solidFill>
                  <a:schemeClr val="tx1"/>
                </a:solidFill>
                <a:latin typeface="Arial"/>
                <a:ea typeface="Arial"/>
                <a:cs typeface="Arial"/>
                <a:sym typeface="Arial"/>
              </a:rPr>
              <a:t>University</a:t>
            </a:r>
            <a:r>
              <a:rPr lang="en" sz="1600" b="1" dirty="0">
                <a:solidFill>
                  <a:schemeClr val="tx1"/>
                </a:solidFill>
                <a:latin typeface="Arial"/>
                <a:ea typeface="Arial"/>
                <a:cs typeface="Arial"/>
                <a:sym typeface="Arial"/>
              </a:rPr>
              <a:t> RESEARCHERS</a:t>
            </a:r>
          </a:p>
          <a:p>
            <a:pPr lvl="0" algn="l" rtl="0">
              <a:spcBef>
                <a:spcPts val="0"/>
              </a:spcBef>
              <a:spcAft>
                <a:spcPts val="0"/>
              </a:spcAft>
              <a:buClr>
                <a:schemeClr val="tx1"/>
              </a:buClr>
              <a:buNone/>
            </a:pPr>
            <a:endParaRPr lang="en" sz="1600" b="1" dirty="0">
              <a:latin typeface="Arial"/>
              <a:ea typeface="Arial"/>
              <a:cs typeface="Arial"/>
              <a:sym typeface="Arial"/>
            </a:endParaRPr>
          </a:p>
          <a:p>
            <a:pPr lvl="0" algn="l" rtl="0">
              <a:spcBef>
                <a:spcPts val="0"/>
              </a:spcBef>
              <a:spcAft>
                <a:spcPts val="0"/>
              </a:spcAft>
              <a:buClr>
                <a:schemeClr val="tx1"/>
              </a:buClr>
              <a:buNone/>
            </a:pPr>
            <a:r>
              <a:rPr lang="es-PR" sz="1600" b="1" dirty="0">
                <a:latin typeface="Arial"/>
                <a:ea typeface="Arial"/>
                <a:cs typeface="Arial"/>
                <a:sym typeface="Arial"/>
              </a:rPr>
              <a:t>University</a:t>
            </a:r>
            <a:r>
              <a:rPr lang="en" sz="1600" b="1" dirty="0">
                <a:latin typeface="Arial"/>
                <a:ea typeface="Arial"/>
                <a:cs typeface="Arial"/>
                <a:sym typeface="Arial"/>
              </a:rPr>
              <a:t> researchers can create copyrighted works with respect to:</a:t>
            </a:r>
          </a:p>
          <a:p>
            <a:pPr marL="514350" lvl="0" indent="-285750" algn="l" rtl="0">
              <a:spcBef>
                <a:spcPts val="0"/>
              </a:spcBef>
              <a:spcAft>
                <a:spcPts val="0"/>
              </a:spcAft>
              <a:buClr>
                <a:schemeClr val="tx1"/>
              </a:buClr>
              <a:buFont typeface="Arial" panose="020B0604020202020204" pitchFamily="34" charset="0"/>
              <a:buChar char="•"/>
            </a:pPr>
            <a:r>
              <a:rPr lang="en" sz="1600" dirty="0">
                <a:latin typeface="Arial"/>
                <a:ea typeface="Arial"/>
                <a:cs typeface="Arial"/>
                <a:sym typeface="Arial"/>
              </a:rPr>
              <a:t>Research publications in academic journals and conference proceedings</a:t>
            </a:r>
          </a:p>
          <a:p>
            <a:pPr marL="514350" lvl="0" indent="-285750" algn="l" rtl="0">
              <a:spcBef>
                <a:spcPts val="0"/>
              </a:spcBef>
              <a:spcAft>
                <a:spcPts val="0"/>
              </a:spcAft>
              <a:buClr>
                <a:schemeClr val="tx1"/>
              </a:buClr>
              <a:buFont typeface="Arial" panose="020B0604020202020204" pitchFamily="34" charset="0"/>
              <a:buChar char="•"/>
            </a:pPr>
            <a:r>
              <a:rPr lang="en" sz="1600" dirty="0">
                <a:latin typeface="Arial"/>
                <a:ea typeface="Arial"/>
                <a:cs typeface="Arial"/>
                <a:sym typeface="Arial"/>
              </a:rPr>
              <a:t>Presentations at conferences, seminars or other venues</a:t>
            </a:r>
          </a:p>
          <a:p>
            <a:pPr marL="514350" lvl="0" indent="-285750" algn="l" rtl="0">
              <a:spcBef>
                <a:spcPts val="0"/>
              </a:spcBef>
              <a:spcAft>
                <a:spcPts val="0"/>
              </a:spcAft>
              <a:buClr>
                <a:schemeClr val="tx1"/>
              </a:buClr>
              <a:buFont typeface="Arial" panose="020B0604020202020204" pitchFamily="34" charset="0"/>
              <a:buChar char="•"/>
            </a:pPr>
            <a:r>
              <a:rPr lang="en" sz="1600" dirty="0">
                <a:latin typeface="Arial"/>
                <a:ea typeface="Arial"/>
                <a:cs typeface="Arial"/>
                <a:sym typeface="Arial"/>
              </a:rPr>
              <a:t>Books, articles and op-eds published in broader press venues</a:t>
            </a:r>
          </a:p>
          <a:p>
            <a:pPr marL="514350" lvl="0" indent="-285750" algn="l" rtl="0">
              <a:spcBef>
                <a:spcPts val="0"/>
              </a:spcBef>
              <a:spcAft>
                <a:spcPts val="0"/>
              </a:spcAft>
              <a:buClr>
                <a:schemeClr val="tx1"/>
              </a:buClr>
              <a:buFont typeface="Arial" panose="020B0604020202020204" pitchFamily="34" charset="0"/>
              <a:buChar char="•"/>
            </a:pPr>
            <a:r>
              <a:rPr lang="en" sz="1600" dirty="0">
                <a:latin typeface="Arial"/>
                <a:ea typeface="Arial"/>
                <a:cs typeface="Arial"/>
                <a:sym typeface="Arial"/>
              </a:rPr>
              <a:t>Content published online:</a:t>
            </a:r>
          </a:p>
          <a:p>
            <a:pPr marL="228600" algn="l">
              <a:spcAft>
                <a:spcPts val="0"/>
              </a:spcAft>
              <a:buClr>
                <a:schemeClr val="tx1"/>
              </a:buClr>
            </a:pPr>
            <a:r>
              <a:rPr lang="en" sz="1600" dirty="0">
                <a:latin typeface="Arial"/>
                <a:ea typeface="Arial"/>
                <a:cs typeface="Arial"/>
                <a:sym typeface="Arial"/>
              </a:rPr>
              <a:t>	- Website describing laboratories research activities</a:t>
            </a:r>
          </a:p>
          <a:p>
            <a:pPr marL="514350" lvl="0" indent="-285750" algn="l" rtl="0">
              <a:spcBef>
                <a:spcPts val="0"/>
              </a:spcBef>
              <a:spcAft>
                <a:spcPts val="0"/>
              </a:spcAft>
              <a:buClr>
                <a:schemeClr val="tx1"/>
              </a:buClr>
              <a:buFont typeface="Arial" panose="020B0604020202020204" pitchFamily="34" charset="0"/>
              <a:buChar char="•"/>
            </a:pPr>
            <a:endParaRPr lang="en" sz="1600" dirty="0">
              <a:latin typeface="Arial"/>
              <a:ea typeface="Arial"/>
              <a:cs typeface="Arial"/>
              <a:sym typeface="Arial"/>
            </a:endParaRPr>
          </a:p>
        </p:txBody>
      </p:sp>
      <p:sp>
        <p:nvSpPr>
          <p:cNvPr id="546" name="Shape 546"/>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63</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47">
                                            <p:txEl>
                                              <p:pRg st="0" end="0"/>
                                            </p:txEl>
                                          </p:spTgt>
                                        </p:tgtEl>
                                        <p:attrNameLst>
                                          <p:attrName>style.visibility</p:attrName>
                                        </p:attrNameLst>
                                      </p:cBhvr>
                                      <p:to>
                                        <p:strVal val="visible"/>
                                      </p:to>
                                    </p:set>
                                    <p:animEffect transition="in" filter="fade">
                                      <p:cBhvr>
                                        <p:cTn id="7" dur="1000"/>
                                        <p:tgtEl>
                                          <p:spTgt spid="5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47">
                                            <p:txEl>
                                              <p:pRg st="2" end="2"/>
                                            </p:txEl>
                                          </p:spTgt>
                                        </p:tgtEl>
                                        <p:attrNameLst>
                                          <p:attrName>style.visibility</p:attrName>
                                        </p:attrNameLst>
                                      </p:cBhvr>
                                      <p:to>
                                        <p:strVal val="visible"/>
                                      </p:to>
                                    </p:set>
                                    <p:animEffect transition="in" filter="fade">
                                      <p:cBhvr>
                                        <p:cTn id="12" dur="1000"/>
                                        <p:tgtEl>
                                          <p:spTgt spid="5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47">
                                            <p:txEl>
                                              <p:pRg st="3" end="3"/>
                                            </p:txEl>
                                          </p:spTgt>
                                        </p:tgtEl>
                                        <p:attrNameLst>
                                          <p:attrName>style.visibility</p:attrName>
                                        </p:attrNameLst>
                                      </p:cBhvr>
                                      <p:to>
                                        <p:strVal val="visible"/>
                                      </p:to>
                                    </p:set>
                                    <p:animEffect transition="in" filter="fade">
                                      <p:cBhvr>
                                        <p:cTn id="17" dur="1000"/>
                                        <p:tgtEl>
                                          <p:spTgt spid="54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47">
                                            <p:txEl>
                                              <p:pRg st="4" end="4"/>
                                            </p:txEl>
                                          </p:spTgt>
                                        </p:tgtEl>
                                        <p:attrNameLst>
                                          <p:attrName>style.visibility</p:attrName>
                                        </p:attrNameLst>
                                      </p:cBhvr>
                                      <p:to>
                                        <p:strVal val="visible"/>
                                      </p:to>
                                    </p:set>
                                    <p:animEffect transition="in" filter="fade">
                                      <p:cBhvr>
                                        <p:cTn id="22" dur="1000"/>
                                        <p:tgtEl>
                                          <p:spTgt spid="54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47">
                                            <p:txEl>
                                              <p:pRg st="5" end="5"/>
                                            </p:txEl>
                                          </p:spTgt>
                                        </p:tgtEl>
                                        <p:attrNameLst>
                                          <p:attrName>style.visibility</p:attrName>
                                        </p:attrNameLst>
                                      </p:cBhvr>
                                      <p:to>
                                        <p:strVal val="visible"/>
                                      </p:to>
                                    </p:set>
                                    <p:animEffect transition="in" filter="fade">
                                      <p:cBhvr>
                                        <p:cTn id="27" dur="1000"/>
                                        <p:tgtEl>
                                          <p:spTgt spid="54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47">
                                            <p:txEl>
                                              <p:pRg st="6" end="6"/>
                                            </p:txEl>
                                          </p:spTgt>
                                        </p:tgtEl>
                                        <p:attrNameLst>
                                          <p:attrName>style.visibility</p:attrName>
                                        </p:attrNameLst>
                                      </p:cBhvr>
                                      <p:to>
                                        <p:strVal val="visible"/>
                                      </p:to>
                                    </p:set>
                                    <p:animEffect transition="in" filter="fade">
                                      <p:cBhvr>
                                        <p:cTn id="32" dur="1000"/>
                                        <p:tgtEl>
                                          <p:spTgt spid="547">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47">
                                            <p:txEl>
                                              <p:pRg st="7" end="7"/>
                                            </p:txEl>
                                          </p:spTgt>
                                        </p:tgtEl>
                                        <p:attrNameLst>
                                          <p:attrName>style.visibility</p:attrName>
                                        </p:attrNameLst>
                                      </p:cBhvr>
                                      <p:to>
                                        <p:strVal val="visible"/>
                                      </p:to>
                                    </p:set>
                                    <p:animEffect transition="in" filter="fade">
                                      <p:cBhvr>
                                        <p:cTn id="37" dur="1000"/>
                                        <p:tgtEl>
                                          <p:spTgt spid="5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Shape 552"/>
        <p:cNvGrpSpPr/>
        <p:nvPr/>
      </p:nvGrpSpPr>
      <p:grpSpPr>
        <a:xfrm>
          <a:off x="0" y="0"/>
          <a:ext cx="0" cy="0"/>
          <a:chOff x="0" y="0"/>
          <a:chExt cx="0" cy="0"/>
        </a:xfrm>
      </p:grpSpPr>
      <p:sp>
        <p:nvSpPr>
          <p:cNvPr id="553" name="Shape 553"/>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555" name="Shape 555"/>
          <p:cNvSpPr txBox="1">
            <a:spLocks noGrp="1"/>
          </p:cNvSpPr>
          <p:nvPr>
            <p:ph type="body" idx="1"/>
          </p:nvPr>
        </p:nvSpPr>
        <p:spPr>
          <a:xfrm>
            <a:off x="833377" y="1445306"/>
            <a:ext cx="7940233" cy="2455364"/>
          </a:xfrm>
          <a:prstGeom prst="rect">
            <a:avLst/>
          </a:prstGeom>
        </p:spPr>
        <p:txBody>
          <a:bodyPr lIns="91425" tIns="91425" rIns="91425" bIns="91425" anchor="t" anchorCtr="0">
            <a:noAutofit/>
          </a:bodyPr>
          <a:lstStyle/>
          <a:p>
            <a:pPr lvl="0" algn="l" rtl="0">
              <a:spcBef>
                <a:spcPts val="0"/>
              </a:spcBef>
              <a:buClr>
                <a:schemeClr val="tx1"/>
              </a:buClr>
              <a:buNone/>
            </a:pPr>
            <a:r>
              <a:rPr lang="en" b="1" dirty="0">
                <a:solidFill>
                  <a:schemeClr val="tx1"/>
                </a:solidFill>
                <a:latin typeface="Arial"/>
                <a:ea typeface="Arial"/>
                <a:cs typeface="Arial"/>
                <a:sym typeface="Arial"/>
              </a:rPr>
              <a:t>COPYRIGHT AND </a:t>
            </a:r>
            <a:r>
              <a:rPr lang="es-PR" b="1" dirty="0">
                <a:solidFill>
                  <a:schemeClr val="tx1"/>
                </a:solidFill>
                <a:latin typeface="Arial"/>
                <a:ea typeface="Arial"/>
                <a:cs typeface="Arial"/>
                <a:sym typeface="Arial"/>
              </a:rPr>
              <a:t>University</a:t>
            </a:r>
            <a:r>
              <a:rPr lang="en" b="1" dirty="0">
                <a:solidFill>
                  <a:schemeClr val="tx1"/>
                </a:solidFill>
                <a:latin typeface="Arial"/>
                <a:ea typeface="Arial"/>
                <a:cs typeface="Arial"/>
                <a:sym typeface="Arial"/>
              </a:rPr>
              <a:t> RESEARCHERS</a:t>
            </a:r>
          </a:p>
          <a:p>
            <a:pPr lvl="0" algn="l" rtl="0">
              <a:spcBef>
                <a:spcPts val="0"/>
              </a:spcBef>
              <a:buClr>
                <a:schemeClr val="tx1"/>
              </a:buClr>
              <a:buNone/>
            </a:pPr>
            <a:r>
              <a:rPr lang="es-PR" dirty="0">
                <a:latin typeface="Arial"/>
                <a:ea typeface="Arial"/>
                <a:cs typeface="Arial"/>
                <a:sym typeface="Arial"/>
              </a:rPr>
              <a:t>University</a:t>
            </a:r>
            <a:r>
              <a:rPr lang="en" dirty="0">
                <a:latin typeface="Arial"/>
                <a:ea typeface="Arial"/>
                <a:cs typeface="Arial"/>
                <a:sym typeface="Arial"/>
              </a:rPr>
              <a:t> researchers can create copyrighted works with respect to:</a:t>
            </a:r>
          </a:p>
          <a:p>
            <a:pPr marL="514350" lvl="0" indent="-285750" algn="l" rtl="0">
              <a:spcBef>
                <a:spcPts val="0"/>
              </a:spcBef>
              <a:buClr>
                <a:schemeClr val="tx1"/>
              </a:buClr>
              <a:buFont typeface="Arial" panose="020B0604020202020204" pitchFamily="34" charset="0"/>
              <a:buChar char="•"/>
            </a:pPr>
            <a:r>
              <a:rPr lang="en" dirty="0">
                <a:latin typeface="Arial"/>
                <a:ea typeface="Arial"/>
                <a:cs typeface="Arial"/>
                <a:sym typeface="Arial"/>
              </a:rPr>
              <a:t>Technical material</a:t>
            </a:r>
          </a:p>
          <a:p>
            <a:pPr marL="514350" lvl="0" indent="-285750" algn="l" rtl="0">
              <a:spcBef>
                <a:spcPts val="0"/>
              </a:spcBef>
              <a:buClr>
                <a:schemeClr val="tx1"/>
              </a:buClr>
              <a:buFont typeface="Arial" panose="020B0604020202020204" pitchFamily="34" charset="0"/>
              <a:buChar char="•"/>
            </a:pPr>
            <a:r>
              <a:rPr lang="en" dirty="0">
                <a:latin typeface="Arial"/>
                <a:ea typeface="Arial"/>
                <a:cs typeface="Arial"/>
                <a:sym typeface="Arial"/>
              </a:rPr>
              <a:t>Computer source code</a:t>
            </a:r>
          </a:p>
          <a:p>
            <a:pPr lvl="0" algn="l" rtl="0">
              <a:spcBef>
                <a:spcPts val="0"/>
              </a:spcBef>
              <a:buClr>
                <a:schemeClr val="tx1"/>
              </a:buClr>
              <a:buNone/>
            </a:pPr>
            <a:r>
              <a:rPr lang="en" sz="1400" i="1" dirty="0">
                <a:latin typeface="Arial"/>
                <a:ea typeface="Arial"/>
                <a:cs typeface="Arial"/>
                <a:sym typeface="Arial"/>
              </a:rPr>
              <a:t>Note: Data is not generally </a:t>
            </a:r>
            <a:r>
              <a:rPr lang="en" sz="1400" b="1" i="1" dirty="0">
                <a:latin typeface="Arial"/>
                <a:ea typeface="Arial"/>
                <a:cs typeface="Arial"/>
                <a:sym typeface="Arial"/>
              </a:rPr>
              <a:t>protected</a:t>
            </a:r>
            <a:r>
              <a:rPr lang="en" sz="1400" i="1" dirty="0">
                <a:latin typeface="Arial"/>
                <a:ea typeface="Arial"/>
                <a:cs typeface="Arial"/>
                <a:sym typeface="Arial"/>
              </a:rPr>
              <a:t> by copyright</a:t>
            </a:r>
          </a:p>
        </p:txBody>
      </p:sp>
      <p:sp>
        <p:nvSpPr>
          <p:cNvPr id="554" name="Shape 554"/>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64</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55"/>
                                        </p:tgtEl>
                                        <p:attrNameLst>
                                          <p:attrName>style.visibility</p:attrName>
                                        </p:attrNameLst>
                                      </p:cBhvr>
                                      <p:to>
                                        <p:strVal val="visible"/>
                                      </p:to>
                                    </p:set>
                                    <p:animEffect transition="in" filter="fade">
                                      <p:cBhvr>
                                        <p:cTn id="7" dur="1000"/>
                                        <p:tgtEl>
                                          <p:spTgt spid="5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Shape 560"/>
        <p:cNvGrpSpPr/>
        <p:nvPr/>
      </p:nvGrpSpPr>
      <p:grpSpPr>
        <a:xfrm>
          <a:off x="0" y="0"/>
          <a:ext cx="0" cy="0"/>
          <a:chOff x="0" y="0"/>
          <a:chExt cx="0" cy="0"/>
        </a:xfrm>
      </p:grpSpPr>
      <p:sp>
        <p:nvSpPr>
          <p:cNvPr id="561" name="Shape 561"/>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563" name="Shape 563"/>
          <p:cNvSpPr txBox="1">
            <a:spLocks noGrp="1"/>
          </p:cNvSpPr>
          <p:nvPr>
            <p:ph type="body" idx="1"/>
          </p:nvPr>
        </p:nvSpPr>
        <p:spPr>
          <a:prstGeom prst="rect">
            <a:avLst/>
          </a:prstGeom>
        </p:spPr>
        <p:txBody>
          <a:bodyPr lIns="91425" tIns="91425" rIns="91425" bIns="91425" anchor="t" anchorCtr="0">
            <a:noAutofit/>
          </a:bodyPr>
          <a:lstStyle/>
          <a:p>
            <a:pPr lvl="0">
              <a:spcBef>
                <a:spcPts val="0"/>
              </a:spcBef>
              <a:buClr>
                <a:schemeClr val="tx1"/>
              </a:buClr>
              <a:buNone/>
            </a:pPr>
            <a:r>
              <a:rPr lang="en" b="1" dirty="0">
                <a:solidFill>
                  <a:schemeClr val="tx1"/>
                </a:solidFill>
                <a:latin typeface="Arial"/>
                <a:ea typeface="Arial"/>
                <a:cs typeface="Arial"/>
                <a:sym typeface="Arial"/>
              </a:rPr>
              <a:t>COPYRIGHT EXCEPTIONS: FAIR USE</a:t>
            </a:r>
          </a:p>
          <a:p>
            <a:pPr marL="285750" lvl="0" indent="-285750" rtl="0">
              <a:spcBef>
                <a:spcPts val="0"/>
              </a:spcBef>
              <a:buClr>
                <a:schemeClr val="tx1"/>
              </a:buClr>
              <a:buFont typeface="Arial" panose="020B0604020202020204" pitchFamily="34" charset="0"/>
              <a:buChar char="•"/>
            </a:pPr>
            <a:r>
              <a:rPr lang="en" dirty="0">
                <a:latin typeface="Arial"/>
                <a:ea typeface="Arial"/>
                <a:cs typeface="Arial"/>
                <a:sym typeface="Arial"/>
              </a:rPr>
              <a:t>The “</a:t>
            </a:r>
            <a:r>
              <a:rPr lang="en" b="1" dirty="0">
                <a:latin typeface="Arial"/>
                <a:ea typeface="Arial"/>
                <a:cs typeface="Arial"/>
                <a:sym typeface="Arial"/>
              </a:rPr>
              <a:t>fair use</a:t>
            </a:r>
            <a:r>
              <a:rPr lang="en" b="1" baseline="30000" dirty="0">
                <a:latin typeface="Arial"/>
                <a:ea typeface="Arial"/>
                <a:cs typeface="Arial"/>
                <a:sym typeface="Arial"/>
              </a:rPr>
              <a:t>19</a:t>
            </a:r>
            <a:r>
              <a:rPr lang="en" dirty="0">
                <a:latin typeface="Arial"/>
                <a:ea typeface="Arial"/>
                <a:cs typeface="Arial"/>
                <a:sym typeface="Arial"/>
              </a:rPr>
              <a:t> of a copyrighted work…for purposes such as criticism, comment, news reporting, teaching (including multiple copies for classroom use), scholarship, or research, is not an infringement of copyright.”</a:t>
            </a:r>
            <a:r>
              <a:rPr lang="en" b="1" dirty="0">
                <a:latin typeface="Arial"/>
                <a:ea typeface="Arial"/>
                <a:cs typeface="Arial"/>
                <a:sym typeface="Arial"/>
              </a:rPr>
              <a:t/>
            </a:r>
            <a:br>
              <a:rPr lang="en" b="1" dirty="0">
                <a:latin typeface="Arial"/>
                <a:ea typeface="Arial"/>
                <a:cs typeface="Arial"/>
                <a:sym typeface="Arial"/>
              </a:rPr>
            </a:br>
            <a:endParaRPr lang="en" b="1" dirty="0">
              <a:latin typeface="Arial"/>
              <a:ea typeface="Arial"/>
              <a:cs typeface="Arial"/>
              <a:sym typeface="Arial"/>
            </a:endParaRPr>
          </a:p>
        </p:txBody>
      </p:sp>
      <p:sp>
        <p:nvSpPr>
          <p:cNvPr id="562" name="Shape 562"/>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65</a:t>
            </a:fld>
            <a:endParaRPr lang="en" dirty="0">
              <a:solidFill>
                <a:srgbClr val="8A8A8A"/>
              </a:solidFill>
            </a:endParaRPr>
          </a:p>
        </p:txBody>
      </p:sp>
      <p:sp>
        <p:nvSpPr>
          <p:cNvPr id="565" name="Shape 565"/>
          <p:cNvSpPr txBox="1"/>
          <p:nvPr/>
        </p:nvSpPr>
        <p:spPr>
          <a:xfrm>
            <a:off x="1839422" y="4548761"/>
            <a:ext cx="6010200" cy="144000"/>
          </a:xfrm>
          <a:prstGeom prst="rect">
            <a:avLst/>
          </a:prstGeom>
          <a:noFill/>
          <a:ln>
            <a:noFill/>
          </a:ln>
        </p:spPr>
        <p:txBody>
          <a:bodyPr lIns="91425" tIns="91425" rIns="91425" bIns="91425" anchor="ctr" anchorCtr="0">
            <a:noAutofit/>
          </a:bodyPr>
          <a:lstStyle/>
          <a:p>
            <a:pPr lvl="0" rtl="0">
              <a:spcBef>
                <a:spcPts val="0"/>
              </a:spcBef>
              <a:buNone/>
            </a:pPr>
            <a:r>
              <a:rPr lang="en" sz="800" dirty="0">
                <a:solidFill>
                  <a:srgbClr val="8A8A8A"/>
                </a:solidFill>
              </a:rPr>
              <a:t>19.  </a:t>
            </a:r>
            <a:r>
              <a:rPr lang="en" sz="800" dirty="0">
                <a:solidFill>
                  <a:srgbClr val="8A8A8A"/>
                </a:solidFill>
                <a:hlinkClick r:id="rId3"/>
              </a:rPr>
              <a:t>17 U.S.C. § 107</a:t>
            </a:r>
            <a:r>
              <a:rPr lang="en" sz="800" dirty="0">
                <a:solidFill>
                  <a:srgbClr val="8A8A8A"/>
                </a:solidFill>
              </a:rPr>
              <a:t>: “Limitation on exclusive rights: fair use”. </a:t>
            </a:r>
            <a:br>
              <a:rPr lang="en" sz="800" dirty="0">
                <a:solidFill>
                  <a:srgbClr val="8A8A8A"/>
                </a:solidFill>
              </a:rPr>
            </a:br>
            <a:endParaRPr lang="en" sz="800"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63"/>
                                        </p:tgtEl>
                                        <p:attrNameLst>
                                          <p:attrName>style.visibility</p:attrName>
                                        </p:attrNameLst>
                                      </p:cBhvr>
                                      <p:to>
                                        <p:strVal val="visible"/>
                                      </p:to>
                                    </p:set>
                                    <p:animEffect transition="in" filter="fade">
                                      <p:cBhvr>
                                        <p:cTn id="7" dur="1000"/>
                                        <p:tgtEl>
                                          <p:spTgt spid="5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Shape 569"/>
        <p:cNvGrpSpPr/>
        <p:nvPr/>
      </p:nvGrpSpPr>
      <p:grpSpPr>
        <a:xfrm>
          <a:off x="0" y="0"/>
          <a:ext cx="0" cy="0"/>
          <a:chOff x="0" y="0"/>
          <a:chExt cx="0" cy="0"/>
        </a:xfrm>
      </p:grpSpPr>
      <p:sp>
        <p:nvSpPr>
          <p:cNvPr id="570" name="Shape 570"/>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572" name="Shape 572"/>
          <p:cNvSpPr txBox="1">
            <a:spLocks noGrp="1"/>
          </p:cNvSpPr>
          <p:nvPr>
            <p:ph type="body" idx="1"/>
          </p:nvPr>
        </p:nvSpPr>
        <p:spPr>
          <a:xfrm>
            <a:off x="810228" y="1352708"/>
            <a:ext cx="7653047" cy="2455364"/>
          </a:xfrm>
          <a:prstGeom prst="rect">
            <a:avLst/>
          </a:prstGeom>
        </p:spPr>
        <p:txBody>
          <a:bodyPr lIns="91425" tIns="91425" rIns="91425" bIns="91425" anchor="t" anchorCtr="0">
            <a:noAutofit/>
          </a:bodyPr>
          <a:lstStyle/>
          <a:p>
            <a:pPr lvl="0" algn="just" rtl="0">
              <a:spcBef>
                <a:spcPts val="0"/>
              </a:spcBef>
              <a:spcAft>
                <a:spcPts val="1000"/>
              </a:spcAft>
              <a:buClr>
                <a:schemeClr val="tx1"/>
              </a:buClr>
              <a:buNone/>
            </a:pPr>
            <a:r>
              <a:rPr lang="en" sz="1800" b="1" dirty="0">
                <a:solidFill>
                  <a:schemeClr val="tx1"/>
                </a:solidFill>
                <a:latin typeface="Arial"/>
                <a:ea typeface="Arial"/>
                <a:cs typeface="Arial"/>
                <a:sym typeface="Arial"/>
              </a:rPr>
              <a:t>COPYRIGHT EXCEPTIONS: FAIR USE</a:t>
            </a:r>
          </a:p>
          <a:p>
            <a:pPr lvl="0" algn="just">
              <a:lnSpc>
                <a:spcPct val="100000"/>
              </a:lnSpc>
              <a:spcBef>
                <a:spcPts val="0"/>
              </a:spcBef>
              <a:spcAft>
                <a:spcPts val="1000"/>
              </a:spcAft>
              <a:buClr>
                <a:schemeClr val="tx1"/>
              </a:buClr>
              <a:buNone/>
            </a:pPr>
            <a:r>
              <a:rPr lang="en" sz="1400" dirty="0">
                <a:latin typeface="Arial"/>
                <a:ea typeface="Arial"/>
                <a:cs typeface="Arial"/>
                <a:sym typeface="Arial"/>
              </a:rPr>
              <a:t>Factors considered when determining fair use:</a:t>
            </a:r>
          </a:p>
          <a:p>
            <a:pPr marL="457200" lvl="0" indent="-228600" algn="just" rtl="0">
              <a:lnSpc>
                <a:spcPct val="100000"/>
              </a:lnSpc>
              <a:spcBef>
                <a:spcPts val="0"/>
              </a:spcBef>
              <a:spcAft>
                <a:spcPts val="1000"/>
              </a:spcAft>
              <a:buClr>
                <a:schemeClr val="tx1"/>
              </a:buClr>
              <a:buFont typeface="Arial"/>
              <a:buAutoNum type="arabicPeriod"/>
            </a:pPr>
            <a:r>
              <a:rPr lang="en" sz="1400" dirty="0">
                <a:latin typeface="Arial"/>
                <a:ea typeface="Arial"/>
                <a:cs typeface="Arial"/>
                <a:sym typeface="Arial"/>
              </a:rPr>
              <a:t>The purpose and character of the use, including whether such use is of a commercial nature or is for nonprofit educational purposes</a:t>
            </a:r>
          </a:p>
          <a:p>
            <a:pPr marL="457200" lvl="0" indent="-228600" algn="just" rtl="0">
              <a:lnSpc>
                <a:spcPct val="100000"/>
              </a:lnSpc>
              <a:spcBef>
                <a:spcPts val="0"/>
              </a:spcBef>
              <a:spcAft>
                <a:spcPts val="1000"/>
              </a:spcAft>
              <a:buClr>
                <a:schemeClr val="tx1"/>
              </a:buClr>
              <a:buFont typeface="Arial"/>
              <a:buAutoNum type="arabicPeriod"/>
            </a:pPr>
            <a:r>
              <a:rPr lang="en" sz="1400" dirty="0">
                <a:latin typeface="Arial"/>
                <a:ea typeface="Arial"/>
                <a:cs typeface="Arial"/>
                <a:sym typeface="Arial"/>
              </a:rPr>
              <a:t>The nature of the copyrighted work</a:t>
            </a:r>
          </a:p>
          <a:p>
            <a:pPr marL="457200" lvl="0" indent="-228600" algn="just" rtl="0">
              <a:lnSpc>
                <a:spcPct val="100000"/>
              </a:lnSpc>
              <a:spcBef>
                <a:spcPts val="0"/>
              </a:spcBef>
              <a:spcAft>
                <a:spcPts val="1000"/>
              </a:spcAft>
              <a:buClr>
                <a:schemeClr val="tx1"/>
              </a:buClr>
              <a:buFont typeface="Arial"/>
              <a:buAutoNum type="arabicPeriod"/>
            </a:pPr>
            <a:r>
              <a:rPr lang="en" sz="1400" dirty="0">
                <a:latin typeface="Arial"/>
                <a:ea typeface="Arial"/>
                <a:cs typeface="Arial"/>
                <a:sym typeface="Arial"/>
              </a:rPr>
              <a:t>The amount and substantiality of the portion used in relation to the copyrighted work as a whole</a:t>
            </a:r>
          </a:p>
          <a:p>
            <a:pPr marL="457200" lvl="0" indent="-228600" algn="just" rtl="0">
              <a:lnSpc>
                <a:spcPct val="100000"/>
              </a:lnSpc>
              <a:spcBef>
                <a:spcPts val="0"/>
              </a:spcBef>
              <a:spcAft>
                <a:spcPts val="1000"/>
              </a:spcAft>
              <a:buClr>
                <a:schemeClr val="tx1"/>
              </a:buClr>
              <a:buAutoNum type="arabicPeriod"/>
            </a:pPr>
            <a:r>
              <a:rPr lang="en" sz="1400" dirty="0">
                <a:latin typeface="Arial"/>
                <a:ea typeface="Arial"/>
                <a:cs typeface="Arial"/>
                <a:sym typeface="Arial"/>
              </a:rPr>
              <a:t>The effect of the use upon the potential market for or value of the copyrighted work.</a:t>
            </a:r>
            <a:r>
              <a:rPr lang="en" sz="1400" b="1" dirty="0">
                <a:latin typeface="Arial"/>
                <a:ea typeface="Arial"/>
                <a:cs typeface="Arial"/>
                <a:sym typeface="Arial"/>
              </a:rPr>
              <a:t/>
            </a:r>
            <a:br>
              <a:rPr lang="en" sz="1400" b="1" dirty="0">
                <a:latin typeface="Arial"/>
                <a:ea typeface="Arial"/>
                <a:cs typeface="Arial"/>
                <a:sym typeface="Arial"/>
              </a:rPr>
            </a:br>
            <a:endParaRPr lang="en" sz="1400" b="1" dirty="0">
              <a:latin typeface="Arial"/>
              <a:ea typeface="Arial"/>
              <a:cs typeface="Arial"/>
              <a:sym typeface="Arial"/>
            </a:endParaRPr>
          </a:p>
        </p:txBody>
      </p:sp>
      <p:sp>
        <p:nvSpPr>
          <p:cNvPr id="571" name="Shape 571"/>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66</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72">
                                            <p:txEl>
                                              <p:pRg st="0" end="0"/>
                                            </p:txEl>
                                          </p:spTgt>
                                        </p:tgtEl>
                                        <p:attrNameLst>
                                          <p:attrName>style.visibility</p:attrName>
                                        </p:attrNameLst>
                                      </p:cBhvr>
                                      <p:to>
                                        <p:strVal val="visible"/>
                                      </p:to>
                                    </p:set>
                                    <p:animEffect transition="in" filter="fade">
                                      <p:cBhvr>
                                        <p:cTn id="7" dur="1000"/>
                                        <p:tgtEl>
                                          <p:spTgt spid="57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72">
                                            <p:txEl>
                                              <p:pRg st="1" end="1"/>
                                            </p:txEl>
                                          </p:spTgt>
                                        </p:tgtEl>
                                        <p:attrNameLst>
                                          <p:attrName>style.visibility</p:attrName>
                                        </p:attrNameLst>
                                      </p:cBhvr>
                                      <p:to>
                                        <p:strVal val="visible"/>
                                      </p:to>
                                    </p:set>
                                    <p:animEffect transition="in" filter="fade">
                                      <p:cBhvr>
                                        <p:cTn id="12" dur="1000"/>
                                        <p:tgtEl>
                                          <p:spTgt spid="57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72">
                                            <p:txEl>
                                              <p:pRg st="2" end="2"/>
                                            </p:txEl>
                                          </p:spTgt>
                                        </p:tgtEl>
                                        <p:attrNameLst>
                                          <p:attrName>style.visibility</p:attrName>
                                        </p:attrNameLst>
                                      </p:cBhvr>
                                      <p:to>
                                        <p:strVal val="visible"/>
                                      </p:to>
                                    </p:set>
                                    <p:animEffect transition="in" filter="fade">
                                      <p:cBhvr>
                                        <p:cTn id="17" dur="1000"/>
                                        <p:tgtEl>
                                          <p:spTgt spid="57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72">
                                            <p:txEl>
                                              <p:pRg st="3" end="3"/>
                                            </p:txEl>
                                          </p:spTgt>
                                        </p:tgtEl>
                                        <p:attrNameLst>
                                          <p:attrName>style.visibility</p:attrName>
                                        </p:attrNameLst>
                                      </p:cBhvr>
                                      <p:to>
                                        <p:strVal val="visible"/>
                                      </p:to>
                                    </p:set>
                                    <p:animEffect transition="in" filter="fade">
                                      <p:cBhvr>
                                        <p:cTn id="22" dur="1000"/>
                                        <p:tgtEl>
                                          <p:spTgt spid="57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72">
                                            <p:txEl>
                                              <p:pRg st="4" end="4"/>
                                            </p:txEl>
                                          </p:spTgt>
                                        </p:tgtEl>
                                        <p:attrNameLst>
                                          <p:attrName>style.visibility</p:attrName>
                                        </p:attrNameLst>
                                      </p:cBhvr>
                                      <p:to>
                                        <p:strVal val="visible"/>
                                      </p:to>
                                    </p:set>
                                    <p:animEffect transition="in" filter="fade">
                                      <p:cBhvr>
                                        <p:cTn id="27" dur="1000"/>
                                        <p:tgtEl>
                                          <p:spTgt spid="57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72">
                                            <p:txEl>
                                              <p:pRg st="5" end="5"/>
                                            </p:txEl>
                                          </p:spTgt>
                                        </p:tgtEl>
                                        <p:attrNameLst>
                                          <p:attrName>style.visibility</p:attrName>
                                        </p:attrNameLst>
                                      </p:cBhvr>
                                      <p:to>
                                        <p:strVal val="visible"/>
                                      </p:to>
                                    </p:set>
                                    <p:animEffect transition="in" filter="fade">
                                      <p:cBhvr>
                                        <p:cTn id="32" dur="1000"/>
                                        <p:tgtEl>
                                          <p:spTgt spid="57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Shape 577"/>
        <p:cNvGrpSpPr/>
        <p:nvPr/>
      </p:nvGrpSpPr>
      <p:grpSpPr>
        <a:xfrm>
          <a:off x="0" y="0"/>
          <a:ext cx="0" cy="0"/>
          <a:chOff x="0" y="0"/>
          <a:chExt cx="0" cy="0"/>
        </a:xfrm>
      </p:grpSpPr>
      <p:sp>
        <p:nvSpPr>
          <p:cNvPr id="578" name="Shape 578"/>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580" name="Shape 580"/>
          <p:cNvSpPr txBox="1">
            <a:spLocks noGrp="1"/>
          </p:cNvSpPr>
          <p:nvPr>
            <p:ph type="body" idx="1"/>
          </p:nvPr>
        </p:nvSpPr>
        <p:spPr>
          <a:xfrm>
            <a:off x="844952" y="1425677"/>
            <a:ext cx="7653047" cy="2532866"/>
          </a:xfrm>
          <a:prstGeom prst="rect">
            <a:avLst/>
          </a:prstGeom>
        </p:spPr>
        <p:txBody>
          <a:bodyPr lIns="91425" tIns="91425" rIns="91425" bIns="91425" anchor="t" anchorCtr="0">
            <a:noAutofit/>
          </a:bodyPr>
          <a:lstStyle/>
          <a:p>
            <a:pPr lvl="0" algn="l" rtl="0">
              <a:spcBef>
                <a:spcPts val="0"/>
              </a:spcBef>
              <a:buClr>
                <a:schemeClr val="tx1"/>
              </a:buClr>
              <a:buNone/>
            </a:pPr>
            <a:r>
              <a:rPr lang="en" sz="1800" b="1" dirty="0">
                <a:solidFill>
                  <a:schemeClr val="tx1"/>
                </a:solidFill>
                <a:latin typeface="Arial"/>
                <a:ea typeface="Arial"/>
                <a:cs typeface="Arial"/>
                <a:sym typeface="Arial"/>
              </a:rPr>
              <a:t>COPYRIGHT EXCEPTIONS: FAIR USE</a:t>
            </a:r>
          </a:p>
          <a:p>
            <a:pPr lvl="0" algn="l" rtl="0">
              <a:spcBef>
                <a:spcPts val="0"/>
              </a:spcBef>
              <a:buClr>
                <a:schemeClr val="tx1"/>
              </a:buClr>
              <a:buNone/>
            </a:pPr>
            <a:r>
              <a:rPr lang="en" sz="1800" dirty="0">
                <a:latin typeface="Arial"/>
                <a:ea typeface="Arial"/>
                <a:cs typeface="Arial"/>
                <a:sym typeface="Arial"/>
              </a:rPr>
              <a:t>When a court determines whether fair use applies, it considers:</a:t>
            </a:r>
          </a:p>
          <a:p>
            <a:pPr marL="514350" lvl="0" indent="-285750" algn="l" rtl="0">
              <a:spcBef>
                <a:spcPts val="0"/>
              </a:spcBef>
              <a:buClr>
                <a:schemeClr val="tx1"/>
              </a:buClr>
              <a:buFont typeface="Arial" panose="020B0604020202020204" pitchFamily="34" charset="0"/>
              <a:buChar char="•"/>
            </a:pPr>
            <a:r>
              <a:rPr lang="en" sz="1800" dirty="0">
                <a:latin typeface="Arial"/>
                <a:ea typeface="Arial"/>
                <a:cs typeface="Arial"/>
                <a:sym typeface="Arial"/>
              </a:rPr>
              <a:t>All four of the fair use factors</a:t>
            </a:r>
          </a:p>
          <a:p>
            <a:pPr marL="514350" lvl="0" indent="-285750" algn="l" rtl="0">
              <a:spcBef>
                <a:spcPts val="0"/>
              </a:spcBef>
              <a:buClr>
                <a:schemeClr val="tx1"/>
              </a:buClr>
              <a:buFont typeface="Arial" panose="020B0604020202020204" pitchFamily="34" charset="0"/>
              <a:buChar char="•"/>
            </a:pPr>
            <a:r>
              <a:rPr lang="en" sz="1800" dirty="0">
                <a:latin typeface="Arial"/>
                <a:ea typeface="Arial"/>
                <a:cs typeface="Arial"/>
                <a:sym typeface="Arial"/>
              </a:rPr>
              <a:t>The specific facts and circumstances of the case</a:t>
            </a:r>
          </a:p>
          <a:p>
            <a:pPr marL="514350" lvl="0" indent="-285750" algn="l" rtl="0">
              <a:spcBef>
                <a:spcPts val="0"/>
              </a:spcBef>
              <a:buClr>
                <a:schemeClr val="tx1"/>
              </a:buClr>
              <a:buFont typeface="Arial" panose="020B0604020202020204" pitchFamily="34" charset="0"/>
              <a:buChar char="•"/>
            </a:pPr>
            <a:r>
              <a:rPr lang="en" sz="1800" dirty="0">
                <a:latin typeface="Arial"/>
                <a:ea typeface="Arial"/>
                <a:cs typeface="Arial"/>
                <a:sym typeface="Arial"/>
              </a:rPr>
              <a:t>Case law regarding fair use</a:t>
            </a:r>
            <a:r>
              <a:rPr lang="en" sz="1800" b="1" dirty="0">
                <a:latin typeface="Arial"/>
                <a:ea typeface="Arial"/>
                <a:cs typeface="Arial"/>
                <a:sym typeface="Arial"/>
              </a:rPr>
              <a:t/>
            </a:r>
            <a:br>
              <a:rPr lang="en" sz="1800" b="1" dirty="0">
                <a:latin typeface="Arial"/>
                <a:ea typeface="Arial"/>
                <a:cs typeface="Arial"/>
                <a:sym typeface="Arial"/>
              </a:rPr>
            </a:br>
            <a:endParaRPr lang="en" sz="1800" b="1" dirty="0">
              <a:latin typeface="Arial"/>
              <a:ea typeface="Arial"/>
              <a:cs typeface="Arial"/>
              <a:sym typeface="Arial"/>
            </a:endParaRPr>
          </a:p>
        </p:txBody>
      </p:sp>
      <p:sp>
        <p:nvSpPr>
          <p:cNvPr id="579" name="Shape 579"/>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67</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80">
                                            <p:txEl>
                                              <p:pRg st="0" end="0"/>
                                            </p:txEl>
                                          </p:spTgt>
                                        </p:tgtEl>
                                        <p:attrNameLst>
                                          <p:attrName>style.visibility</p:attrName>
                                        </p:attrNameLst>
                                      </p:cBhvr>
                                      <p:to>
                                        <p:strVal val="visible"/>
                                      </p:to>
                                    </p:set>
                                    <p:animEffect transition="in" filter="fade">
                                      <p:cBhvr>
                                        <p:cTn id="7" dur="1000"/>
                                        <p:tgtEl>
                                          <p:spTgt spid="58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80">
                                            <p:txEl>
                                              <p:pRg st="1" end="1"/>
                                            </p:txEl>
                                          </p:spTgt>
                                        </p:tgtEl>
                                        <p:attrNameLst>
                                          <p:attrName>style.visibility</p:attrName>
                                        </p:attrNameLst>
                                      </p:cBhvr>
                                      <p:to>
                                        <p:strVal val="visible"/>
                                      </p:to>
                                    </p:set>
                                    <p:animEffect transition="in" filter="fade">
                                      <p:cBhvr>
                                        <p:cTn id="12" dur="1000"/>
                                        <p:tgtEl>
                                          <p:spTgt spid="58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80">
                                            <p:txEl>
                                              <p:pRg st="2" end="2"/>
                                            </p:txEl>
                                          </p:spTgt>
                                        </p:tgtEl>
                                        <p:attrNameLst>
                                          <p:attrName>style.visibility</p:attrName>
                                        </p:attrNameLst>
                                      </p:cBhvr>
                                      <p:to>
                                        <p:strVal val="visible"/>
                                      </p:to>
                                    </p:set>
                                    <p:animEffect transition="in" filter="fade">
                                      <p:cBhvr>
                                        <p:cTn id="17" dur="1000"/>
                                        <p:tgtEl>
                                          <p:spTgt spid="58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80">
                                            <p:txEl>
                                              <p:pRg st="3" end="3"/>
                                            </p:txEl>
                                          </p:spTgt>
                                        </p:tgtEl>
                                        <p:attrNameLst>
                                          <p:attrName>style.visibility</p:attrName>
                                        </p:attrNameLst>
                                      </p:cBhvr>
                                      <p:to>
                                        <p:strVal val="visible"/>
                                      </p:to>
                                    </p:set>
                                    <p:animEffect transition="in" filter="fade">
                                      <p:cBhvr>
                                        <p:cTn id="22" dur="1000"/>
                                        <p:tgtEl>
                                          <p:spTgt spid="58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80">
                                            <p:txEl>
                                              <p:pRg st="4" end="4"/>
                                            </p:txEl>
                                          </p:spTgt>
                                        </p:tgtEl>
                                        <p:attrNameLst>
                                          <p:attrName>style.visibility</p:attrName>
                                        </p:attrNameLst>
                                      </p:cBhvr>
                                      <p:to>
                                        <p:strVal val="visible"/>
                                      </p:to>
                                    </p:set>
                                    <p:animEffect transition="in" filter="fade">
                                      <p:cBhvr>
                                        <p:cTn id="27" dur="1000"/>
                                        <p:tgtEl>
                                          <p:spTgt spid="58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Shape 585"/>
        <p:cNvGrpSpPr/>
        <p:nvPr/>
      </p:nvGrpSpPr>
      <p:grpSpPr>
        <a:xfrm>
          <a:off x="0" y="0"/>
          <a:ext cx="0" cy="0"/>
          <a:chOff x="0" y="0"/>
          <a:chExt cx="0" cy="0"/>
        </a:xfrm>
      </p:grpSpPr>
      <p:sp>
        <p:nvSpPr>
          <p:cNvPr id="586" name="Shape 586"/>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588" name="Shape 588"/>
          <p:cNvSpPr txBox="1">
            <a:spLocks noGrp="1"/>
          </p:cNvSpPr>
          <p:nvPr>
            <p:ph type="body" idx="1"/>
          </p:nvPr>
        </p:nvSpPr>
        <p:spPr>
          <a:prstGeom prst="rect">
            <a:avLst/>
          </a:prstGeom>
        </p:spPr>
        <p:txBody>
          <a:bodyPr lIns="91425" tIns="91425" rIns="91425" bIns="91425" anchor="t" anchorCtr="0">
            <a:noAutofit/>
          </a:bodyPr>
          <a:lstStyle/>
          <a:p>
            <a:pPr lvl="0" algn="just" rtl="0">
              <a:spcBef>
                <a:spcPts val="0"/>
              </a:spcBef>
              <a:spcAft>
                <a:spcPts val="0"/>
              </a:spcAft>
              <a:buClr>
                <a:schemeClr val="tx1"/>
              </a:buClr>
              <a:buNone/>
            </a:pPr>
            <a:r>
              <a:rPr lang="en" sz="1800" b="1" dirty="0">
                <a:solidFill>
                  <a:schemeClr val="tx1"/>
                </a:solidFill>
                <a:latin typeface="Arial"/>
                <a:ea typeface="Arial"/>
                <a:cs typeface="Arial"/>
                <a:sym typeface="Arial"/>
              </a:rPr>
              <a:t>COPYRIGHT EXCEPTIONS: FAIR USE</a:t>
            </a:r>
          </a:p>
          <a:p>
            <a:pPr marL="514350" lvl="0" indent="-285750" algn="just" rtl="0">
              <a:spcBef>
                <a:spcPts val="0"/>
              </a:spcBef>
              <a:spcAft>
                <a:spcPts val="0"/>
              </a:spcAft>
              <a:buClr>
                <a:schemeClr val="tx1"/>
              </a:buClr>
              <a:buFont typeface="Arial" panose="020B0604020202020204" pitchFamily="34" charset="0"/>
              <a:buChar char="•"/>
            </a:pPr>
            <a:r>
              <a:rPr lang="en" sz="1800" b="1" dirty="0">
                <a:solidFill>
                  <a:schemeClr val="tx1"/>
                </a:solidFill>
                <a:latin typeface="Arial"/>
                <a:ea typeface="Arial"/>
                <a:cs typeface="Arial"/>
                <a:sym typeface="Arial"/>
              </a:rPr>
              <a:t>Separately</a:t>
            </a:r>
            <a:r>
              <a:rPr lang="en" sz="1800" b="1" baseline="30000" dirty="0">
                <a:solidFill>
                  <a:schemeClr val="tx1"/>
                </a:solidFill>
                <a:latin typeface="Arial"/>
                <a:ea typeface="Arial"/>
                <a:cs typeface="Arial"/>
                <a:sym typeface="Arial"/>
              </a:rPr>
              <a:t>20</a:t>
            </a:r>
            <a:r>
              <a:rPr lang="en" sz="1800" b="1" dirty="0">
                <a:latin typeface="Arial"/>
                <a:ea typeface="Arial"/>
                <a:cs typeface="Arial"/>
                <a:sym typeface="Arial"/>
              </a:rPr>
              <a:t> </a:t>
            </a:r>
            <a:r>
              <a:rPr lang="en" sz="1800" dirty="0">
                <a:latin typeface="Arial"/>
                <a:ea typeface="Arial"/>
                <a:cs typeface="Arial"/>
                <a:sym typeface="Arial"/>
              </a:rPr>
              <a:t>from the fair use exception, U.S. copyright law provides that the classroom</a:t>
            </a:r>
            <a:r>
              <a:rPr lang="en" sz="1800" b="1" dirty="0">
                <a:latin typeface="Arial"/>
                <a:ea typeface="Arial"/>
                <a:cs typeface="Arial"/>
                <a:sym typeface="Arial"/>
              </a:rPr>
              <a:t> </a:t>
            </a:r>
            <a:r>
              <a:rPr lang="en" sz="1800" b="1" dirty="0">
                <a:solidFill>
                  <a:schemeClr val="tx1"/>
                </a:solidFill>
                <a:latin typeface="Arial"/>
                <a:ea typeface="Arial"/>
                <a:cs typeface="Arial"/>
                <a:sym typeface="Arial"/>
              </a:rPr>
              <a:t>“performance or display</a:t>
            </a:r>
            <a:r>
              <a:rPr lang="en" sz="1800" b="1" baseline="30000" dirty="0">
                <a:solidFill>
                  <a:schemeClr val="tx1"/>
                </a:solidFill>
                <a:latin typeface="Arial"/>
                <a:ea typeface="Arial"/>
                <a:cs typeface="Arial"/>
                <a:sym typeface="Arial"/>
              </a:rPr>
              <a:t>21</a:t>
            </a:r>
            <a:r>
              <a:rPr lang="en" sz="1800" b="1" dirty="0">
                <a:solidFill>
                  <a:schemeClr val="tx1"/>
                </a:solidFill>
                <a:latin typeface="Arial"/>
                <a:ea typeface="Arial"/>
                <a:cs typeface="Arial"/>
                <a:sym typeface="Arial"/>
              </a:rPr>
              <a:t> </a:t>
            </a:r>
            <a:r>
              <a:rPr lang="en" sz="1800" dirty="0">
                <a:latin typeface="Arial"/>
                <a:ea typeface="Arial"/>
                <a:cs typeface="Arial"/>
                <a:sym typeface="Arial"/>
              </a:rPr>
              <a:t>of a work… in the course of face-to-face teaching activities of a nonprofit educational </a:t>
            </a:r>
            <a:r>
              <a:rPr lang="es-PR" sz="1800" dirty="0">
                <a:latin typeface="Arial"/>
                <a:ea typeface="Arial"/>
                <a:cs typeface="Arial"/>
                <a:sym typeface="Arial"/>
              </a:rPr>
              <a:t>University</a:t>
            </a:r>
            <a:r>
              <a:rPr lang="en" sz="1800" dirty="0">
                <a:latin typeface="Arial"/>
                <a:ea typeface="Arial"/>
                <a:cs typeface="Arial"/>
                <a:sym typeface="Arial"/>
              </a:rPr>
              <a:t>” is generally not copyright infringement.</a:t>
            </a:r>
          </a:p>
          <a:p>
            <a:pPr marL="514350" lvl="0" indent="-285750" algn="just" rtl="0">
              <a:spcBef>
                <a:spcPts val="0"/>
              </a:spcBef>
              <a:spcAft>
                <a:spcPts val="0"/>
              </a:spcAft>
              <a:buClr>
                <a:schemeClr val="tx1"/>
              </a:buClr>
              <a:buFont typeface="Arial" panose="020B0604020202020204" pitchFamily="34" charset="0"/>
              <a:buChar char="•"/>
            </a:pPr>
            <a:r>
              <a:rPr lang="en" sz="1800" dirty="0">
                <a:latin typeface="Arial"/>
                <a:ea typeface="Arial"/>
                <a:cs typeface="Arial"/>
                <a:sym typeface="Arial"/>
              </a:rPr>
              <a:t>A related, narrower, exception applies to certain uses of copyrighted material in online (non face-to-face) instruction.</a:t>
            </a:r>
            <a:r>
              <a:rPr lang="en" sz="1800" b="1" dirty="0"/>
              <a:t/>
            </a:r>
            <a:br>
              <a:rPr lang="en" sz="1800" b="1" dirty="0"/>
            </a:br>
            <a:endParaRPr lang="en" sz="1800" b="1" dirty="0"/>
          </a:p>
        </p:txBody>
      </p:sp>
      <p:sp>
        <p:nvSpPr>
          <p:cNvPr id="587" name="Shape 587"/>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68</a:t>
            </a:fld>
            <a:endParaRPr lang="en" dirty="0">
              <a:solidFill>
                <a:srgbClr val="8A8A8A"/>
              </a:solidFill>
            </a:endParaRPr>
          </a:p>
        </p:txBody>
      </p:sp>
      <p:sp>
        <p:nvSpPr>
          <p:cNvPr id="590" name="Shape 590"/>
          <p:cNvSpPr txBox="1"/>
          <p:nvPr/>
        </p:nvSpPr>
        <p:spPr>
          <a:xfrm>
            <a:off x="1977463" y="4285867"/>
            <a:ext cx="3925626" cy="772540"/>
          </a:xfrm>
          <a:prstGeom prst="rect">
            <a:avLst/>
          </a:prstGeom>
          <a:noFill/>
          <a:ln>
            <a:noFill/>
          </a:ln>
        </p:spPr>
        <p:txBody>
          <a:bodyPr lIns="91425" tIns="91425" rIns="91425" bIns="91425" anchor="ctr" anchorCtr="0">
            <a:noAutofit/>
          </a:bodyPr>
          <a:lstStyle/>
          <a:p>
            <a:pPr lvl="0" algn="just" rtl="0">
              <a:lnSpc>
                <a:spcPct val="115000"/>
              </a:lnSpc>
              <a:spcBef>
                <a:spcPts val="0"/>
              </a:spcBef>
              <a:buNone/>
            </a:pPr>
            <a:r>
              <a:rPr lang="en" sz="800" dirty="0">
                <a:solidFill>
                  <a:srgbClr val="8A8A8A"/>
                </a:solidFill>
              </a:rPr>
              <a:t>20. </a:t>
            </a:r>
            <a:r>
              <a:rPr lang="en" sz="800" dirty="0">
                <a:solidFill>
                  <a:srgbClr val="8A8A8A"/>
                </a:solidFill>
                <a:hlinkClick r:id="rId3"/>
              </a:rPr>
              <a:t>17 U.S.C.§110(1): </a:t>
            </a:r>
            <a:r>
              <a:rPr lang="en" sz="800" dirty="0">
                <a:solidFill>
                  <a:srgbClr val="8A8A8A"/>
                </a:solidFill>
              </a:rPr>
              <a:t>“Limitations on exclusive rights: Exemption of certain performances and displays.”</a:t>
            </a:r>
          </a:p>
          <a:p>
            <a:pPr lvl="0" algn="just">
              <a:lnSpc>
                <a:spcPct val="115000"/>
              </a:lnSpc>
            </a:pPr>
            <a:r>
              <a:rPr lang="en" sz="800" dirty="0">
                <a:solidFill>
                  <a:srgbClr val="8A8A8A"/>
                </a:solidFill>
              </a:rPr>
              <a:t>21. However, this exception does not apply for a person who knowingly performs or displays, in the course of classroom instruction, an unlawfully made copy of an image, movie, and/or other audiovisual work. See </a:t>
            </a:r>
            <a:r>
              <a:rPr lang="en" sz="800" dirty="0">
                <a:solidFill>
                  <a:srgbClr val="8A8A8A"/>
                </a:solidFill>
                <a:hlinkClick r:id="rId3"/>
              </a:rPr>
              <a:t>17 U.S.C.§110(1)</a:t>
            </a:r>
            <a:endParaRPr lang="en" sz="800"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88">
                                            <p:txEl>
                                              <p:pRg st="0" end="0"/>
                                            </p:txEl>
                                          </p:spTgt>
                                        </p:tgtEl>
                                        <p:attrNameLst>
                                          <p:attrName>style.visibility</p:attrName>
                                        </p:attrNameLst>
                                      </p:cBhvr>
                                      <p:to>
                                        <p:strVal val="visible"/>
                                      </p:to>
                                    </p:set>
                                    <p:animEffect transition="in" filter="fade">
                                      <p:cBhvr>
                                        <p:cTn id="7" dur="1000"/>
                                        <p:tgtEl>
                                          <p:spTgt spid="58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88">
                                            <p:txEl>
                                              <p:pRg st="1" end="1"/>
                                            </p:txEl>
                                          </p:spTgt>
                                        </p:tgtEl>
                                        <p:attrNameLst>
                                          <p:attrName>style.visibility</p:attrName>
                                        </p:attrNameLst>
                                      </p:cBhvr>
                                      <p:to>
                                        <p:strVal val="visible"/>
                                      </p:to>
                                    </p:set>
                                    <p:animEffect transition="in" filter="fade">
                                      <p:cBhvr>
                                        <p:cTn id="12" dur="1000"/>
                                        <p:tgtEl>
                                          <p:spTgt spid="58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88">
                                            <p:txEl>
                                              <p:pRg st="2" end="2"/>
                                            </p:txEl>
                                          </p:spTgt>
                                        </p:tgtEl>
                                        <p:attrNameLst>
                                          <p:attrName>style.visibility</p:attrName>
                                        </p:attrNameLst>
                                      </p:cBhvr>
                                      <p:to>
                                        <p:strVal val="visible"/>
                                      </p:to>
                                    </p:set>
                                    <p:animEffect transition="in" filter="fade">
                                      <p:cBhvr>
                                        <p:cTn id="17" dur="1000"/>
                                        <p:tgtEl>
                                          <p:spTgt spid="58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Shape 594"/>
        <p:cNvGrpSpPr/>
        <p:nvPr/>
      </p:nvGrpSpPr>
      <p:grpSpPr>
        <a:xfrm>
          <a:off x="0" y="0"/>
          <a:ext cx="0" cy="0"/>
          <a:chOff x="0" y="0"/>
          <a:chExt cx="0" cy="0"/>
        </a:xfrm>
      </p:grpSpPr>
      <p:sp>
        <p:nvSpPr>
          <p:cNvPr id="595" name="Shape 595"/>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597" name="Shape 597"/>
          <p:cNvSpPr txBox="1">
            <a:spLocks noGrp="1"/>
          </p:cNvSpPr>
          <p:nvPr>
            <p:ph type="body" idx="1"/>
          </p:nvPr>
        </p:nvSpPr>
        <p:spPr>
          <a:prstGeom prst="rect">
            <a:avLst/>
          </a:prstGeom>
        </p:spPr>
        <p:txBody>
          <a:bodyPr lIns="91425" tIns="91425" rIns="91425" bIns="91425" anchor="t" anchorCtr="0">
            <a:noAutofit/>
          </a:bodyPr>
          <a:lstStyle/>
          <a:p>
            <a:pPr lvl="0" algn="just" rtl="0">
              <a:spcBef>
                <a:spcPts val="0"/>
              </a:spcBef>
              <a:spcAft>
                <a:spcPts val="0"/>
              </a:spcAft>
              <a:buClr>
                <a:schemeClr val="tx1"/>
              </a:buClr>
            </a:pPr>
            <a:r>
              <a:rPr lang="en" sz="1800" b="1" dirty="0">
                <a:solidFill>
                  <a:schemeClr val="tx1"/>
                </a:solidFill>
                <a:latin typeface="Arial"/>
                <a:ea typeface="Arial"/>
                <a:cs typeface="Arial"/>
                <a:sym typeface="Arial"/>
              </a:rPr>
              <a:t>COPYRIGHT AND </a:t>
            </a:r>
            <a:r>
              <a:rPr lang="es-PR" sz="1800" b="1" dirty="0" smtClean="0">
                <a:solidFill>
                  <a:schemeClr val="tx1"/>
                </a:solidFill>
                <a:latin typeface="Arial"/>
                <a:ea typeface="Arial"/>
                <a:cs typeface="Arial"/>
                <a:sym typeface="Arial"/>
              </a:rPr>
              <a:t>University</a:t>
            </a:r>
            <a:r>
              <a:rPr lang="en" sz="1800" b="1" dirty="0" smtClean="0">
                <a:solidFill>
                  <a:schemeClr val="tx1"/>
                </a:solidFill>
                <a:latin typeface="Arial"/>
                <a:ea typeface="Arial"/>
                <a:cs typeface="Arial"/>
                <a:sym typeface="Arial"/>
              </a:rPr>
              <a:t> </a:t>
            </a:r>
            <a:r>
              <a:rPr lang="en" sz="1800" b="1" dirty="0">
                <a:solidFill>
                  <a:schemeClr val="tx1"/>
                </a:solidFill>
                <a:latin typeface="Arial"/>
                <a:ea typeface="Arial"/>
                <a:cs typeface="Arial"/>
                <a:sym typeface="Arial"/>
              </a:rPr>
              <a:t>RESEARCH</a:t>
            </a:r>
          </a:p>
          <a:p>
            <a:pPr marL="514350" lvl="0" indent="-285750" algn="just" rtl="0">
              <a:spcBef>
                <a:spcPts val="0"/>
              </a:spcBef>
              <a:spcAft>
                <a:spcPts val="0"/>
              </a:spcAft>
              <a:buClr>
                <a:schemeClr val="tx1"/>
              </a:buClr>
              <a:buFont typeface="Arial" panose="020B0604020202020204" pitchFamily="34" charset="0"/>
              <a:buChar char="•"/>
            </a:pPr>
            <a:r>
              <a:rPr lang="en" sz="1800" dirty="0">
                <a:latin typeface="Arial"/>
                <a:ea typeface="Arial"/>
                <a:cs typeface="Arial"/>
                <a:sym typeface="Arial"/>
              </a:rPr>
              <a:t>All else being equal, nonprofit educational uses are more likely than commercial uses to qualify for exceptions to copyright infringement.</a:t>
            </a:r>
          </a:p>
          <a:p>
            <a:pPr marL="514350" lvl="0" indent="-285750" algn="just" rtl="0">
              <a:spcBef>
                <a:spcPts val="0"/>
              </a:spcBef>
              <a:spcAft>
                <a:spcPts val="0"/>
              </a:spcAft>
              <a:buClr>
                <a:schemeClr val="tx1"/>
              </a:buClr>
              <a:buFont typeface="Arial" panose="020B0604020202020204" pitchFamily="34" charset="0"/>
              <a:buChar char="•"/>
            </a:pPr>
            <a:r>
              <a:rPr lang="en" sz="1800" dirty="0">
                <a:latin typeface="Arial"/>
                <a:ea typeface="Arial"/>
                <a:cs typeface="Arial"/>
                <a:sym typeface="Arial"/>
              </a:rPr>
              <a:t>But, the fact that the work is being used for nonprofit educational purposes </a:t>
            </a:r>
            <a:r>
              <a:rPr lang="en" sz="1800" b="1" dirty="0">
                <a:solidFill>
                  <a:schemeClr val="tx1"/>
                </a:solidFill>
                <a:latin typeface="Arial"/>
                <a:ea typeface="Arial"/>
                <a:cs typeface="Arial"/>
                <a:sym typeface="Arial"/>
              </a:rPr>
              <a:t>does not guarantee</a:t>
            </a:r>
            <a:r>
              <a:rPr lang="en" sz="1800" b="1" baseline="30000" dirty="0">
                <a:solidFill>
                  <a:schemeClr val="tx1"/>
                </a:solidFill>
                <a:latin typeface="Arial"/>
                <a:ea typeface="Arial"/>
                <a:cs typeface="Arial"/>
                <a:sym typeface="Arial"/>
              </a:rPr>
              <a:t>22</a:t>
            </a:r>
            <a:r>
              <a:rPr lang="en" sz="1800" b="1" dirty="0">
                <a:solidFill>
                  <a:schemeClr val="tx1"/>
                </a:solidFill>
                <a:latin typeface="Arial"/>
                <a:ea typeface="Arial"/>
                <a:cs typeface="Arial"/>
                <a:sym typeface="Arial"/>
              </a:rPr>
              <a:t> </a:t>
            </a:r>
            <a:r>
              <a:rPr lang="en" sz="1800" dirty="0">
                <a:latin typeface="Arial"/>
                <a:ea typeface="Arial"/>
                <a:cs typeface="Arial"/>
                <a:sym typeface="Arial"/>
              </a:rPr>
              <a:t>that the use will fall under one or more exceptions.</a:t>
            </a:r>
            <a:r>
              <a:rPr lang="en" sz="1800" b="1" dirty="0">
                <a:latin typeface="Arial"/>
                <a:ea typeface="Arial"/>
                <a:cs typeface="Arial"/>
                <a:sym typeface="Arial"/>
              </a:rPr>
              <a:t/>
            </a:r>
            <a:br>
              <a:rPr lang="en" sz="1800" b="1" dirty="0">
                <a:latin typeface="Arial"/>
                <a:ea typeface="Arial"/>
                <a:cs typeface="Arial"/>
                <a:sym typeface="Arial"/>
              </a:rPr>
            </a:br>
            <a:endParaRPr lang="en" sz="1800" b="1" dirty="0">
              <a:latin typeface="Arial"/>
              <a:ea typeface="Arial"/>
              <a:cs typeface="Arial"/>
              <a:sym typeface="Arial"/>
            </a:endParaRPr>
          </a:p>
        </p:txBody>
      </p:sp>
      <p:sp>
        <p:nvSpPr>
          <p:cNvPr id="596" name="Shape 596"/>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69</a:t>
            </a:fld>
            <a:endParaRPr lang="en" dirty="0">
              <a:solidFill>
                <a:srgbClr val="8A8A8A"/>
              </a:solidFill>
            </a:endParaRPr>
          </a:p>
        </p:txBody>
      </p:sp>
      <p:sp>
        <p:nvSpPr>
          <p:cNvPr id="599" name="Shape 599"/>
          <p:cNvSpPr txBox="1"/>
          <p:nvPr/>
        </p:nvSpPr>
        <p:spPr>
          <a:xfrm>
            <a:off x="1995948" y="4389223"/>
            <a:ext cx="3907141" cy="393608"/>
          </a:xfrm>
          <a:prstGeom prst="rect">
            <a:avLst/>
          </a:prstGeom>
          <a:noFill/>
          <a:ln>
            <a:noFill/>
          </a:ln>
        </p:spPr>
        <p:txBody>
          <a:bodyPr lIns="91425" tIns="91425" rIns="91425" bIns="91425" anchor="ctr" anchorCtr="0">
            <a:noAutofit/>
          </a:bodyPr>
          <a:lstStyle/>
          <a:p>
            <a:pPr lvl="0" rtl="0">
              <a:lnSpc>
                <a:spcPct val="115000"/>
              </a:lnSpc>
              <a:spcBef>
                <a:spcPts val="0"/>
              </a:spcBef>
              <a:buNone/>
            </a:pPr>
            <a:r>
              <a:rPr lang="en" sz="800" dirty="0">
                <a:solidFill>
                  <a:srgbClr val="8A8A8A"/>
                </a:solidFill>
              </a:rPr>
              <a:t>22. Questions regarding whether a particular use will fall under one of the exceptions can be rendered moot if the person desiring to use the material obtains permission from the copyright holder for the use.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97">
                                            <p:txEl>
                                              <p:pRg st="0" end="0"/>
                                            </p:txEl>
                                          </p:spTgt>
                                        </p:tgtEl>
                                        <p:attrNameLst>
                                          <p:attrName>style.visibility</p:attrName>
                                        </p:attrNameLst>
                                      </p:cBhvr>
                                      <p:to>
                                        <p:strVal val="visible"/>
                                      </p:to>
                                    </p:set>
                                    <p:animEffect transition="in" filter="fade">
                                      <p:cBhvr>
                                        <p:cTn id="7" dur="1000"/>
                                        <p:tgtEl>
                                          <p:spTgt spid="59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97">
                                            <p:txEl>
                                              <p:pRg st="1" end="1"/>
                                            </p:txEl>
                                          </p:spTgt>
                                        </p:tgtEl>
                                        <p:attrNameLst>
                                          <p:attrName>style.visibility</p:attrName>
                                        </p:attrNameLst>
                                      </p:cBhvr>
                                      <p:to>
                                        <p:strVal val="visible"/>
                                      </p:to>
                                    </p:set>
                                    <p:animEffect transition="in" filter="fade">
                                      <p:cBhvr>
                                        <p:cTn id="12" dur="1000"/>
                                        <p:tgtEl>
                                          <p:spTgt spid="59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97">
                                            <p:txEl>
                                              <p:pRg st="2" end="2"/>
                                            </p:txEl>
                                          </p:spTgt>
                                        </p:tgtEl>
                                        <p:attrNameLst>
                                          <p:attrName>style.visibility</p:attrName>
                                        </p:attrNameLst>
                                      </p:cBhvr>
                                      <p:to>
                                        <p:strVal val="visible"/>
                                      </p:to>
                                    </p:set>
                                    <p:animEffect transition="in" filter="fade">
                                      <p:cBhvr>
                                        <p:cTn id="17" dur="1000"/>
                                        <p:tgtEl>
                                          <p:spTgt spid="59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prstGeom prst="rect">
            <a:avLst/>
          </a:prstGeom>
        </p:spPr>
        <p:txBody>
          <a:bodyPr lIns="91425" tIns="91425" rIns="91425" bIns="91425" anchor="t" anchorCtr="0">
            <a:noAutofit/>
          </a:bodyPr>
          <a:lstStyle/>
          <a:p>
            <a:pPr lvl="0" rtl="0">
              <a:spcBef>
                <a:spcPts val="0"/>
              </a:spcBef>
              <a:buClr>
                <a:schemeClr val="tx1"/>
              </a:buClr>
              <a:buNone/>
            </a:pPr>
            <a:r>
              <a:rPr lang="en">
                <a:latin typeface="Arial"/>
                <a:ea typeface="Arial"/>
                <a:cs typeface="Arial"/>
                <a:sym typeface="Arial"/>
              </a:rPr>
              <a:t>Constitutional Context</a:t>
            </a:r>
          </a:p>
        </p:txBody>
      </p:sp>
      <p:sp>
        <p:nvSpPr>
          <p:cNvPr id="117" name="Shape 117"/>
          <p:cNvSpPr txBox="1">
            <a:spLocks noGrp="1"/>
          </p:cNvSpPr>
          <p:nvPr>
            <p:ph type="body" idx="1"/>
          </p:nvPr>
        </p:nvSpPr>
        <p:spPr>
          <a:xfrm>
            <a:off x="555586" y="1364282"/>
            <a:ext cx="4259482" cy="2455364"/>
          </a:xfrm>
          <a:prstGeom prst="rect">
            <a:avLst/>
          </a:prstGeom>
        </p:spPr>
        <p:txBody>
          <a:bodyPr lIns="91425" tIns="91425" rIns="91425" bIns="91425" anchor="t" anchorCtr="0">
            <a:noAutofit/>
          </a:bodyPr>
          <a:lstStyle/>
          <a:p>
            <a:pPr lvl="0" algn="just" rtl="0">
              <a:spcBef>
                <a:spcPts val="700"/>
              </a:spcBef>
              <a:spcAft>
                <a:spcPts val="0"/>
              </a:spcAft>
              <a:buClr>
                <a:schemeClr val="tx1"/>
              </a:buClr>
              <a:buNone/>
            </a:pPr>
            <a:r>
              <a:rPr lang="en" sz="1600" b="1" dirty="0">
                <a:solidFill>
                  <a:schemeClr val="tx1"/>
                </a:solidFill>
                <a:latin typeface="Arial"/>
                <a:ea typeface="Arial"/>
                <a:cs typeface="Arial"/>
                <a:sym typeface="Arial"/>
              </a:rPr>
              <a:t>Constitutional Basis</a:t>
            </a:r>
          </a:p>
          <a:p>
            <a:pPr lvl="0" algn="just" rtl="0">
              <a:spcBef>
                <a:spcPts val="700"/>
              </a:spcBef>
              <a:spcAft>
                <a:spcPts val="0"/>
              </a:spcAft>
              <a:buClr>
                <a:schemeClr val="tx1"/>
              </a:buClr>
              <a:buNone/>
            </a:pPr>
            <a:r>
              <a:rPr lang="en" sz="1600" dirty="0">
                <a:latin typeface="Arial"/>
                <a:ea typeface="Arial"/>
                <a:cs typeface="Arial"/>
                <a:sym typeface="Arial"/>
              </a:rPr>
              <a:t>The US Constitution (1. U.S. Const. Art. I, §  8) provides the basis for granting patent and copyright protection in the United States. </a:t>
            </a:r>
          </a:p>
          <a:p>
            <a:pPr lvl="0" algn="just" rtl="0">
              <a:spcBef>
                <a:spcPts val="700"/>
              </a:spcBef>
              <a:spcAft>
                <a:spcPts val="0"/>
              </a:spcAft>
              <a:buClr>
                <a:schemeClr val="tx1"/>
              </a:buClr>
              <a:buNone/>
            </a:pPr>
            <a:r>
              <a:rPr lang="en" sz="1600" b="1" dirty="0">
                <a:latin typeface="Arial"/>
                <a:ea typeface="Arial"/>
                <a:cs typeface="Arial"/>
                <a:sym typeface="Arial"/>
              </a:rPr>
              <a:t>Rights</a:t>
            </a:r>
          </a:p>
          <a:p>
            <a:pPr lvl="0" algn="just" rtl="0">
              <a:spcBef>
                <a:spcPts val="700"/>
              </a:spcBef>
              <a:spcAft>
                <a:spcPts val="0"/>
              </a:spcAft>
              <a:buClr>
                <a:schemeClr val="tx1"/>
              </a:buClr>
              <a:buNone/>
            </a:pPr>
            <a:r>
              <a:rPr lang="en" sz="1600" dirty="0">
                <a:latin typeface="Arial"/>
                <a:ea typeface="Arial"/>
                <a:cs typeface="Arial"/>
                <a:sym typeface="Arial"/>
              </a:rPr>
              <a:t>The federal government provides authors and inventors a time-limited exclusive right to their respective writings and discoveries.</a:t>
            </a:r>
          </a:p>
        </p:txBody>
      </p:sp>
      <p:sp>
        <p:nvSpPr>
          <p:cNvPr id="119" name="Shape 119"/>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sym typeface="Lato"/>
              </a:rPr>
              <a:t>7</a:t>
            </a:fld>
            <a:endParaRPr lang="en" dirty="0">
              <a:solidFill>
                <a:srgbClr val="8A8A8A"/>
              </a:solidFill>
              <a:sym typeface="Lato"/>
            </a:endParaRPr>
          </a:p>
        </p:txBody>
      </p:sp>
      <p:sp>
        <p:nvSpPr>
          <p:cNvPr id="120" name="Shape 120"/>
          <p:cNvSpPr txBox="1">
            <a:spLocks noGrp="1"/>
          </p:cNvSpPr>
          <p:nvPr>
            <p:ph type="body" idx="4294967295"/>
          </p:nvPr>
        </p:nvSpPr>
        <p:spPr>
          <a:xfrm>
            <a:off x="5632350" y="1364282"/>
            <a:ext cx="3071812" cy="3394075"/>
          </a:xfrm>
          <a:prstGeom prst="rect">
            <a:avLst/>
          </a:prstGeom>
        </p:spPr>
        <p:txBody>
          <a:bodyPr lIns="91425" tIns="91425" rIns="91425" bIns="91425" anchor="t" anchorCtr="0">
            <a:noAutofit/>
          </a:bodyPr>
          <a:lstStyle/>
          <a:p>
            <a:pPr lvl="0" algn="just" rtl="0">
              <a:spcBef>
                <a:spcPts val="700"/>
              </a:spcBef>
              <a:spcAft>
                <a:spcPts val="0"/>
              </a:spcAft>
              <a:buClr>
                <a:schemeClr val="tx1"/>
              </a:buClr>
              <a:buNone/>
            </a:pPr>
            <a:r>
              <a:rPr lang="en" sz="1600" b="1" dirty="0">
                <a:solidFill>
                  <a:schemeClr val="tx1"/>
                </a:solidFill>
                <a:latin typeface="Arial"/>
                <a:ea typeface="Arial"/>
                <a:cs typeface="Arial"/>
                <a:sym typeface="Arial"/>
              </a:rPr>
              <a:t>Incentives</a:t>
            </a:r>
          </a:p>
          <a:p>
            <a:pPr lvl="0" algn="just" rtl="0">
              <a:spcBef>
                <a:spcPts val="700"/>
              </a:spcBef>
              <a:spcAft>
                <a:spcPts val="0"/>
              </a:spcAft>
              <a:buClr>
                <a:schemeClr val="tx1"/>
              </a:buClr>
              <a:buNone/>
            </a:pPr>
            <a:r>
              <a:rPr lang="en" sz="1600" dirty="0">
                <a:solidFill>
                  <a:schemeClr val="bg2">
                    <a:lumMod val="65000"/>
                    <a:lumOff val="35000"/>
                  </a:schemeClr>
                </a:solidFill>
                <a:latin typeface="Arial"/>
                <a:ea typeface="Arial"/>
                <a:cs typeface="Arial"/>
                <a:sym typeface="Arial"/>
              </a:rPr>
              <a:t>Copyright and patent systems provide an incentive to create new inventions and works of authorship and make them publicly known.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7">
                                            <p:txEl>
                                              <p:pRg st="0" end="0"/>
                                            </p:txEl>
                                          </p:spTgt>
                                        </p:tgtEl>
                                        <p:attrNameLst>
                                          <p:attrName>style.visibility</p:attrName>
                                        </p:attrNameLst>
                                      </p:cBhvr>
                                      <p:to>
                                        <p:strVal val="visible"/>
                                      </p:to>
                                    </p:set>
                                    <p:animEffect transition="in" filter="fade">
                                      <p:cBhvr>
                                        <p:cTn id="7" dur="1000"/>
                                        <p:tgtEl>
                                          <p:spTgt spid="11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7">
                                            <p:txEl>
                                              <p:pRg st="1" end="1"/>
                                            </p:txEl>
                                          </p:spTgt>
                                        </p:tgtEl>
                                        <p:attrNameLst>
                                          <p:attrName>style.visibility</p:attrName>
                                        </p:attrNameLst>
                                      </p:cBhvr>
                                      <p:to>
                                        <p:strVal val="visible"/>
                                      </p:to>
                                    </p:set>
                                    <p:animEffect transition="in" filter="fade">
                                      <p:cBhvr>
                                        <p:cTn id="12" dur="1000"/>
                                        <p:tgtEl>
                                          <p:spTgt spid="11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7">
                                            <p:txEl>
                                              <p:pRg st="2" end="2"/>
                                            </p:txEl>
                                          </p:spTgt>
                                        </p:tgtEl>
                                        <p:attrNameLst>
                                          <p:attrName>style.visibility</p:attrName>
                                        </p:attrNameLst>
                                      </p:cBhvr>
                                      <p:to>
                                        <p:strVal val="visible"/>
                                      </p:to>
                                    </p:set>
                                    <p:animEffect transition="in" filter="fade">
                                      <p:cBhvr>
                                        <p:cTn id="17" dur="1000"/>
                                        <p:tgtEl>
                                          <p:spTgt spid="11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7">
                                            <p:txEl>
                                              <p:pRg st="3" end="3"/>
                                            </p:txEl>
                                          </p:spTgt>
                                        </p:tgtEl>
                                        <p:attrNameLst>
                                          <p:attrName>style.visibility</p:attrName>
                                        </p:attrNameLst>
                                      </p:cBhvr>
                                      <p:to>
                                        <p:strVal val="visible"/>
                                      </p:to>
                                    </p:set>
                                    <p:animEffect transition="in" filter="fade">
                                      <p:cBhvr>
                                        <p:cTn id="22" dur="1000"/>
                                        <p:tgtEl>
                                          <p:spTgt spid="11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0">
                                            <p:txEl>
                                              <p:pRg st="0" end="0"/>
                                            </p:txEl>
                                          </p:spTgt>
                                        </p:tgtEl>
                                        <p:attrNameLst>
                                          <p:attrName>style.visibility</p:attrName>
                                        </p:attrNameLst>
                                      </p:cBhvr>
                                      <p:to>
                                        <p:strVal val="visible"/>
                                      </p:to>
                                    </p:set>
                                    <p:animEffect transition="in" filter="fade">
                                      <p:cBhvr>
                                        <p:cTn id="27" dur="1000"/>
                                        <p:tgtEl>
                                          <p:spTgt spid="120">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0">
                                            <p:txEl>
                                              <p:pRg st="1" end="1"/>
                                            </p:txEl>
                                          </p:spTgt>
                                        </p:tgtEl>
                                        <p:attrNameLst>
                                          <p:attrName>style.visibility</p:attrName>
                                        </p:attrNameLst>
                                      </p:cBhvr>
                                      <p:to>
                                        <p:strVal val="visible"/>
                                      </p:to>
                                    </p:set>
                                    <p:animEffect transition="in" filter="fade">
                                      <p:cBhvr>
                                        <p:cTn id="32" dur="1000"/>
                                        <p:tgtEl>
                                          <p:spTgt spid="12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Shape 603"/>
        <p:cNvGrpSpPr/>
        <p:nvPr/>
      </p:nvGrpSpPr>
      <p:grpSpPr>
        <a:xfrm>
          <a:off x="0" y="0"/>
          <a:ext cx="0" cy="0"/>
          <a:chOff x="0" y="0"/>
          <a:chExt cx="0" cy="0"/>
        </a:xfrm>
      </p:grpSpPr>
      <p:sp>
        <p:nvSpPr>
          <p:cNvPr id="604" name="Shape 604"/>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606" name="Shape 606"/>
          <p:cNvSpPr txBox="1">
            <a:spLocks noGrp="1"/>
          </p:cNvSpPr>
          <p:nvPr>
            <p:ph type="body" idx="1"/>
          </p:nvPr>
        </p:nvSpPr>
        <p:spPr>
          <a:xfrm>
            <a:off x="844952" y="1522844"/>
            <a:ext cx="7653047" cy="2455364"/>
          </a:xfrm>
          <a:prstGeom prst="rect">
            <a:avLst/>
          </a:prstGeom>
        </p:spPr>
        <p:txBody>
          <a:bodyPr lIns="91425" tIns="91425" rIns="91425" bIns="91425" anchor="t" anchorCtr="0">
            <a:noAutofit/>
          </a:bodyPr>
          <a:lstStyle/>
          <a:p>
            <a:pPr lvl="0" algn="just" rtl="0">
              <a:spcBef>
                <a:spcPts val="0"/>
              </a:spcBef>
              <a:spcAft>
                <a:spcPts val="0"/>
              </a:spcAft>
              <a:buClr>
                <a:schemeClr val="tx1"/>
              </a:buClr>
              <a:buNone/>
            </a:pPr>
            <a:r>
              <a:rPr lang="en" sz="1800" b="1" dirty="0">
                <a:solidFill>
                  <a:schemeClr val="tx1"/>
                </a:solidFill>
                <a:latin typeface="Arial"/>
                <a:ea typeface="Arial"/>
                <a:cs typeface="Arial"/>
                <a:sym typeface="Arial"/>
              </a:rPr>
              <a:t>COPYRIGHT INFRINGEMENT AND PLAGIARISM</a:t>
            </a:r>
          </a:p>
          <a:p>
            <a:pPr marL="457200" lvl="0" indent="-228600" algn="just" rtl="0">
              <a:spcBef>
                <a:spcPts val="0"/>
              </a:spcBef>
              <a:spcAft>
                <a:spcPts val="0"/>
              </a:spcAft>
              <a:buClr>
                <a:schemeClr val="tx1"/>
              </a:buClr>
              <a:buFont typeface="Arial"/>
              <a:buChar char="●"/>
            </a:pPr>
            <a:r>
              <a:rPr lang="en" sz="1800" dirty="0">
                <a:latin typeface="Arial"/>
                <a:ea typeface="Arial"/>
                <a:cs typeface="Arial"/>
                <a:sym typeface="Arial"/>
              </a:rPr>
              <a:t>Copyright infringement and plagiarism are related, but different.</a:t>
            </a:r>
          </a:p>
          <a:p>
            <a:pPr lvl="0" algn="just" rtl="0">
              <a:spcBef>
                <a:spcPts val="0"/>
              </a:spcBef>
              <a:spcAft>
                <a:spcPts val="0"/>
              </a:spcAft>
              <a:buClr>
                <a:schemeClr val="tx1"/>
              </a:buClr>
              <a:buNone/>
            </a:pPr>
            <a:endParaRPr sz="1800" dirty="0">
              <a:latin typeface="Arial"/>
              <a:ea typeface="Arial"/>
              <a:cs typeface="Arial"/>
              <a:sym typeface="Arial"/>
            </a:endParaRPr>
          </a:p>
          <a:p>
            <a:pPr lvl="0" algn="just" rtl="0">
              <a:spcBef>
                <a:spcPts val="0"/>
              </a:spcBef>
              <a:spcAft>
                <a:spcPts val="0"/>
              </a:spcAft>
              <a:buClr>
                <a:schemeClr val="tx1"/>
              </a:buClr>
              <a:buNone/>
            </a:pPr>
            <a:r>
              <a:rPr lang="en" sz="1800" b="1" dirty="0">
                <a:solidFill>
                  <a:schemeClr val="tx1"/>
                </a:solidFill>
                <a:latin typeface="Arial"/>
                <a:ea typeface="Arial"/>
                <a:cs typeface="Arial"/>
                <a:sym typeface="Arial"/>
              </a:rPr>
              <a:t>Plagiarism</a:t>
            </a:r>
          </a:p>
          <a:p>
            <a:pPr marL="285750" lvl="0" indent="-285750" algn="just" rtl="0">
              <a:lnSpc>
                <a:spcPct val="100000"/>
              </a:lnSpc>
              <a:spcBef>
                <a:spcPts val="0"/>
              </a:spcBef>
              <a:spcAft>
                <a:spcPts val="0"/>
              </a:spcAft>
              <a:buClr>
                <a:schemeClr val="tx1"/>
              </a:buClr>
              <a:buFont typeface="Arial" panose="020B0604020202020204" pitchFamily="34" charset="0"/>
              <a:buChar char="•"/>
            </a:pPr>
            <a:r>
              <a:rPr lang="en" sz="1400" dirty="0">
                <a:latin typeface="Arial"/>
                <a:ea typeface="Arial"/>
                <a:cs typeface="Arial"/>
                <a:sym typeface="Arial"/>
              </a:rPr>
              <a:t>A researcher who copies research results, analysis, and conclusions that are not his or her own from previously published paper, but uses his or her own words when doing so, may be committing plagiarism but not necessarily copyright infringement. </a:t>
            </a:r>
          </a:p>
          <a:p>
            <a:pPr lvl="0" algn="just" rtl="0">
              <a:spcBef>
                <a:spcPts val="0"/>
              </a:spcBef>
              <a:spcAft>
                <a:spcPts val="0"/>
              </a:spcAft>
              <a:buClr>
                <a:schemeClr val="tx1"/>
              </a:buClr>
              <a:buNone/>
            </a:pPr>
            <a:endParaRPr sz="1400" dirty="0">
              <a:latin typeface="Arial"/>
              <a:ea typeface="Arial"/>
              <a:cs typeface="Arial"/>
              <a:sym typeface="Arial"/>
            </a:endParaRPr>
          </a:p>
        </p:txBody>
      </p:sp>
      <p:sp>
        <p:nvSpPr>
          <p:cNvPr id="605" name="Shape 605"/>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70</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06">
                                            <p:txEl>
                                              <p:pRg st="0" end="0"/>
                                            </p:txEl>
                                          </p:spTgt>
                                        </p:tgtEl>
                                        <p:attrNameLst>
                                          <p:attrName>style.visibility</p:attrName>
                                        </p:attrNameLst>
                                      </p:cBhvr>
                                      <p:to>
                                        <p:strVal val="visible"/>
                                      </p:to>
                                    </p:set>
                                    <p:animEffect transition="in" filter="fade">
                                      <p:cBhvr>
                                        <p:cTn id="7" dur="1000"/>
                                        <p:tgtEl>
                                          <p:spTgt spid="60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06">
                                            <p:txEl>
                                              <p:pRg st="1" end="1"/>
                                            </p:txEl>
                                          </p:spTgt>
                                        </p:tgtEl>
                                        <p:attrNameLst>
                                          <p:attrName>style.visibility</p:attrName>
                                        </p:attrNameLst>
                                      </p:cBhvr>
                                      <p:to>
                                        <p:strVal val="visible"/>
                                      </p:to>
                                    </p:set>
                                    <p:animEffect transition="in" filter="fade">
                                      <p:cBhvr>
                                        <p:cTn id="12" dur="1000"/>
                                        <p:tgtEl>
                                          <p:spTgt spid="60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06">
                                            <p:txEl>
                                              <p:pRg st="2" end="2"/>
                                            </p:txEl>
                                          </p:spTgt>
                                        </p:tgtEl>
                                        <p:attrNameLst>
                                          <p:attrName>style.visibility</p:attrName>
                                        </p:attrNameLst>
                                      </p:cBhvr>
                                      <p:to>
                                        <p:strVal val="visible"/>
                                      </p:to>
                                    </p:set>
                                    <p:animEffect transition="in" filter="fade">
                                      <p:cBhvr>
                                        <p:cTn id="17" dur="1000"/>
                                        <p:tgtEl>
                                          <p:spTgt spid="60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06">
                                            <p:txEl>
                                              <p:pRg st="3" end="3"/>
                                            </p:txEl>
                                          </p:spTgt>
                                        </p:tgtEl>
                                        <p:attrNameLst>
                                          <p:attrName>style.visibility</p:attrName>
                                        </p:attrNameLst>
                                      </p:cBhvr>
                                      <p:to>
                                        <p:strVal val="visible"/>
                                      </p:to>
                                    </p:set>
                                    <p:animEffect transition="in" filter="fade">
                                      <p:cBhvr>
                                        <p:cTn id="22" dur="1000"/>
                                        <p:tgtEl>
                                          <p:spTgt spid="60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06">
                                            <p:txEl>
                                              <p:pRg st="4" end="4"/>
                                            </p:txEl>
                                          </p:spTgt>
                                        </p:tgtEl>
                                        <p:attrNameLst>
                                          <p:attrName>style.visibility</p:attrName>
                                        </p:attrNameLst>
                                      </p:cBhvr>
                                      <p:to>
                                        <p:strVal val="visible"/>
                                      </p:to>
                                    </p:set>
                                    <p:animEffect transition="in" filter="fade">
                                      <p:cBhvr>
                                        <p:cTn id="27" dur="1000"/>
                                        <p:tgtEl>
                                          <p:spTgt spid="60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06">
                                            <p:txEl>
                                              <p:pRg st="5" end="5"/>
                                            </p:txEl>
                                          </p:spTgt>
                                        </p:tgtEl>
                                        <p:attrNameLst>
                                          <p:attrName>style.visibility</p:attrName>
                                        </p:attrNameLst>
                                      </p:cBhvr>
                                      <p:to>
                                        <p:strVal val="visible"/>
                                      </p:to>
                                    </p:set>
                                    <p:animEffect transition="in" filter="fade">
                                      <p:cBhvr>
                                        <p:cTn id="32" dur="1000"/>
                                        <p:tgtEl>
                                          <p:spTgt spid="60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Shape 611"/>
        <p:cNvGrpSpPr/>
        <p:nvPr/>
      </p:nvGrpSpPr>
      <p:grpSpPr>
        <a:xfrm>
          <a:off x="0" y="0"/>
          <a:ext cx="0" cy="0"/>
          <a:chOff x="0" y="0"/>
          <a:chExt cx="0" cy="0"/>
        </a:xfrm>
      </p:grpSpPr>
      <p:sp>
        <p:nvSpPr>
          <p:cNvPr id="612" name="Shape 612"/>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614" name="Shape 614"/>
          <p:cNvSpPr txBox="1">
            <a:spLocks noGrp="1"/>
          </p:cNvSpPr>
          <p:nvPr>
            <p:ph type="body" idx="1"/>
          </p:nvPr>
        </p:nvSpPr>
        <p:spPr>
          <a:xfrm>
            <a:off x="825287" y="1473682"/>
            <a:ext cx="7653047" cy="2950834"/>
          </a:xfrm>
          <a:prstGeom prst="rect">
            <a:avLst/>
          </a:prstGeom>
        </p:spPr>
        <p:txBody>
          <a:bodyPr lIns="91425" tIns="91425" rIns="91425" bIns="91425" anchor="t" anchorCtr="0">
            <a:noAutofit/>
          </a:bodyPr>
          <a:lstStyle/>
          <a:p>
            <a:pPr lvl="0" rtl="0">
              <a:lnSpc>
                <a:spcPct val="100000"/>
              </a:lnSpc>
              <a:spcBef>
                <a:spcPts val="0"/>
              </a:spcBef>
              <a:spcAft>
                <a:spcPts val="0"/>
              </a:spcAft>
              <a:buClr>
                <a:schemeClr val="tx1"/>
              </a:buClr>
              <a:buNone/>
            </a:pPr>
            <a:r>
              <a:rPr lang="en" sz="1800" b="1" dirty="0">
                <a:solidFill>
                  <a:schemeClr val="tx1"/>
                </a:solidFill>
                <a:latin typeface="Arial"/>
                <a:ea typeface="Arial"/>
                <a:cs typeface="Arial"/>
                <a:sym typeface="Arial"/>
              </a:rPr>
              <a:t>COPYRIGHT INFRINGEMENT AND PLAGIARISM</a:t>
            </a:r>
          </a:p>
          <a:p>
            <a:pPr marL="457200" lvl="0" indent="-228600" rtl="0">
              <a:lnSpc>
                <a:spcPct val="100000"/>
              </a:lnSpc>
              <a:spcBef>
                <a:spcPts val="0"/>
              </a:spcBef>
              <a:spcAft>
                <a:spcPts val="0"/>
              </a:spcAft>
              <a:buClr>
                <a:schemeClr val="tx1"/>
              </a:buClr>
              <a:buFont typeface="Arial"/>
              <a:buChar char="●"/>
            </a:pPr>
            <a:r>
              <a:rPr lang="en" sz="1800" dirty="0">
                <a:latin typeface="Arial"/>
                <a:ea typeface="Arial"/>
                <a:cs typeface="Arial"/>
                <a:sym typeface="Arial"/>
              </a:rPr>
              <a:t>Copyright infringement and plagiarism are related, but different.</a:t>
            </a:r>
          </a:p>
          <a:p>
            <a:pPr lvl="0" rtl="0">
              <a:lnSpc>
                <a:spcPct val="100000"/>
              </a:lnSpc>
              <a:spcBef>
                <a:spcPts val="0"/>
              </a:spcBef>
              <a:spcAft>
                <a:spcPts val="0"/>
              </a:spcAft>
              <a:buClr>
                <a:schemeClr val="tx1"/>
              </a:buClr>
              <a:buNone/>
            </a:pPr>
            <a:endParaRPr sz="1800" dirty="0">
              <a:latin typeface="Arial"/>
              <a:ea typeface="Arial"/>
              <a:cs typeface="Arial"/>
              <a:sym typeface="Arial"/>
            </a:endParaRPr>
          </a:p>
          <a:p>
            <a:pPr lvl="0" rtl="0">
              <a:lnSpc>
                <a:spcPct val="100000"/>
              </a:lnSpc>
              <a:spcBef>
                <a:spcPts val="0"/>
              </a:spcBef>
              <a:spcAft>
                <a:spcPts val="0"/>
              </a:spcAft>
              <a:buClr>
                <a:schemeClr val="tx1"/>
              </a:buClr>
              <a:buNone/>
            </a:pPr>
            <a:r>
              <a:rPr lang="en" sz="1800" b="1" dirty="0">
                <a:solidFill>
                  <a:schemeClr val="tx1"/>
                </a:solidFill>
                <a:latin typeface="Arial"/>
                <a:ea typeface="Arial"/>
                <a:cs typeface="Arial"/>
                <a:sym typeface="Arial"/>
              </a:rPr>
              <a:t>Copyright Infringement</a:t>
            </a:r>
          </a:p>
          <a:p>
            <a:pPr marL="285750" lvl="0" indent="-285750" rtl="0">
              <a:lnSpc>
                <a:spcPct val="100000"/>
              </a:lnSpc>
              <a:spcBef>
                <a:spcPts val="700"/>
              </a:spcBef>
              <a:spcAft>
                <a:spcPts val="0"/>
              </a:spcAft>
              <a:buClr>
                <a:schemeClr val="tx1"/>
              </a:buClr>
              <a:buFont typeface="Arial" panose="020B0604020202020204" pitchFamily="34" charset="0"/>
              <a:buChar char="•"/>
            </a:pPr>
            <a:r>
              <a:rPr lang="en" sz="1800" dirty="0">
                <a:latin typeface="Arial"/>
                <a:ea typeface="Arial"/>
                <a:cs typeface="Arial"/>
                <a:sym typeface="Arial"/>
              </a:rPr>
              <a:t>A student who photocopies a textbook and sells the copies to fellow students is generally committing copyright infringement but not plagiarism. </a:t>
            </a:r>
          </a:p>
          <a:p>
            <a:pPr lvl="0" rtl="0">
              <a:lnSpc>
                <a:spcPct val="100000"/>
              </a:lnSpc>
              <a:spcBef>
                <a:spcPts val="700"/>
              </a:spcBef>
              <a:spcAft>
                <a:spcPts val="0"/>
              </a:spcAft>
              <a:buClr>
                <a:schemeClr val="tx1"/>
              </a:buClr>
              <a:buSzPct val="110000"/>
              <a:buFont typeface="Arial"/>
              <a:buNone/>
            </a:pPr>
            <a:r>
              <a:rPr lang="en" sz="900" i="1" dirty="0">
                <a:latin typeface="Arial"/>
                <a:ea typeface="Arial"/>
                <a:cs typeface="Arial"/>
                <a:sym typeface="Arial"/>
              </a:rPr>
              <a:t>Note: If the researcher not only copies the results from another paper, but does so by </a:t>
            </a:r>
            <a:r>
              <a:rPr lang="en" sz="900" b="1" i="1" dirty="0">
                <a:latin typeface="Arial"/>
                <a:ea typeface="Arial"/>
                <a:cs typeface="Arial"/>
                <a:sym typeface="Arial"/>
              </a:rPr>
              <a:t>copying</a:t>
            </a:r>
            <a:r>
              <a:rPr lang="en" sz="900" b="1" i="1" baseline="30000" dirty="0">
                <a:latin typeface="Arial"/>
                <a:ea typeface="Arial"/>
                <a:cs typeface="Arial"/>
                <a:sym typeface="Arial"/>
              </a:rPr>
              <a:t>23</a:t>
            </a:r>
            <a:r>
              <a:rPr lang="en" sz="900" i="1" dirty="0">
                <a:latin typeface="Arial"/>
                <a:ea typeface="Arial"/>
                <a:cs typeface="Arial"/>
                <a:sym typeface="Arial"/>
              </a:rPr>
              <a:t> the exact text from the other paper, he or she is generally committing both plagiarism and copyright infringement. </a:t>
            </a:r>
            <a:endParaRPr sz="1400" dirty="0">
              <a:latin typeface="Arial"/>
              <a:ea typeface="Arial"/>
              <a:cs typeface="Arial"/>
              <a:sym typeface="Arial"/>
            </a:endParaRPr>
          </a:p>
        </p:txBody>
      </p:sp>
      <p:sp>
        <p:nvSpPr>
          <p:cNvPr id="613" name="Shape 613"/>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71</a:t>
            </a:fld>
            <a:endParaRPr lang="en" dirty="0">
              <a:solidFill>
                <a:srgbClr val="8A8A8A"/>
              </a:solidFill>
            </a:endParaRPr>
          </a:p>
        </p:txBody>
      </p:sp>
      <p:sp>
        <p:nvSpPr>
          <p:cNvPr id="616" name="Shape 616"/>
          <p:cNvSpPr txBox="1"/>
          <p:nvPr/>
        </p:nvSpPr>
        <p:spPr>
          <a:xfrm>
            <a:off x="2015613" y="4425118"/>
            <a:ext cx="3785419" cy="451682"/>
          </a:xfrm>
          <a:prstGeom prst="rect">
            <a:avLst/>
          </a:prstGeom>
          <a:noFill/>
          <a:ln>
            <a:noFill/>
          </a:ln>
        </p:spPr>
        <p:txBody>
          <a:bodyPr lIns="91425" tIns="91425" rIns="91425" bIns="91425" anchor="ctr" anchorCtr="0">
            <a:noAutofit/>
          </a:bodyPr>
          <a:lstStyle/>
          <a:p>
            <a:pPr lvl="0" rtl="0">
              <a:spcBef>
                <a:spcPts val="0"/>
              </a:spcBef>
              <a:buNone/>
            </a:pPr>
            <a:r>
              <a:rPr lang="en" sz="800" dirty="0">
                <a:solidFill>
                  <a:srgbClr val="8A8A8A"/>
                </a:solidFill>
              </a:rPr>
              <a:t>23. Providing credit to the original author regarding the copied text may help avoid a plagiarism charge, but it is not generally a defense to copyright infringement.</a:t>
            </a:r>
            <a:br>
              <a:rPr lang="en" sz="800" dirty="0">
                <a:solidFill>
                  <a:srgbClr val="8A8A8A"/>
                </a:solidFill>
              </a:rPr>
            </a:br>
            <a:endParaRPr lang="en" sz="800"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4">
                                            <p:txEl>
                                              <p:pRg st="0" end="0"/>
                                            </p:txEl>
                                          </p:spTgt>
                                        </p:tgtEl>
                                        <p:attrNameLst>
                                          <p:attrName>style.visibility</p:attrName>
                                        </p:attrNameLst>
                                      </p:cBhvr>
                                      <p:to>
                                        <p:strVal val="visible"/>
                                      </p:to>
                                    </p:set>
                                    <p:animEffect transition="in" filter="fade">
                                      <p:cBhvr>
                                        <p:cTn id="7" dur="1000"/>
                                        <p:tgtEl>
                                          <p:spTgt spid="6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14">
                                            <p:txEl>
                                              <p:pRg st="1" end="1"/>
                                            </p:txEl>
                                          </p:spTgt>
                                        </p:tgtEl>
                                        <p:attrNameLst>
                                          <p:attrName>style.visibility</p:attrName>
                                        </p:attrNameLst>
                                      </p:cBhvr>
                                      <p:to>
                                        <p:strVal val="visible"/>
                                      </p:to>
                                    </p:set>
                                    <p:animEffect transition="in" filter="fade">
                                      <p:cBhvr>
                                        <p:cTn id="12" dur="1000"/>
                                        <p:tgtEl>
                                          <p:spTgt spid="6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14">
                                            <p:txEl>
                                              <p:pRg st="3" end="3"/>
                                            </p:txEl>
                                          </p:spTgt>
                                        </p:tgtEl>
                                        <p:attrNameLst>
                                          <p:attrName>style.visibility</p:attrName>
                                        </p:attrNameLst>
                                      </p:cBhvr>
                                      <p:to>
                                        <p:strVal val="visible"/>
                                      </p:to>
                                    </p:set>
                                    <p:animEffect transition="in" filter="fade">
                                      <p:cBhvr>
                                        <p:cTn id="17" dur="1000"/>
                                        <p:tgtEl>
                                          <p:spTgt spid="61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14">
                                            <p:txEl>
                                              <p:pRg st="4" end="4"/>
                                            </p:txEl>
                                          </p:spTgt>
                                        </p:tgtEl>
                                        <p:attrNameLst>
                                          <p:attrName>style.visibility</p:attrName>
                                        </p:attrNameLst>
                                      </p:cBhvr>
                                      <p:to>
                                        <p:strVal val="visible"/>
                                      </p:to>
                                    </p:set>
                                    <p:animEffect transition="in" filter="fade">
                                      <p:cBhvr>
                                        <p:cTn id="22" dur="1000"/>
                                        <p:tgtEl>
                                          <p:spTgt spid="61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14">
                                            <p:txEl>
                                              <p:pRg st="5" end="5"/>
                                            </p:txEl>
                                          </p:spTgt>
                                        </p:tgtEl>
                                        <p:attrNameLst>
                                          <p:attrName>style.visibility</p:attrName>
                                        </p:attrNameLst>
                                      </p:cBhvr>
                                      <p:to>
                                        <p:strVal val="visible"/>
                                      </p:to>
                                    </p:set>
                                    <p:animEffect transition="in" filter="fade">
                                      <p:cBhvr>
                                        <p:cTn id="27" dur="1000"/>
                                        <p:tgtEl>
                                          <p:spTgt spid="61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Shape 620"/>
        <p:cNvGrpSpPr/>
        <p:nvPr/>
      </p:nvGrpSpPr>
      <p:grpSpPr>
        <a:xfrm>
          <a:off x="0" y="0"/>
          <a:ext cx="0" cy="0"/>
          <a:chOff x="0" y="0"/>
          <a:chExt cx="0" cy="0"/>
        </a:xfrm>
      </p:grpSpPr>
      <p:sp>
        <p:nvSpPr>
          <p:cNvPr id="621" name="Shape 621"/>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623" name="Shape 623"/>
          <p:cNvSpPr txBox="1">
            <a:spLocks noGrp="1"/>
          </p:cNvSpPr>
          <p:nvPr>
            <p:ph type="body" idx="1"/>
          </p:nvPr>
        </p:nvSpPr>
        <p:spPr>
          <a:prstGeom prst="rect">
            <a:avLst/>
          </a:prstGeom>
        </p:spPr>
        <p:txBody>
          <a:bodyPr lIns="91425" tIns="91425" rIns="91425" bIns="91425" anchor="t" anchorCtr="0">
            <a:noAutofit/>
          </a:bodyPr>
          <a:lstStyle/>
          <a:p>
            <a:pPr lvl="0" algn="just" rtl="0">
              <a:spcBef>
                <a:spcPts val="0"/>
              </a:spcBef>
              <a:spcAft>
                <a:spcPts val="0"/>
              </a:spcAft>
              <a:buClr>
                <a:schemeClr val="tx1"/>
              </a:buClr>
              <a:buNone/>
            </a:pPr>
            <a:r>
              <a:rPr lang="en" b="1" dirty="0">
                <a:solidFill>
                  <a:schemeClr val="tx1"/>
                </a:solidFill>
                <a:latin typeface="Arial"/>
                <a:ea typeface="Arial"/>
                <a:cs typeface="Arial"/>
                <a:sym typeface="Arial"/>
              </a:rPr>
              <a:t>SOFTWARE LICENSES AND OPEN SOURCE SOFTWARE</a:t>
            </a:r>
            <a:endParaRPr b="1" dirty="0">
              <a:latin typeface="Arial"/>
              <a:ea typeface="Arial"/>
              <a:cs typeface="Arial"/>
              <a:sym typeface="Arial"/>
            </a:endParaRPr>
          </a:p>
          <a:p>
            <a:pPr lvl="0" algn="just" rtl="0">
              <a:spcBef>
                <a:spcPts val="700"/>
              </a:spcBef>
              <a:spcAft>
                <a:spcPts val="0"/>
              </a:spcAft>
              <a:buClr>
                <a:schemeClr val="tx1"/>
              </a:buClr>
              <a:buSzPct val="61111"/>
              <a:buFont typeface="Arial"/>
              <a:buNone/>
            </a:pPr>
            <a:r>
              <a:rPr lang="en" dirty="0">
                <a:latin typeface="Arial"/>
                <a:ea typeface="Arial"/>
                <a:cs typeface="Arial"/>
                <a:sym typeface="Arial"/>
              </a:rPr>
              <a:t>For </a:t>
            </a:r>
            <a:r>
              <a:rPr lang="es-PR" dirty="0">
                <a:latin typeface="Arial"/>
                <a:ea typeface="Arial"/>
                <a:cs typeface="Arial"/>
                <a:sym typeface="Arial"/>
              </a:rPr>
              <a:t>University</a:t>
            </a:r>
            <a:r>
              <a:rPr lang="en" dirty="0">
                <a:latin typeface="Arial"/>
                <a:ea typeface="Arial"/>
                <a:cs typeface="Arial"/>
                <a:sym typeface="Arial"/>
              </a:rPr>
              <a:t> researchers whose world involves computer analysis, modeling, or simulations, using open source software can result in significant time savings. However, it is important to be mindful of and follow licensing restrictions. </a:t>
            </a:r>
          </a:p>
          <a:p>
            <a:pPr lvl="0" algn="l" rtl="0">
              <a:spcBef>
                <a:spcPts val="700"/>
              </a:spcBef>
              <a:spcAft>
                <a:spcPts val="0"/>
              </a:spcAft>
              <a:buClr>
                <a:schemeClr val="tx1"/>
              </a:buClr>
              <a:buSzPct val="61111"/>
              <a:buFont typeface="Arial"/>
              <a:buNone/>
            </a:pPr>
            <a:endParaRPr dirty="0">
              <a:latin typeface="Arial"/>
              <a:ea typeface="Arial"/>
              <a:cs typeface="Arial"/>
              <a:sym typeface="Arial"/>
            </a:endParaRPr>
          </a:p>
          <a:p>
            <a:pPr lvl="0" algn="l" rtl="0">
              <a:spcBef>
                <a:spcPts val="700"/>
              </a:spcBef>
              <a:spcAft>
                <a:spcPts val="0"/>
              </a:spcAft>
              <a:buClr>
                <a:schemeClr val="tx1"/>
              </a:buClr>
              <a:buSzPct val="78571"/>
              <a:buFont typeface="Arial"/>
              <a:buNone/>
            </a:pPr>
            <a:r>
              <a:rPr lang="en" sz="1400" dirty="0">
                <a:latin typeface="Arial"/>
                <a:ea typeface="Arial"/>
                <a:cs typeface="Arial"/>
                <a:sym typeface="Arial"/>
              </a:rPr>
              <a:t> </a:t>
            </a:r>
          </a:p>
          <a:p>
            <a:pPr lvl="0" algn="l" rtl="0">
              <a:spcBef>
                <a:spcPts val="0"/>
              </a:spcBef>
              <a:spcAft>
                <a:spcPts val="0"/>
              </a:spcAft>
              <a:buClr>
                <a:schemeClr val="tx1"/>
              </a:buClr>
              <a:buNone/>
            </a:pPr>
            <a:endParaRPr sz="1600" dirty="0">
              <a:latin typeface="Arial"/>
              <a:ea typeface="Arial"/>
              <a:cs typeface="Arial"/>
              <a:sym typeface="Arial"/>
            </a:endParaRPr>
          </a:p>
        </p:txBody>
      </p:sp>
      <p:sp>
        <p:nvSpPr>
          <p:cNvPr id="622" name="Shape 622"/>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72</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23"/>
                                        </p:tgtEl>
                                        <p:attrNameLst>
                                          <p:attrName>style.visibility</p:attrName>
                                        </p:attrNameLst>
                                      </p:cBhvr>
                                      <p:to>
                                        <p:strVal val="visible"/>
                                      </p:to>
                                    </p:set>
                                    <p:animEffect transition="in" filter="fade">
                                      <p:cBhvr>
                                        <p:cTn id="7" dur="1000"/>
                                        <p:tgtEl>
                                          <p:spTgt spid="6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Shape 628"/>
        <p:cNvGrpSpPr/>
        <p:nvPr/>
      </p:nvGrpSpPr>
      <p:grpSpPr>
        <a:xfrm>
          <a:off x="0" y="0"/>
          <a:ext cx="0" cy="0"/>
          <a:chOff x="0" y="0"/>
          <a:chExt cx="0" cy="0"/>
        </a:xfrm>
      </p:grpSpPr>
      <p:sp>
        <p:nvSpPr>
          <p:cNvPr id="629" name="Shape 629"/>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631" name="Shape 631"/>
          <p:cNvSpPr txBox="1">
            <a:spLocks noGrp="1"/>
          </p:cNvSpPr>
          <p:nvPr>
            <p:ph type="body" idx="1"/>
          </p:nvPr>
        </p:nvSpPr>
        <p:spPr>
          <a:prstGeom prst="rect">
            <a:avLst/>
          </a:prstGeom>
        </p:spPr>
        <p:txBody>
          <a:bodyPr lIns="91425" tIns="91425" rIns="91425" bIns="91425" anchor="t" anchorCtr="0">
            <a:noAutofit/>
          </a:bodyPr>
          <a:lstStyle/>
          <a:p>
            <a:pPr lvl="0" algn="just" rtl="0">
              <a:spcBef>
                <a:spcPts val="0"/>
              </a:spcBef>
              <a:spcAft>
                <a:spcPts val="0"/>
              </a:spcAft>
              <a:buClr>
                <a:schemeClr val="tx1"/>
              </a:buClr>
              <a:buNone/>
            </a:pPr>
            <a:r>
              <a:rPr lang="en" b="1" dirty="0">
                <a:solidFill>
                  <a:schemeClr val="tx1"/>
                </a:solidFill>
                <a:latin typeface="Arial"/>
                <a:ea typeface="Arial"/>
                <a:cs typeface="Arial"/>
                <a:sym typeface="Arial"/>
              </a:rPr>
              <a:t>SOFTWARE LICENSES AND OPEN SOURCE SOFTWARE</a:t>
            </a:r>
            <a:endParaRPr sz="1800" b="1" dirty="0">
              <a:solidFill>
                <a:srgbClr val="8A8A8A"/>
              </a:solidFill>
              <a:latin typeface="Arial"/>
              <a:ea typeface="Arial"/>
              <a:cs typeface="Arial"/>
              <a:sym typeface="Arial"/>
            </a:endParaRPr>
          </a:p>
          <a:p>
            <a:pPr lvl="0" algn="just" rtl="0">
              <a:spcBef>
                <a:spcPts val="700"/>
              </a:spcBef>
              <a:spcAft>
                <a:spcPts val="0"/>
              </a:spcAft>
              <a:buClr>
                <a:schemeClr val="tx1"/>
              </a:buClr>
              <a:buSzPct val="61111"/>
            </a:pPr>
            <a:r>
              <a:rPr lang="en" sz="1800" dirty="0">
                <a:solidFill>
                  <a:srgbClr val="8A8A8A"/>
                </a:solidFill>
                <a:latin typeface="Arial"/>
                <a:ea typeface="Arial"/>
                <a:cs typeface="Arial"/>
                <a:sym typeface="Arial"/>
              </a:rPr>
              <a:t>A detailed treatment of software licenses is beyond the scope of this presentation. However, here are a few high level points to keep in mind:</a:t>
            </a:r>
          </a:p>
          <a:p>
            <a:pPr marL="298450" lvl="1" indent="-171450" algn="just">
              <a:spcBef>
                <a:spcPts val="600"/>
              </a:spcBef>
              <a:spcAft>
                <a:spcPts val="0"/>
              </a:spcAft>
              <a:buClr>
                <a:schemeClr val="tx1"/>
              </a:buClr>
              <a:buSzPct val="100000"/>
              <a:buFont typeface="Courier New" panose="02070309020205020404" pitchFamily="49" charset="0"/>
              <a:buChar char="o"/>
            </a:pPr>
            <a:r>
              <a:rPr lang="en" dirty="0">
                <a:solidFill>
                  <a:srgbClr val="8A8A8A"/>
                </a:solidFill>
                <a:latin typeface="Arial"/>
                <a:ea typeface="Arial"/>
                <a:cs typeface="Arial"/>
                <a:sym typeface="Arial"/>
              </a:rPr>
              <a:t>Different open source licenses are not always compatible. This can be an issue when using source code from multiple sources.</a:t>
            </a:r>
          </a:p>
          <a:p>
            <a:pPr marL="298450" lvl="1" indent="-171450" algn="just">
              <a:spcBef>
                <a:spcPts val="600"/>
              </a:spcBef>
              <a:spcAft>
                <a:spcPts val="0"/>
              </a:spcAft>
              <a:buClr>
                <a:schemeClr val="tx1"/>
              </a:buClr>
              <a:buSzPct val="100000"/>
              <a:buFont typeface="Courier New" panose="02070309020205020404" pitchFamily="49" charset="0"/>
              <a:buChar char="o"/>
            </a:pPr>
            <a:r>
              <a:rPr lang="en" dirty="0">
                <a:solidFill>
                  <a:srgbClr val="8A8A8A"/>
                </a:solidFill>
                <a:latin typeface="Arial"/>
                <a:ea typeface="Arial"/>
                <a:cs typeface="Arial"/>
                <a:sym typeface="Arial"/>
              </a:rPr>
              <a:t>Source code that has been published on the Internet can still be copyright protected under non-open (proprietary) licenses. </a:t>
            </a:r>
          </a:p>
          <a:p>
            <a:pPr lvl="0" algn="l" rtl="0">
              <a:spcBef>
                <a:spcPts val="700"/>
              </a:spcBef>
              <a:spcAft>
                <a:spcPts val="0"/>
              </a:spcAft>
              <a:buClr>
                <a:schemeClr val="tx1"/>
              </a:buClr>
              <a:buSzPct val="61111"/>
              <a:buFont typeface="Arial"/>
              <a:buNone/>
            </a:pPr>
            <a:endParaRPr dirty="0">
              <a:latin typeface="Arial"/>
              <a:ea typeface="Arial"/>
              <a:cs typeface="Arial"/>
              <a:sym typeface="Arial"/>
            </a:endParaRPr>
          </a:p>
          <a:p>
            <a:pPr lvl="0" algn="l" rtl="0">
              <a:spcBef>
                <a:spcPts val="700"/>
              </a:spcBef>
              <a:spcAft>
                <a:spcPts val="0"/>
              </a:spcAft>
              <a:buClr>
                <a:schemeClr val="tx1"/>
              </a:buClr>
              <a:buSzPct val="61111"/>
              <a:buFont typeface="Arial"/>
              <a:buNone/>
            </a:pPr>
            <a:endParaRPr dirty="0">
              <a:latin typeface="Arial"/>
              <a:ea typeface="Arial"/>
              <a:cs typeface="Arial"/>
              <a:sym typeface="Arial"/>
            </a:endParaRPr>
          </a:p>
          <a:p>
            <a:pPr lvl="0" algn="l" rtl="0">
              <a:spcBef>
                <a:spcPts val="700"/>
              </a:spcBef>
              <a:spcAft>
                <a:spcPts val="0"/>
              </a:spcAft>
              <a:buClr>
                <a:schemeClr val="tx1"/>
              </a:buClr>
              <a:buSzPct val="78571"/>
              <a:buFont typeface="Arial"/>
              <a:buNone/>
            </a:pPr>
            <a:r>
              <a:rPr lang="en" sz="1400" dirty="0">
                <a:latin typeface="Arial"/>
                <a:ea typeface="Arial"/>
                <a:cs typeface="Arial"/>
                <a:sym typeface="Arial"/>
              </a:rPr>
              <a:t> </a:t>
            </a:r>
          </a:p>
          <a:p>
            <a:pPr lvl="0" algn="l" rtl="0">
              <a:spcBef>
                <a:spcPts val="0"/>
              </a:spcBef>
              <a:spcAft>
                <a:spcPts val="0"/>
              </a:spcAft>
              <a:buClr>
                <a:schemeClr val="tx1"/>
              </a:buClr>
              <a:buNone/>
            </a:pPr>
            <a:endParaRPr sz="1600" dirty="0">
              <a:latin typeface="Arial"/>
              <a:ea typeface="Arial"/>
              <a:cs typeface="Arial"/>
              <a:sym typeface="Arial"/>
            </a:endParaRPr>
          </a:p>
        </p:txBody>
      </p:sp>
      <p:sp>
        <p:nvSpPr>
          <p:cNvPr id="630" name="Shape 630"/>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73</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31">
                                            <p:txEl>
                                              <p:pRg st="0" end="0"/>
                                            </p:txEl>
                                          </p:spTgt>
                                        </p:tgtEl>
                                        <p:attrNameLst>
                                          <p:attrName>style.visibility</p:attrName>
                                        </p:attrNameLst>
                                      </p:cBhvr>
                                      <p:to>
                                        <p:strVal val="visible"/>
                                      </p:to>
                                    </p:set>
                                    <p:animEffect transition="in" filter="fade">
                                      <p:cBhvr>
                                        <p:cTn id="7" dur="1000"/>
                                        <p:tgtEl>
                                          <p:spTgt spid="6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31">
                                            <p:txEl>
                                              <p:pRg st="1" end="1"/>
                                            </p:txEl>
                                          </p:spTgt>
                                        </p:tgtEl>
                                        <p:attrNameLst>
                                          <p:attrName>style.visibility</p:attrName>
                                        </p:attrNameLst>
                                      </p:cBhvr>
                                      <p:to>
                                        <p:strVal val="visible"/>
                                      </p:to>
                                    </p:set>
                                    <p:animEffect transition="in" filter="fade">
                                      <p:cBhvr>
                                        <p:cTn id="12" dur="1000"/>
                                        <p:tgtEl>
                                          <p:spTgt spid="63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31">
                                            <p:txEl>
                                              <p:pRg st="2" end="2"/>
                                            </p:txEl>
                                          </p:spTgt>
                                        </p:tgtEl>
                                        <p:attrNameLst>
                                          <p:attrName>style.visibility</p:attrName>
                                        </p:attrNameLst>
                                      </p:cBhvr>
                                      <p:to>
                                        <p:strVal val="visible"/>
                                      </p:to>
                                    </p:set>
                                    <p:animEffect transition="in" filter="fade">
                                      <p:cBhvr>
                                        <p:cTn id="17" dur="1000"/>
                                        <p:tgtEl>
                                          <p:spTgt spid="63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31">
                                            <p:txEl>
                                              <p:pRg st="3" end="3"/>
                                            </p:txEl>
                                          </p:spTgt>
                                        </p:tgtEl>
                                        <p:attrNameLst>
                                          <p:attrName>style.visibility</p:attrName>
                                        </p:attrNameLst>
                                      </p:cBhvr>
                                      <p:to>
                                        <p:strVal val="visible"/>
                                      </p:to>
                                    </p:set>
                                    <p:animEffect transition="in" filter="fade">
                                      <p:cBhvr>
                                        <p:cTn id="22" dur="1000"/>
                                        <p:tgtEl>
                                          <p:spTgt spid="63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31">
                                            <p:txEl>
                                              <p:pRg st="6" end="6"/>
                                            </p:txEl>
                                          </p:spTgt>
                                        </p:tgtEl>
                                        <p:attrNameLst>
                                          <p:attrName>style.visibility</p:attrName>
                                        </p:attrNameLst>
                                      </p:cBhvr>
                                      <p:to>
                                        <p:strVal val="visible"/>
                                      </p:to>
                                    </p:set>
                                    <p:animEffect transition="in" filter="fade">
                                      <p:cBhvr>
                                        <p:cTn id="27" dur="1000"/>
                                        <p:tgtEl>
                                          <p:spTgt spid="63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Shape 636"/>
        <p:cNvGrpSpPr/>
        <p:nvPr/>
      </p:nvGrpSpPr>
      <p:grpSpPr>
        <a:xfrm>
          <a:off x="0" y="0"/>
          <a:ext cx="0" cy="0"/>
          <a:chOff x="0" y="0"/>
          <a:chExt cx="0" cy="0"/>
        </a:xfrm>
      </p:grpSpPr>
      <p:sp>
        <p:nvSpPr>
          <p:cNvPr id="637" name="Shape 637"/>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639" name="Shape 639"/>
          <p:cNvSpPr txBox="1">
            <a:spLocks noGrp="1"/>
          </p:cNvSpPr>
          <p:nvPr>
            <p:ph type="body" idx="1"/>
          </p:nvPr>
        </p:nvSpPr>
        <p:spPr>
          <a:xfrm>
            <a:off x="805623" y="1417807"/>
            <a:ext cx="7653047" cy="2455364"/>
          </a:xfrm>
          <a:prstGeom prst="rect">
            <a:avLst/>
          </a:prstGeom>
        </p:spPr>
        <p:txBody>
          <a:bodyPr lIns="91425" tIns="91425" rIns="91425" bIns="91425" anchor="t" anchorCtr="0">
            <a:noAutofit/>
          </a:bodyPr>
          <a:lstStyle/>
          <a:p>
            <a:pPr lvl="0" rtl="0">
              <a:spcBef>
                <a:spcPts val="0"/>
              </a:spcBef>
              <a:spcAft>
                <a:spcPts val="0"/>
              </a:spcAft>
              <a:buClr>
                <a:schemeClr val="tx1"/>
              </a:buClr>
              <a:buNone/>
            </a:pPr>
            <a:r>
              <a:rPr lang="en" b="1" dirty="0">
                <a:solidFill>
                  <a:schemeClr val="tx1"/>
                </a:solidFill>
                <a:latin typeface="Arial"/>
                <a:ea typeface="Arial"/>
                <a:cs typeface="Arial"/>
                <a:sym typeface="Arial"/>
              </a:rPr>
              <a:t>SOFTWARE LICENSES AND OPEN SOURCE SOFTWARE</a:t>
            </a:r>
          </a:p>
          <a:p>
            <a:pPr marL="457200" lvl="0" indent="-330200" rtl="0">
              <a:spcBef>
                <a:spcPts val="600"/>
              </a:spcBef>
              <a:spcAft>
                <a:spcPts val="0"/>
              </a:spcAft>
              <a:buClr>
                <a:schemeClr val="tx1"/>
              </a:buClr>
              <a:buSzPct val="100000"/>
              <a:buFont typeface="Arial" panose="020B0604020202020204" pitchFamily="34" charset="0"/>
              <a:buChar char="•"/>
            </a:pPr>
            <a:r>
              <a:rPr lang="en" sz="1600" dirty="0">
                <a:latin typeface="Arial"/>
                <a:ea typeface="Arial"/>
                <a:cs typeface="Arial"/>
                <a:sym typeface="Arial"/>
              </a:rPr>
              <a:t>Some open source software (e.g., software released under</a:t>
            </a:r>
            <a:r>
              <a:rPr lang="en" sz="1600" b="1" dirty="0">
                <a:latin typeface="Arial"/>
                <a:ea typeface="Arial"/>
                <a:cs typeface="Arial"/>
                <a:sym typeface="Arial"/>
              </a:rPr>
              <a:t> </a:t>
            </a:r>
            <a:r>
              <a:rPr lang="en" sz="1600" b="1" dirty="0">
                <a:solidFill>
                  <a:schemeClr val="tx1"/>
                </a:solidFill>
                <a:latin typeface="Arial"/>
                <a:ea typeface="Arial"/>
                <a:cs typeface="Arial"/>
                <a:sym typeface="Arial"/>
              </a:rPr>
              <a:t>BSD</a:t>
            </a:r>
            <a:r>
              <a:rPr lang="en" sz="1600" b="1" baseline="30000" dirty="0">
                <a:solidFill>
                  <a:schemeClr val="tx1"/>
                </a:solidFill>
                <a:latin typeface="Arial"/>
                <a:ea typeface="Arial"/>
                <a:cs typeface="Arial"/>
                <a:sym typeface="Arial"/>
              </a:rPr>
              <a:t>24</a:t>
            </a:r>
            <a:r>
              <a:rPr lang="en" sz="1600" dirty="0">
                <a:latin typeface="Arial"/>
                <a:ea typeface="Arial"/>
                <a:cs typeface="Arial"/>
                <a:sym typeface="Arial"/>
              </a:rPr>
              <a:t> type licenses), and software that has been formally released to the public domain, can be used to create proprietary code with non-open licenses.</a:t>
            </a:r>
          </a:p>
          <a:p>
            <a:pPr marL="457200" lvl="0" indent="-330200" rtl="0">
              <a:spcBef>
                <a:spcPts val="600"/>
              </a:spcBef>
              <a:spcAft>
                <a:spcPts val="0"/>
              </a:spcAft>
              <a:buClr>
                <a:schemeClr val="tx1"/>
              </a:buClr>
              <a:buSzPct val="100000"/>
              <a:buFont typeface="Arial" panose="020B0604020202020204" pitchFamily="34" charset="0"/>
              <a:buChar char="•"/>
            </a:pPr>
            <a:r>
              <a:rPr lang="en" sz="1600" dirty="0">
                <a:latin typeface="Arial"/>
                <a:ea typeface="Arial"/>
                <a:cs typeface="Arial"/>
                <a:sym typeface="Arial"/>
              </a:rPr>
              <a:t>Some software is released under a “copyleft” license. For example, </a:t>
            </a:r>
            <a:r>
              <a:rPr lang="en" sz="1600" b="1" dirty="0">
                <a:solidFill>
                  <a:schemeClr val="tx1"/>
                </a:solidFill>
                <a:latin typeface="Arial"/>
                <a:ea typeface="Arial"/>
                <a:cs typeface="Arial"/>
                <a:sym typeface="Arial"/>
              </a:rPr>
              <a:t>GPL</a:t>
            </a:r>
            <a:r>
              <a:rPr lang="en" sz="1600" b="1" baseline="30000" dirty="0">
                <a:solidFill>
                  <a:schemeClr val="tx1"/>
                </a:solidFill>
                <a:latin typeface="Arial"/>
                <a:ea typeface="Arial"/>
                <a:cs typeface="Arial"/>
                <a:sym typeface="Arial"/>
              </a:rPr>
              <a:t>25</a:t>
            </a:r>
            <a:r>
              <a:rPr lang="en" sz="1600" dirty="0">
                <a:latin typeface="Arial"/>
                <a:ea typeface="Arial"/>
                <a:cs typeface="Arial"/>
                <a:sym typeface="Arial"/>
              </a:rPr>
              <a:t> “Copyleft” license terms provide that you can use the code, but that if you redistribute it (whether or not it has been modified), you must do so under the same distribution terms under which you receive it. </a:t>
            </a:r>
            <a:br>
              <a:rPr lang="en" sz="1600" dirty="0">
                <a:latin typeface="Arial"/>
                <a:ea typeface="Arial"/>
                <a:cs typeface="Arial"/>
                <a:sym typeface="Arial"/>
              </a:rPr>
            </a:br>
            <a:endParaRPr lang="en" sz="1600" dirty="0">
              <a:latin typeface="Arial"/>
              <a:ea typeface="Arial"/>
              <a:cs typeface="Arial"/>
              <a:sym typeface="Arial"/>
            </a:endParaRPr>
          </a:p>
          <a:p>
            <a:pPr lvl="0" rtl="0">
              <a:spcBef>
                <a:spcPts val="700"/>
              </a:spcBef>
              <a:spcAft>
                <a:spcPts val="0"/>
              </a:spcAft>
              <a:buClr>
                <a:schemeClr val="tx1"/>
              </a:buClr>
              <a:buSzPct val="61111"/>
              <a:buFont typeface="Arial"/>
              <a:buNone/>
            </a:pPr>
            <a:endParaRPr dirty="0">
              <a:latin typeface="Arial"/>
              <a:ea typeface="Arial"/>
              <a:cs typeface="Arial"/>
              <a:sym typeface="Arial"/>
            </a:endParaRPr>
          </a:p>
          <a:p>
            <a:pPr lvl="0" rtl="0">
              <a:spcBef>
                <a:spcPts val="700"/>
              </a:spcBef>
              <a:spcAft>
                <a:spcPts val="0"/>
              </a:spcAft>
              <a:buClr>
                <a:schemeClr val="tx1"/>
              </a:buClr>
              <a:buSzPct val="61111"/>
              <a:buFont typeface="Arial"/>
              <a:buNone/>
            </a:pPr>
            <a:endParaRPr dirty="0">
              <a:latin typeface="Arial"/>
              <a:ea typeface="Arial"/>
              <a:cs typeface="Arial"/>
              <a:sym typeface="Arial"/>
            </a:endParaRPr>
          </a:p>
          <a:p>
            <a:pPr lvl="0" rtl="0">
              <a:spcBef>
                <a:spcPts val="700"/>
              </a:spcBef>
              <a:spcAft>
                <a:spcPts val="0"/>
              </a:spcAft>
              <a:buClr>
                <a:schemeClr val="tx1"/>
              </a:buClr>
              <a:buSzPct val="78571"/>
              <a:buFont typeface="Arial"/>
              <a:buNone/>
            </a:pPr>
            <a:r>
              <a:rPr lang="en" sz="1400" dirty="0">
                <a:latin typeface="Arial"/>
                <a:ea typeface="Arial"/>
                <a:cs typeface="Arial"/>
                <a:sym typeface="Arial"/>
              </a:rPr>
              <a:t> </a:t>
            </a:r>
          </a:p>
          <a:p>
            <a:pPr lvl="0" rtl="0">
              <a:spcBef>
                <a:spcPts val="0"/>
              </a:spcBef>
              <a:spcAft>
                <a:spcPts val="0"/>
              </a:spcAft>
              <a:buClr>
                <a:schemeClr val="tx1"/>
              </a:buClr>
              <a:buNone/>
            </a:pPr>
            <a:endParaRPr sz="1600" dirty="0">
              <a:latin typeface="Arial"/>
              <a:ea typeface="Arial"/>
              <a:cs typeface="Arial"/>
              <a:sym typeface="Arial"/>
            </a:endParaRPr>
          </a:p>
        </p:txBody>
      </p:sp>
      <p:sp>
        <p:nvSpPr>
          <p:cNvPr id="638" name="Shape 638"/>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74</a:t>
            </a:fld>
            <a:endParaRPr lang="en" dirty="0">
              <a:solidFill>
                <a:srgbClr val="8A8A8A"/>
              </a:solidFill>
            </a:endParaRPr>
          </a:p>
        </p:txBody>
      </p:sp>
      <p:sp>
        <p:nvSpPr>
          <p:cNvPr id="641" name="Shape 641"/>
          <p:cNvSpPr txBox="1"/>
          <p:nvPr/>
        </p:nvSpPr>
        <p:spPr>
          <a:xfrm>
            <a:off x="1907458" y="4312358"/>
            <a:ext cx="3995631" cy="575501"/>
          </a:xfrm>
          <a:prstGeom prst="rect">
            <a:avLst/>
          </a:prstGeom>
          <a:noFill/>
          <a:ln>
            <a:noFill/>
          </a:ln>
        </p:spPr>
        <p:txBody>
          <a:bodyPr lIns="91425" tIns="91425" rIns="91425" bIns="91425" anchor="t" anchorCtr="0">
            <a:noAutofit/>
          </a:bodyPr>
          <a:lstStyle/>
          <a:p>
            <a:pPr lvl="0" rtl="0">
              <a:lnSpc>
                <a:spcPct val="115000"/>
              </a:lnSpc>
              <a:spcBef>
                <a:spcPts val="700"/>
              </a:spcBef>
              <a:buClr>
                <a:schemeClr val="dk2"/>
              </a:buClr>
              <a:buSzPct val="110000"/>
              <a:buFont typeface="Arial"/>
              <a:buNone/>
            </a:pPr>
            <a:r>
              <a:rPr lang="en" sz="800" dirty="0">
                <a:solidFill>
                  <a:srgbClr val="8A8A8A"/>
                </a:solidFill>
              </a:rPr>
              <a:t>24. Berkeley Software Distribution</a:t>
            </a:r>
            <a:br>
              <a:rPr lang="en" sz="800" dirty="0">
                <a:solidFill>
                  <a:srgbClr val="8A8A8A"/>
                </a:solidFill>
              </a:rPr>
            </a:br>
            <a:r>
              <a:rPr lang="en" sz="800" dirty="0">
                <a:solidFill>
                  <a:srgbClr val="8A8A8A"/>
                </a:solidFill>
              </a:rPr>
              <a:t>25. GPL refers to the GNU General Public License, often referred to as “GNU GPL” or “GPL.”</a:t>
            </a:r>
            <a:br>
              <a:rPr lang="en" sz="800" dirty="0">
                <a:solidFill>
                  <a:srgbClr val="8A8A8A"/>
                </a:solidFill>
              </a:rPr>
            </a:br>
            <a:endParaRPr lang="en" sz="800"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39">
                                            <p:txEl>
                                              <p:pRg st="0" end="0"/>
                                            </p:txEl>
                                          </p:spTgt>
                                        </p:tgtEl>
                                        <p:attrNameLst>
                                          <p:attrName>style.visibility</p:attrName>
                                        </p:attrNameLst>
                                      </p:cBhvr>
                                      <p:to>
                                        <p:strVal val="visible"/>
                                      </p:to>
                                    </p:set>
                                    <p:animEffect transition="in" filter="fade">
                                      <p:cBhvr>
                                        <p:cTn id="7" dur="1000"/>
                                        <p:tgtEl>
                                          <p:spTgt spid="6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39">
                                            <p:txEl>
                                              <p:pRg st="1" end="1"/>
                                            </p:txEl>
                                          </p:spTgt>
                                        </p:tgtEl>
                                        <p:attrNameLst>
                                          <p:attrName>style.visibility</p:attrName>
                                        </p:attrNameLst>
                                      </p:cBhvr>
                                      <p:to>
                                        <p:strVal val="visible"/>
                                      </p:to>
                                    </p:set>
                                    <p:animEffect transition="in" filter="fade">
                                      <p:cBhvr>
                                        <p:cTn id="12" dur="1000"/>
                                        <p:tgtEl>
                                          <p:spTgt spid="63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39">
                                            <p:txEl>
                                              <p:pRg st="2" end="2"/>
                                            </p:txEl>
                                          </p:spTgt>
                                        </p:tgtEl>
                                        <p:attrNameLst>
                                          <p:attrName>style.visibility</p:attrName>
                                        </p:attrNameLst>
                                      </p:cBhvr>
                                      <p:to>
                                        <p:strVal val="visible"/>
                                      </p:to>
                                    </p:set>
                                    <p:animEffect transition="in" filter="fade">
                                      <p:cBhvr>
                                        <p:cTn id="17" dur="1000"/>
                                        <p:tgtEl>
                                          <p:spTgt spid="63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39">
                                            <p:txEl>
                                              <p:pRg st="5" end="5"/>
                                            </p:txEl>
                                          </p:spTgt>
                                        </p:tgtEl>
                                        <p:attrNameLst>
                                          <p:attrName>style.visibility</p:attrName>
                                        </p:attrNameLst>
                                      </p:cBhvr>
                                      <p:to>
                                        <p:strVal val="visible"/>
                                      </p:to>
                                    </p:set>
                                    <p:animEffect transition="in" filter="fade">
                                      <p:cBhvr>
                                        <p:cTn id="22" dur="1000"/>
                                        <p:tgtEl>
                                          <p:spTgt spid="6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Shape 645"/>
        <p:cNvGrpSpPr/>
        <p:nvPr/>
      </p:nvGrpSpPr>
      <p:grpSpPr>
        <a:xfrm>
          <a:off x="0" y="0"/>
          <a:ext cx="0" cy="0"/>
          <a:chOff x="0" y="0"/>
          <a:chExt cx="0" cy="0"/>
        </a:xfrm>
      </p:grpSpPr>
      <p:sp>
        <p:nvSpPr>
          <p:cNvPr id="646" name="Shape 646"/>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648" name="Shape 648"/>
          <p:cNvSpPr txBox="1">
            <a:spLocks noGrp="1"/>
          </p:cNvSpPr>
          <p:nvPr>
            <p:ph type="body" idx="1"/>
          </p:nvPr>
        </p:nvSpPr>
        <p:spPr>
          <a:xfrm>
            <a:off x="844952" y="1404859"/>
            <a:ext cx="7653047" cy="2455364"/>
          </a:xfrm>
          <a:prstGeom prst="rect">
            <a:avLst/>
          </a:prstGeom>
        </p:spPr>
        <p:txBody>
          <a:bodyPr lIns="91425" tIns="91425" rIns="91425" bIns="91425" anchor="t" anchorCtr="0">
            <a:noAutofit/>
          </a:bodyPr>
          <a:lstStyle/>
          <a:p>
            <a:pPr lvl="0" rtl="0">
              <a:spcBef>
                <a:spcPts val="0"/>
              </a:spcBef>
              <a:spcAft>
                <a:spcPts val="0"/>
              </a:spcAft>
              <a:buClr>
                <a:schemeClr val="tx1"/>
              </a:buClr>
              <a:buNone/>
            </a:pPr>
            <a:r>
              <a:rPr lang="en" sz="1800" b="1" dirty="0">
                <a:solidFill>
                  <a:schemeClr val="tx1"/>
                </a:solidFill>
                <a:latin typeface="Arial"/>
                <a:ea typeface="Arial"/>
                <a:cs typeface="Arial"/>
                <a:sym typeface="Arial"/>
              </a:rPr>
              <a:t>SOFTWARE AND “DERIVATIVE WORKS”</a:t>
            </a:r>
            <a:endParaRPr sz="1800" dirty="0">
              <a:latin typeface="Arial"/>
              <a:ea typeface="Arial"/>
              <a:cs typeface="Arial"/>
              <a:sym typeface="Arial"/>
            </a:endParaRPr>
          </a:p>
          <a:p>
            <a:pPr lvl="0" rtl="0">
              <a:spcBef>
                <a:spcPts val="0"/>
              </a:spcBef>
              <a:spcAft>
                <a:spcPts val="0"/>
              </a:spcAft>
              <a:buClr>
                <a:schemeClr val="tx1"/>
              </a:buClr>
              <a:buNone/>
            </a:pPr>
            <a:r>
              <a:rPr lang="en" sz="1800" dirty="0">
                <a:latin typeface="Arial"/>
                <a:ea typeface="Arial"/>
                <a:cs typeface="Arial"/>
                <a:sym typeface="Arial"/>
              </a:rPr>
              <a:t>Code that modifies or incorporates the code of another can be a derivative work. The term “derivative work” does not distinguish between incorporation or modification.</a:t>
            </a:r>
          </a:p>
          <a:p>
            <a:pPr marL="457200" lvl="0" indent="-330200" rtl="0">
              <a:spcBef>
                <a:spcPts val="0"/>
              </a:spcBef>
              <a:spcAft>
                <a:spcPts val="0"/>
              </a:spcAft>
              <a:buClr>
                <a:schemeClr val="tx1"/>
              </a:buClr>
              <a:buSzPct val="100000"/>
              <a:buFont typeface="Arial" panose="020B0604020202020204" pitchFamily="34" charset="0"/>
              <a:buChar char="•"/>
            </a:pPr>
            <a:r>
              <a:rPr lang="en" sz="1400" dirty="0">
                <a:latin typeface="Arial"/>
                <a:ea typeface="Arial"/>
                <a:cs typeface="Arial"/>
                <a:sym typeface="Arial"/>
              </a:rPr>
              <a:t>When using code from another party, it is important to understand restrictions and obligations regarding its use and redistribution.</a:t>
            </a:r>
          </a:p>
          <a:p>
            <a:pPr marL="457200" lvl="0" indent="-330200" rtl="0">
              <a:spcBef>
                <a:spcPts val="0"/>
              </a:spcBef>
              <a:spcAft>
                <a:spcPts val="0"/>
              </a:spcAft>
              <a:buClr>
                <a:schemeClr val="tx1"/>
              </a:buClr>
              <a:buSzPct val="100000"/>
              <a:buFont typeface="Arial" panose="020B0604020202020204" pitchFamily="34" charset="0"/>
              <a:buChar char="•"/>
            </a:pPr>
            <a:r>
              <a:rPr lang="en" sz="1400" dirty="0">
                <a:latin typeface="Arial"/>
                <a:ea typeface="Arial"/>
                <a:cs typeface="Arial"/>
                <a:sym typeface="Arial"/>
              </a:rPr>
              <a:t>It is important when giving another party rights to use your code that you clearly identify the specific uses that you are permitting. </a:t>
            </a:r>
            <a:br>
              <a:rPr lang="en" sz="1400" dirty="0">
                <a:latin typeface="Arial"/>
                <a:ea typeface="Arial"/>
                <a:cs typeface="Arial"/>
                <a:sym typeface="Arial"/>
              </a:rPr>
            </a:br>
            <a:endParaRPr lang="en" sz="1400" dirty="0">
              <a:latin typeface="Arial"/>
              <a:ea typeface="Arial"/>
              <a:cs typeface="Arial"/>
              <a:sym typeface="Arial"/>
            </a:endParaRPr>
          </a:p>
          <a:p>
            <a:pPr lvl="0" rtl="0">
              <a:spcBef>
                <a:spcPts val="700"/>
              </a:spcBef>
              <a:spcAft>
                <a:spcPts val="0"/>
              </a:spcAft>
              <a:buClr>
                <a:schemeClr val="tx1"/>
              </a:buClr>
              <a:buSzPct val="61111"/>
              <a:buFont typeface="Arial"/>
              <a:buNone/>
            </a:pPr>
            <a:endParaRPr sz="1800" dirty="0">
              <a:latin typeface="Arial"/>
              <a:ea typeface="Arial"/>
              <a:cs typeface="Arial"/>
              <a:sym typeface="Arial"/>
            </a:endParaRPr>
          </a:p>
          <a:p>
            <a:pPr lvl="0" rtl="0">
              <a:spcBef>
                <a:spcPts val="700"/>
              </a:spcBef>
              <a:spcAft>
                <a:spcPts val="0"/>
              </a:spcAft>
              <a:buClr>
                <a:schemeClr val="tx1"/>
              </a:buClr>
              <a:buSzPct val="61111"/>
              <a:buFont typeface="Arial"/>
              <a:buNone/>
            </a:pPr>
            <a:endParaRPr sz="1800" dirty="0">
              <a:latin typeface="Arial"/>
              <a:ea typeface="Arial"/>
              <a:cs typeface="Arial"/>
              <a:sym typeface="Arial"/>
            </a:endParaRPr>
          </a:p>
          <a:p>
            <a:pPr lvl="0" rtl="0">
              <a:spcBef>
                <a:spcPts val="700"/>
              </a:spcBef>
              <a:spcAft>
                <a:spcPts val="0"/>
              </a:spcAft>
              <a:buClr>
                <a:schemeClr val="tx1"/>
              </a:buClr>
              <a:buSzPct val="78571"/>
              <a:buFont typeface="Arial"/>
              <a:buNone/>
            </a:pPr>
            <a:r>
              <a:rPr lang="en" sz="1200" dirty="0">
                <a:latin typeface="Arial"/>
                <a:ea typeface="Arial"/>
                <a:cs typeface="Arial"/>
                <a:sym typeface="Arial"/>
              </a:rPr>
              <a:t> </a:t>
            </a:r>
          </a:p>
          <a:p>
            <a:pPr lvl="0" rtl="0">
              <a:spcBef>
                <a:spcPts val="0"/>
              </a:spcBef>
              <a:spcAft>
                <a:spcPts val="0"/>
              </a:spcAft>
              <a:buClr>
                <a:schemeClr val="tx1"/>
              </a:buClr>
              <a:buNone/>
            </a:pPr>
            <a:endParaRPr sz="1400" dirty="0">
              <a:latin typeface="Arial"/>
              <a:ea typeface="Arial"/>
              <a:cs typeface="Arial"/>
              <a:sym typeface="Arial"/>
            </a:endParaRPr>
          </a:p>
        </p:txBody>
      </p:sp>
      <p:sp>
        <p:nvSpPr>
          <p:cNvPr id="647" name="Shape 647"/>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75</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48"/>
                                        </p:tgtEl>
                                        <p:attrNameLst>
                                          <p:attrName>style.visibility</p:attrName>
                                        </p:attrNameLst>
                                      </p:cBhvr>
                                      <p:to>
                                        <p:strVal val="visible"/>
                                      </p:to>
                                    </p:set>
                                    <p:animEffect transition="in" filter="fade">
                                      <p:cBhvr>
                                        <p:cTn id="7" dur="1000"/>
                                        <p:tgtEl>
                                          <p:spTgt spid="6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Shape 653"/>
        <p:cNvGrpSpPr/>
        <p:nvPr/>
      </p:nvGrpSpPr>
      <p:grpSpPr>
        <a:xfrm>
          <a:off x="0" y="0"/>
          <a:ext cx="0" cy="0"/>
          <a:chOff x="0" y="0"/>
          <a:chExt cx="0" cy="0"/>
        </a:xfrm>
      </p:grpSpPr>
      <p:sp>
        <p:nvSpPr>
          <p:cNvPr id="654" name="Shape 654"/>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656" name="Shape 656"/>
          <p:cNvSpPr txBox="1">
            <a:spLocks noGrp="1"/>
          </p:cNvSpPr>
          <p:nvPr>
            <p:ph type="body" idx="1"/>
          </p:nvPr>
        </p:nvSpPr>
        <p:spPr>
          <a:xfrm>
            <a:off x="805623" y="1370098"/>
            <a:ext cx="7443642" cy="2455364"/>
          </a:xfrm>
          <a:prstGeom prst="rect">
            <a:avLst/>
          </a:prstGeom>
        </p:spPr>
        <p:txBody>
          <a:bodyPr lIns="91425" tIns="91425" rIns="91425" bIns="91425" anchor="t" anchorCtr="0">
            <a:noAutofit/>
          </a:bodyPr>
          <a:lstStyle/>
          <a:p>
            <a:pPr lvl="0" rtl="0">
              <a:spcBef>
                <a:spcPts val="0"/>
              </a:spcBef>
              <a:spcAft>
                <a:spcPts val="0"/>
              </a:spcAft>
              <a:buClr>
                <a:schemeClr val="tx1"/>
              </a:buClr>
              <a:buNone/>
            </a:pPr>
            <a:r>
              <a:rPr lang="en" sz="1800" b="1" dirty="0">
                <a:solidFill>
                  <a:schemeClr val="tx1"/>
                </a:solidFill>
                <a:latin typeface="Arial"/>
                <a:ea typeface="Arial"/>
                <a:cs typeface="Arial"/>
                <a:sym typeface="Arial"/>
              </a:rPr>
              <a:t>WORK MADE FOR HIRE</a:t>
            </a:r>
            <a:endParaRPr sz="1800" dirty="0">
              <a:latin typeface="Arial"/>
              <a:ea typeface="Arial"/>
              <a:cs typeface="Arial"/>
              <a:sym typeface="Arial"/>
            </a:endParaRPr>
          </a:p>
          <a:p>
            <a:pPr lvl="0" rtl="0">
              <a:spcBef>
                <a:spcPts val="0"/>
              </a:spcBef>
              <a:spcAft>
                <a:spcPts val="0"/>
              </a:spcAft>
              <a:buClr>
                <a:schemeClr val="tx1"/>
              </a:buClr>
              <a:buNone/>
            </a:pPr>
            <a:r>
              <a:rPr lang="en" sz="1800" dirty="0">
                <a:latin typeface="Arial"/>
                <a:ea typeface="Arial"/>
                <a:cs typeface="Arial"/>
                <a:sym typeface="Arial"/>
              </a:rPr>
              <a:t>Under the </a:t>
            </a:r>
            <a:r>
              <a:rPr lang="en" sz="1800" b="1" dirty="0">
                <a:solidFill>
                  <a:schemeClr val="tx1"/>
                </a:solidFill>
                <a:latin typeface="Arial"/>
                <a:ea typeface="Arial"/>
                <a:cs typeface="Arial"/>
                <a:sym typeface="Arial"/>
              </a:rPr>
              <a:t>work made for hire</a:t>
            </a:r>
            <a:r>
              <a:rPr lang="en" sz="1800" b="1" baseline="30000" dirty="0">
                <a:solidFill>
                  <a:schemeClr val="tx1"/>
                </a:solidFill>
                <a:latin typeface="Arial"/>
                <a:ea typeface="Arial"/>
                <a:cs typeface="Arial"/>
                <a:sym typeface="Arial"/>
              </a:rPr>
              <a:t>26</a:t>
            </a:r>
            <a:r>
              <a:rPr lang="en" sz="1800" b="1" dirty="0">
                <a:solidFill>
                  <a:schemeClr val="tx1"/>
                </a:solidFill>
                <a:latin typeface="Arial"/>
                <a:ea typeface="Arial"/>
                <a:cs typeface="Arial"/>
                <a:sym typeface="Arial"/>
              </a:rPr>
              <a:t> </a:t>
            </a:r>
            <a:r>
              <a:rPr lang="en" sz="1800" dirty="0">
                <a:latin typeface="Arial"/>
                <a:ea typeface="Arial"/>
                <a:cs typeface="Arial"/>
                <a:sym typeface="Arial"/>
              </a:rPr>
              <a:t>doctrine, works authored by employees as part of their job are generally considered, from a copyright standpoint, to be authored and owned by the employer. </a:t>
            </a:r>
          </a:p>
          <a:p>
            <a:pPr lvl="0" rtl="0">
              <a:spcBef>
                <a:spcPts val="700"/>
              </a:spcBef>
              <a:spcAft>
                <a:spcPts val="0"/>
              </a:spcAft>
              <a:buClr>
                <a:schemeClr val="tx1"/>
              </a:buClr>
              <a:buSzPct val="68750"/>
              <a:buFont typeface="Arial"/>
              <a:buNone/>
            </a:pPr>
            <a:r>
              <a:rPr lang="en" sz="1400" i="1" dirty="0">
                <a:latin typeface="Arial"/>
                <a:ea typeface="Arial"/>
                <a:cs typeface="Arial"/>
                <a:sym typeface="Arial"/>
              </a:rPr>
              <a:t>Examples:</a:t>
            </a:r>
          </a:p>
          <a:p>
            <a:pPr marL="457200" lvl="0" indent="-330200" rtl="0">
              <a:lnSpc>
                <a:spcPct val="100000"/>
              </a:lnSpc>
              <a:spcBef>
                <a:spcPts val="700"/>
              </a:spcBef>
              <a:spcAft>
                <a:spcPts val="0"/>
              </a:spcAft>
              <a:buClr>
                <a:schemeClr val="tx1"/>
              </a:buClr>
              <a:buSzPct val="100000"/>
              <a:buFont typeface="Arial" panose="020B0604020202020204" pitchFamily="34" charset="0"/>
              <a:buChar char="•"/>
            </a:pPr>
            <a:r>
              <a:rPr lang="en" sz="1400" dirty="0">
                <a:latin typeface="Arial"/>
                <a:ea typeface="Arial"/>
                <a:cs typeface="Arial"/>
                <a:sym typeface="Arial"/>
              </a:rPr>
              <a:t>A user manual for an accounting system, written by an employee who designs and implements it</a:t>
            </a:r>
          </a:p>
          <a:p>
            <a:pPr marL="457200" lvl="0" indent="-330200" rtl="0">
              <a:lnSpc>
                <a:spcPct val="100000"/>
              </a:lnSpc>
              <a:spcBef>
                <a:spcPts val="700"/>
              </a:spcBef>
              <a:spcAft>
                <a:spcPts val="0"/>
              </a:spcAft>
              <a:buClr>
                <a:schemeClr val="tx1"/>
              </a:buClr>
              <a:buSzPct val="100000"/>
              <a:buFont typeface="Arial" panose="020B0604020202020204" pitchFamily="34" charset="0"/>
              <a:buChar char="•"/>
            </a:pPr>
            <a:r>
              <a:rPr lang="en" sz="1400" dirty="0">
                <a:latin typeface="Arial"/>
                <a:ea typeface="Arial"/>
                <a:cs typeface="Arial"/>
                <a:sym typeface="Arial"/>
              </a:rPr>
              <a:t>Source code written by an employee in the performance of his or her job</a:t>
            </a:r>
          </a:p>
          <a:p>
            <a:pPr lvl="0" rtl="0">
              <a:spcBef>
                <a:spcPts val="0"/>
              </a:spcBef>
              <a:spcAft>
                <a:spcPts val="0"/>
              </a:spcAft>
              <a:buClr>
                <a:schemeClr val="tx1"/>
              </a:buClr>
              <a:buNone/>
            </a:pPr>
            <a:r>
              <a:rPr lang="en" sz="1400" dirty="0">
                <a:latin typeface="Arial"/>
                <a:ea typeface="Arial"/>
                <a:cs typeface="Arial"/>
                <a:sym typeface="Arial"/>
              </a:rPr>
              <a:t/>
            </a:r>
            <a:br>
              <a:rPr lang="en" sz="1400" dirty="0">
                <a:latin typeface="Arial"/>
                <a:ea typeface="Arial"/>
                <a:cs typeface="Arial"/>
                <a:sym typeface="Arial"/>
              </a:rPr>
            </a:br>
            <a:endParaRPr lang="en" sz="1400" dirty="0">
              <a:latin typeface="Arial"/>
              <a:ea typeface="Arial"/>
              <a:cs typeface="Arial"/>
              <a:sym typeface="Arial"/>
            </a:endParaRPr>
          </a:p>
        </p:txBody>
      </p:sp>
      <p:sp>
        <p:nvSpPr>
          <p:cNvPr id="655" name="Shape 655"/>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76</a:t>
            </a:fld>
            <a:endParaRPr lang="en" dirty="0">
              <a:solidFill>
                <a:srgbClr val="8A8A8A"/>
              </a:solidFill>
            </a:endParaRPr>
          </a:p>
        </p:txBody>
      </p:sp>
      <p:sp>
        <p:nvSpPr>
          <p:cNvPr id="2" name="Rectangle 1"/>
          <p:cNvSpPr/>
          <p:nvPr/>
        </p:nvSpPr>
        <p:spPr>
          <a:xfrm>
            <a:off x="2133769" y="4236565"/>
            <a:ext cx="2599587" cy="461665"/>
          </a:xfrm>
          <a:prstGeom prst="rect">
            <a:avLst/>
          </a:prstGeom>
        </p:spPr>
        <p:txBody>
          <a:bodyPr wrap="square">
            <a:spAutoFit/>
          </a:bodyPr>
          <a:lstStyle/>
          <a:p>
            <a:pPr lvl="0" algn="just">
              <a:spcBef>
                <a:spcPts val="700"/>
              </a:spcBef>
              <a:buClr>
                <a:schemeClr val="dk2"/>
              </a:buClr>
              <a:buSzPct val="78571"/>
            </a:pPr>
            <a:r>
              <a:rPr lang="en" sz="2400" dirty="0">
                <a:solidFill>
                  <a:srgbClr val="8A8A8A"/>
                </a:solidFill>
              </a:rPr>
              <a:t> </a:t>
            </a:r>
            <a:r>
              <a:rPr lang="en" sz="900" dirty="0">
                <a:solidFill>
                  <a:srgbClr val="8A8A8A"/>
                </a:solidFill>
              </a:rPr>
              <a:t>26. </a:t>
            </a:r>
            <a:r>
              <a:rPr lang="en" sz="900" dirty="0">
                <a:solidFill>
                  <a:srgbClr val="8A8A8A"/>
                </a:solidFill>
                <a:hlinkClick r:id="rId3"/>
              </a:rPr>
              <a:t>17 U.S.C. § 101</a:t>
            </a:r>
            <a:r>
              <a:rPr lang="en" sz="900" dirty="0">
                <a:solidFill>
                  <a:srgbClr val="8A8A8A"/>
                </a:solidFill>
              </a:rPr>
              <a:t>: “Work Made for Hire”.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56">
                                            <p:txEl>
                                              <p:pRg st="0" end="0"/>
                                            </p:txEl>
                                          </p:spTgt>
                                        </p:tgtEl>
                                        <p:attrNameLst>
                                          <p:attrName>style.visibility</p:attrName>
                                        </p:attrNameLst>
                                      </p:cBhvr>
                                      <p:to>
                                        <p:strVal val="visible"/>
                                      </p:to>
                                    </p:set>
                                    <p:animEffect transition="in" filter="fade">
                                      <p:cBhvr>
                                        <p:cTn id="7" dur="1000"/>
                                        <p:tgtEl>
                                          <p:spTgt spid="65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56">
                                            <p:txEl>
                                              <p:pRg st="1" end="1"/>
                                            </p:txEl>
                                          </p:spTgt>
                                        </p:tgtEl>
                                        <p:attrNameLst>
                                          <p:attrName>style.visibility</p:attrName>
                                        </p:attrNameLst>
                                      </p:cBhvr>
                                      <p:to>
                                        <p:strVal val="visible"/>
                                      </p:to>
                                    </p:set>
                                    <p:animEffect transition="in" filter="fade">
                                      <p:cBhvr>
                                        <p:cTn id="12" dur="1000"/>
                                        <p:tgtEl>
                                          <p:spTgt spid="65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56">
                                            <p:txEl>
                                              <p:pRg st="2" end="2"/>
                                            </p:txEl>
                                          </p:spTgt>
                                        </p:tgtEl>
                                        <p:attrNameLst>
                                          <p:attrName>style.visibility</p:attrName>
                                        </p:attrNameLst>
                                      </p:cBhvr>
                                      <p:to>
                                        <p:strVal val="visible"/>
                                      </p:to>
                                    </p:set>
                                    <p:animEffect transition="in" filter="fade">
                                      <p:cBhvr>
                                        <p:cTn id="17" dur="1000"/>
                                        <p:tgtEl>
                                          <p:spTgt spid="65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56">
                                            <p:txEl>
                                              <p:pRg st="3" end="3"/>
                                            </p:txEl>
                                          </p:spTgt>
                                        </p:tgtEl>
                                        <p:attrNameLst>
                                          <p:attrName>style.visibility</p:attrName>
                                        </p:attrNameLst>
                                      </p:cBhvr>
                                      <p:to>
                                        <p:strVal val="visible"/>
                                      </p:to>
                                    </p:set>
                                    <p:animEffect transition="in" filter="fade">
                                      <p:cBhvr>
                                        <p:cTn id="22" dur="1000"/>
                                        <p:tgtEl>
                                          <p:spTgt spid="65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56">
                                            <p:txEl>
                                              <p:pRg st="4" end="4"/>
                                            </p:txEl>
                                          </p:spTgt>
                                        </p:tgtEl>
                                        <p:attrNameLst>
                                          <p:attrName>style.visibility</p:attrName>
                                        </p:attrNameLst>
                                      </p:cBhvr>
                                      <p:to>
                                        <p:strVal val="visible"/>
                                      </p:to>
                                    </p:set>
                                    <p:animEffect transition="in" filter="fade">
                                      <p:cBhvr>
                                        <p:cTn id="27" dur="1000"/>
                                        <p:tgtEl>
                                          <p:spTgt spid="65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56">
                                            <p:txEl>
                                              <p:pRg st="5" end="5"/>
                                            </p:txEl>
                                          </p:spTgt>
                                        </p:tgtEl>
                                        <p:attrNameLst>
                                          <p:attrName>style.visibility</p:attrName>
                                        </p:attrNameLst>
                                      </p:cBhvr>
                                      <p:to>
                                        <p:strVal val="visible"/>
                                      </p:to>
                                    </p:set>
                                    <p:animEffect transition="in" filter="fade">
                                      <p:cBhvr>
                                        <p:cTn id="32" dur="1000"/>
                                        <p:tgtEl>
                                          <p:spTgt spid="65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Shape 661"/>
        <p:cNvGrpSpPr/>
        <p:nvPr/>
      </p:nvGrpSpPr>
      <p:grpSpPr>
        <a:xfrm>
          <a:off x="0" y="0"/>
          <a:ext cx="0" cy="0"/>
          <a:chOff x="0" y="0"/>
          <a:chExt cx="0" cy="0"/>
        </a:xfrm>
      </p:grpSpPr>
      <p:sp>
        <p:nvSpPr>
          <p:cNvPr id="662" name="Shape 662"/>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664" name="Shape 664"/>
          <p:cNvSpPr txBox="1">
            <a:spLocks noGrp="1"/>
          </p:cNvSpPr>
          <p:nvPr>
            <p:ph type="body" idx="1"/>
          </p:nvPr>
        </p:nvSpPr>
        <p:spPr>
          <a:xfrm>
            <a:off x="825288" y="1434353"/>
            <a:ext cx="7653047" cy="2455364"/>
          </a:xfrm>
          <a:prstGeom prst="rect">
            <a:avLst/>
          </a:prstGeom>
        </p:spPr>
        <p:txBody>
          <a:bodyPr lIns="91425" tIns="91425" rIns="91425" bIns="91425" anchor="t" anchorCtr="0">
            <a:noAutofit/>
          </a:bodyPr>
          <a:lstStyle/>
          <a:p>
            <a:pPr lvl="0" rtl="0">
              <a:spcBef>
                <a:spcPts val="0"/>
              </a:spcBef>
              <a:spcAft>
                <a:spcPts val="0"/>
              </a:spcAft>
              <a:buClr>
                <a:schemeClr val="tx1"/>
              </a:buClr>
              <a:buNone/>
            </a:pPr>
            <a:r>
              <a:rPr lang="en" b="1" dirty="0">
                <a:solidFill>
                  <a:schemeClr val="tx1"/>
                </a:solidFill>
                <a:latin typeface="Arial"/>
                <a:ea typeface="Arial"/>
                <a:cs typeface="Arial"/>
                <a:sym typeface="Arial"/>
              </a:rPr>
              <a:t>COPYRIGHT FOR WORKS BY </a:t>
            </a:r>
            <a:r>
              <a:rPr lang="es-PR" b="1" dirty="0">
                <a:solidFill>
                  <a:schemeClr val="tx1"/>
                </a:solidFill>
                <a:latin typeface="Arial"/>
                <a:ea typeface="Arial"/>
                <a:cs typeface="Arial"/>
                <a:sym typeface="Arial"/>
              </a:rPr>
              <a:t>University</a:t>
            </a:r>
            <a:r>
              <a:rPr lang="en" b="1" dirty="0">
                <a:solidFill>
                  <a:schemeClr val="tx1"/>
                </a:solidFill>
                <a:latin typeface="Arial"/>
                <a:ea typeface="Arial"/>
                <a:cs typeface="Arial"/>
                <a:sym typeface="Arial"/>
              </a:rPr>
              <a:t> FACULTY</a:t>
            </a:r>
            <a:endParaRPr dirty="0">
              <a:solidFill>
                <a:schemeClr val="tx1"/>
              </a:solidFill>
              <a:latin typeface="Arial"/>
              <a:ea typeface="Arial"/>
              <a:cs typeface="Arial"/>
              <a:sym typeface="Arial"/>
            </a:endParaRPr>
          </a:p>
          <a:p>
            <a:pPr lvl="0" rtl="0">
              <a:spcBef>
                <a:spcPts val="0"/>
              </a:spcBef>
              <a:spcAft>
                <a:spcPts val="0"/>
              </a:spcAft>
              <a:buClr>
                <a:schemeClr val="tx1"/>
              </a:buClr>
              <a:buNone/>
            </a:pPr>
            <a:r>
              <a:rPr lang="en" dirty="0">
                <a:latin typeface="Arial"/>
                <a:ea typeface="Arial"/>
                <a:cs typeface="Arial"/>
                <a:sym typeface="Arial"/>
              </a:rPr>
              <a:t>In accordance with case law, custom, and copyright policies in place at many Universities, </a:t>
            </a:r>
            <a:r>
              <a:rPr lang="es-PR" dirty="0">
                <a:latin typeface="Arial"/>
                <a:ea typeface="Arial"/>
                <a:cs typeface="Arial"/>
                <a:sym typeface="Arial"/>
              </a:rPr>
              <a:t>University</a:t>
            </a:r>
            <a:r>
              <a:rPr lang="en" dirty="0">
                <a:latin typeface="Arial"/>
                <a:ea typeface="Arial"/>
                <a:cs typeface="Arial"/>
                <a:sym typeface="Arial"/>
              </a:rPr>
              <a:t> faculty typically retain copyright ownership of:</a:t>
            </a:r>
          </a:p>
          <a:p>
            <a:pPr lvl="0" rtl="0">
              <a:spcBef>
                <a:spcPts val="0"/>
              </a:spcBef>
              <a:spcAft>
                <a:spcPts val="0"/>
              </a:spcAft>
              <a:buClr>
                <a:schemeClr val="tx1"/>
              </a:buClr>
              <a:buNone/>
            </a:pPr>
            <a:endParaRPr lang="en" dirty="0">
              <a:latin typeface="Arial"/>
              <a:ea typeface="Arial"/>
              <a:cs typeface="Arial"/>
              <a:sym typeface="Arial"/>
            </a:endParaRPr>
          </a:p>
          <a:p>
            <a:pPr marL="514350" lvl="0" indent="-285750" rtl="0">
              <a:spcBef>
                <a:spcPts val="0"/>
              </a:spcBef>
              <a:spcAft>
                <a:spcPts val="0"/>
              </a:spcAft>
              <a:buClr>
                <a:schemeClr val="tx1"/>
              </a:buClr>
              <a:buFont typeface="Arial" panose="020B0604020202020204" pitchFamily="34" charset="0"/>
              <a:buChar char="•"/>
            </a:pPr>
            <a:r>
              <a:rPr lang="en" dirty="0">
                <a:latin typeface="Arial"/>
                <a:ea typeface="Arial"/>
                <a:cs typeface="Arial"/>
                <a:sym typeface="Arial"/>
              </a:rPr>
              <a:t>Scholarly works such as journal articles</a:t>
            </a:r>
          </a:p>
          <a:p>
            <a:pPr marL="514350" lvl="0" indent="-285750" rtl="0">
              <a:spcBef>
                <a:spcPts val="0"/>
              </a:spcBef>
              <a:spcAft>
                <a:spcPts val="0"/>
              </a:spcAft>
              <a:buClr>
                <a:schemeClr val="tx1"/>
              </a:buClr>
              <a:buFont typeface="Arial" panose="020B0604020202020204" pitchFamily="34" charset="0"/>
              <a:buChar char="•"/>
            </a:pPr>
            <a:r>
              <a:rPr lang="en" dirty="0">
                <a:latin typeface="Arial"/>
                <a:ea typeface="Arial"/>
                <a:cs typeface="Arial"/>
                <a:sym typeface="Arial"/>
              </a:rPr>
              <a:t>Course materials prepared for use teaching </a:t>
            </a:r>
          </a:p>
          <a:p>
            <a:pPr lvl="0" rtl="0">
              <a:spcBef>
                <a:spcPts val="700"/>
              </a:spcBef>
              <a:spcAft>
                <a:spcPts val="0"/>
              </a:spcAft>
              <a:buClr>
                <a:schemeClr val="tx1"/>
              </a:buClr>
              <a:buSzPct val="68750"/>
              <a:buFont typeface="Arial"/>
              <a:buNone/>
            </a:pPr>
            <a:endParaRPr sz="1600" dirty="0">
              <a:latin typeface="Arial"/>
              <a:ea typeface="Arial"/>
              <a:cs typeface="Arial"/>
              <a:sym typeface="Arial"/>
            </a:endParaRPr>
          </a:p>
          <a:p>
            <a:pPr lvl="0" rtl="0">
              <a:spcBef>
                <a:spcPts val="0"/>
              </a:spcBef>
              <a:spcAft>
                <a:spcPts val="0"/>
              </a:spcAft>
              <a:buClr>
                <a:schemeClr val="tx1"/>
              </a:buClr>
              <a:buNone/>
            </a:pPr>
            <a:r>
              <a:rPr lang="en" sz="1600" dirty="0">
                <a:latin typeface="Arial"/>
                <a:ea typeface="Arial"/>
                <a:cs typeface="Arial"/>
                <a:sym typeface="Arial"/>
              </a:rPr>
              <a:t/>
            </a:r>
            <a:br>
              <a:rPr lang="en" sz="1600" dirty="0">
                <a:latin typeface="Arial"/>
                <a:ea typeface="Arial"/>
                <a:cs typeface="Arial"/>
                <a:sym typeface="Arial"/>
              </a:rPr>
            </a:br>
            <a:endParaRPr lang="en" sz="1600" dirty="0">
              <a:latin typeface="Arial"/>
              <a:ea typeface="Arial"/>
              <a:cs typeface="Arial"/>
              <a:sym typeface="Arial"/>
            </a:endParaRPr>
          </a:p>
        </p:txBody>
      </p:sp>
      <p:sp>
        <p:nvSpPr>
          <p:cNvPr id="663" name="Shape 663"/>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77</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64"/>
                                        </p:tgtEl>
                                        <p:attrNameLst>
                                          <p:attrName>style.visibility</p:attrName>
                                        </p:attrNameLst>
                                      </p:cBhvr>
                                      <p:to>
                                        <p:strVal val="visible"/>
                                      </p:to>
                                    </p:set>
                                    <p:animEffect transition="in" filter="fade">
                                      <p:cBhvr>
                                        <p:cTn id="7" dur="1000"/>
                                        <p:tgtEl>
                                          <p:spTgt spid="6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Shape 669"/>
        <p:cNvGrpSpPr/>
        <p:nvPr/>
      </p:nvGrpSpPr>
      <p:grpSpPr>
        <a:xfrm>
          <a:off x="0" y="0"/>
          <a:ext cx="0" cy="0"/>
          <a:chOff x="0" y="0"/>
          <a:chExt cx="0" cy="0"/>
        </a:xfrm>
      </p:grpSpPr>
      <p:sp>
        <p:nvSpPr>
          <p:cNvPr id="670" name="Shape 670"/>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672" name="Shape 672"/>
          <p:cNvSpPr txBox="1">
            <a:spLocks noGrp="1"/>
          </p:cNvSpPr>
          <p:nvPr>
            <p:ph type="body" idx="1"/>
          </p:nvPr>
        </p:nvSpPr>
        <p:spPr>
          <a:xfrm>
            <a:off x="847312" y="1448905"/>
            <a:ext cx="7882160" cy="2455364"/>
          </a:xfrm>
          <a:prstGeom prst="rect">
            <a:avLst/>
          </a:prstGeom>
        </p:spPr>
        <p:txBody>
          <a:bodyPr lIns="91425" tIns="91425" rIns="91425" bIns="91425" anchor="t" anchorCtr="0">
            <a:noAutofit/>
          </a:bodyPr>
          <a:lstStyle/>
          <a:p>
            <a:pPr lvl="0" rtl="0">
              <a:spcBef>
                <a:spcPts val="0"/>
              </a:spcBef>
              <a:spcAft>
                <a:spcPts val="500"/>
              </a:spcAft>
              <a:buClr>
                <a:schemeClr val="tx1"/>
              </a:buClr>
              <a:buNone/>
            </a:pPr>
            <a:r>
              <a:rPr lang="en" sz="1800" b="1" dirty="0">
                <a:solidFill>
                  <a:schemeClr val="tx1"/>
                </a:solidFill>
                <a:latin typeface="Arial"/>
                <a:ea typeface="Arial"/>
                <a:cs typeface="Arial"/>
                <a:sym typeface="Arial"/>
              </a:rPr>
              <a:t>COPYRIGHT FOR WORKS BY </a:t>
            </a:r>
            <a:r>
              <a:rPr lang="es-PR" sz="1800" b="1" dirty="0">
                <a:solidFill>
                  <a:schemeClr val="tx1"/>
                </a:solidFill>
                <a:latin typeface="Arial"/>
                <a:ea typeface="Arial"/>
                <a:cs typeface="Arial"/>
                <a:sym typeface="Arial"/>
              </a:rPr>
              <a:t>University</a:t>
            </a:r>
            <a:r>
              <a:rPr lang="en" sz="1800" b="1" dirty="0">
                <a:solidFill>
                  <a:schemeClr val="tx1"/>
                </a:solidFill>
                <a:latin typeface="Arial"/>
                <a:ea typeface="Arial"/>
                <a:cs typeface="Arial"/>
                <a:sym typeface="Arial"/>
              </a:rPr>
              <a:t> FACULTY</a:t>
            </a:r>
          </a:p>
          <a:p>
            <a:pPr lvl="0" rtl="0">
              <a:spcBef>
                <a:spcPts val="1000"/>
              </a:spcBef>
              <a:spcAft>
                <a:spcPts val="500"/>
              </a:spcAft>
              <a:buClr>
                <a:schemeClr val="tx1"/>
              </a:buClr>
              <a:buNone/>
            </a:pPr>
            <a:r>
              <a:rPr lang="en" sz="1400" dirty="0">
                <a:latin typeface="Arial"/>
                <a:ea typeface="Arial"/>
                <a:cs typeface="Arial"/>
                <a:sym typeface="Arial"/>
              </a:rPr>
              <a:t>Under these exceptions to the work for hire doctrine copyright generally resides with the author(s). </a:t>
            </a:r>
            <a:br>
              <a:rPr lang="en" sz="1400" dirty="0">
                <a:latin typeface="Arial"/>
                <a:ea typeface="Arial"/>
                <a:cs typeface="Arial"/>
                <a:sym typeface="Arial"/>
              </a:rPr>
            </a:br>
            <a:r>
              <a:rPr lang="en" sz="1400" dirty="0">
                <a:latin typeface="Arial"/>
                <a:ea typeface="Arial"/>
                <a:cs typeface="Arial"/>
                <a:sym typeface="Arial"/>
              </a:rPr>
              <a:t>For some types of works produced by </a:t>
            </a:r>
            <a:r>
              <a:rPr lang="es-PR" sz="1400" dirty="0">
                <a:latin typeface="Arial"/>
                <a:ea typeface="Arial"/>
                <a:cs typeface="Arial"/>
                <a:sym typeface="Arial"/>
              </a:rPr>
              <a:t>University</a:t>
            </a:r>
            <a:r>
              <a:rPr lang="en" sz="1400" dirty="0">
                <a:latin typeface="Arial"/>
                <a:ea typeface="Arial"/>
                <a:cs typeface="Arial"/>
                <a:sym typeface="Arial"/>
              </a:rPr>
              <a:t> faculty, </a:t>
            </a:r>
            <a:r>
              <a:rPr lang="es-PR" sz="1400" dirty="0">
                <a:latin typeface="Arial"/>
                <a:ea typeface="Arial"/>
                <a:cs typeface="Arial"/>
                <a:sym typeface="Arial"/>
              </a:rPr>
              <a:t>University</a:t>
            </a:r>
            <a:r>
              <a:rPr lang="en" sz="1400" dirty="0">
                <a:latin typeface="Arial"/>
                <a:ea typeface="Arial"/>
                <a:cs typeface="Arial"/>
                <a:sym typeface="Arial"/>
              </a:rPr>
              <a:t> copyright policies often provide that copyright resides with the </a:t>
            </a:r>
            <a:r>
              <a:rPr lang="es-PR" sz="1400" dirty="0">
                <a:latin typeface="Arial"/>
                <a:ea typeface="Arial"/>
                <a:cs typeface="Arial"/>
                <a:sym typeface="Arial"/>
              </a:rPr>
              <a:t>University</a:t>
            </a:r>
            <a:r>
              <a:rPr lang="en" sz="1400" dirty="0">
                <a:latin typeface="Arial"/>
                <a:ea typeface="Arial"/>
                <a:cs typeface="Arial"/>
                <a:sym typeface="Arial"/>
              </a:rPr>
              <a:t>. </a:t>
            </a:r>
          </a:p>
          <a:p>
            <a:pPr lvl="0" rtl="0">
              <a:spcAft>
                <a:spcPts val="500"/>
              </a:spcAft>
              <a:buClr>
                <a:schemeClr val="tx1"/>
              </a:buClr>
              <a:buNone/>
            </a:pPr>
            <a:r>
              <a:rPr lang="en" sz="1400" dirty="0">
                <a:latin typeface="Arial"/>
                <a:ea typeface="Arial"/>
                <a:cs typeface="Arial"/>
                <a:sym typeface="Arial"/>
              </a:rPr>
              <a:t>Typical examples:</a:t>
            </a:r>
          </a:p>
          <a:p>
            <a:pPr marL="171450" indent="-171450">
              <a:lnSpc>
                <a:spcPct val="100000"/>
              </a:lnSpc>
              <a:spcAft>
                <a:spcPts val="500"/>
              </a:spcAft>
              <a:buClr>
                <a:schemeClr val="tx1"/>
              </a:buClr>
              <a:buFont typeface="Courier New" panose="02070309020205020404" pitchFamily="49" charset="0"/>
              <a:buChar char="o"/>
            </a:pPr>
            <a:r>
              <a:rPr lang="en" sz="1400" dirty="0">
                <a:latin typeface="Arial"/>
                <a:ea typeface="Arial"/>
                <a:cs typeface="Arial"/>
                <a:sym typeface="Arial"/>
              </a:rPr>
              <a:t>Certain works produced pursuant to sponsored research (e.g. project reports, software)</a:t>
            </a:r>
          </a:p>
          <a:p>
            <a:pPr marL="171450" indent="-171450">
              <a:lnSpc>
                <a:spcPct val="100000"/>
              </a:lnSpc>
              <a:spcAft>
                <a:spcPts val="500"/>
              </a:spcAft>
              <a:buClr>
                <a:schemeClr val="tx1"/>
              </a:buClr>
              <a:buFont typeface="Courier New" panose="02070309020205020404" pitchFamily="49" charset="0"/>
              <a:buChar char="o"/>
            </a:pPr>
            <a:r>
              <a:rPr lang="en" sz="1400" dirty="0">
                <a:latin typeface="Arial"/>
                <a:ea typeface="Arial"/>
                <a:cs typeface="Arial"/>
                <a:sym typeface="Arial"/>
              </a:rPr>
              <a:t>Institutional work (e.g. an internal memo)</a:t>
            </a:r>
            <a:br>
              <a:rPr lang="en" sz="1400" dirty="0">
                <a:latin typeface="Arial"/>
                <a:ea typeface="Arial"/>
                <a:cs typeface="Arial"/>
                <a:sym typeface="Arial"/>
              </a:rPr>
            </a:br>
            <a:endParaRPr lang="en" sz="1400" dirty="0">
              <a:latin typeface="Arial"/>
              <a:ea typeface="Arial"/>
              <a:cs typeface="Arial"/>
              <a:sym typeface="Arial"/>
            </a:endParaRPr>
          </a:p>
          <a:p>
            <a:pPr lvl="0" rtl="0">
              <a:spcBef>
                <a:spcPts val="0"/>
              </a:spcBef>
              <a:spcAft>
                <a:spcPts val="0"/>
              </a:spcAft>
              <a:buClr>
                <a:schemeClr val="tx1"/>
              </a:buClr>
              <a:buNone/>
            </a:pPr>
            <a:r>
              <a:rPr lang="en" sz="1400" dirty="0">
                <a:latin typeface="Arial"/>
                <a:ea typeface="Arial"/>
                <a:cs typeface="Arial"/>
                <a:sym typeface="Arial"/>
              </a:rPr>
              <a:t/>
            </a:r>
            <a:br>
              <a:rPr lang="en" sz="1400" dirty="0">
                <a:latin typeface="Arial"/>
                <a:ea typeface="Arial"/>
                <a:cs typeface="Arial"/>
                <a:sym typeface="Arial"/>
              </a:rPr>
            </a:br>
            <a:endParaRPr lang="en" sz="1400" dirty="0">
              <a:latin typeface="Arial"/>
              <a:ea typeface="Arial"/>
              <a:cs typeface="Arial"/>
              <a:sym typeface="Arial"/>
            </a:endParaRPr>
          </a:p>
        </p:txBody>
      </p:sp>
      <p:sp>
        <p:nvSpPr>
          <p:cNvPr id="671" name="Shape 671"/>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78</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72">
                                            <p:txEl>
                                              <p:pRg st="0" end="0"/>
                                            </p:txEl>
                                          </p:spTgt>
                                        </p:tgtEl>
                                        <p:attrNameLst>
                                          <p:attrName>style.visibility</p:attrName>
                                        </p:attrNameLst>
                                      </p:cBhvr>
                                      <p:to>
                                        <p:strVal val="visible"/>
                                      </p:to>
                                    </p:set>
                                    <p:animEffect transition="in" filter="fade">
                                      <p:cBhvr>
                                        <p:cTn id="7" dur="1000"/>
                                        <p:tgtEl>
                                          <p:spTgt spid="67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72">
                                            <p:txEl>
                                              <p:pRg st="1" end="1"/>
                                            </p:txEl>
                                          </p:spTgt>
                                        </p:tgtEl>
                                        <p:attrNameLst>
                                          <p:attrName>style.visibility</p:attrName>
                                        </p:attrNameLst>
                                      </p:cBhvr>
                                      <p:to>
                                        <p:strVal val="visible"/>
                                      </p:to>
                                    </p:set>
                                    <p:animEffect transition="in" filter="fade">
                                      <p:cBhvr>
                                        <p:cTn id="12" dur="1000"/>
                                        <p:tgtEl>
                                          <p:spTgt spid="67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72">
                                            <p:txEl>
                                              <p:pRg st="2" end="2"/>
                                            </p:txEl>
                                          </p:spTgt>
                                        </p:tgtEl>
                                        <p:attrNameLst>
                                          <p:attrName>style.visibility</p:attrName>
                                        </p:attrNameLst>
                                      </p:cBhvr>
                                      <p:to>
                                        <p:strVal val="visible"/>
                                      </p:to>
                                    </p:set>
                                    <p:animEffect transition="in" filter="fade">
                                      <p:cBhvr>
                                        <p:cTn id="17" dur="1000"/>
                                        <p:tgtEl>
                                          <p:spTgt spid="67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72">
                                            <p:txEl>
                                              <p:pRg st="3" end="3"/>
                                            </p:txEl>
                                          </p:spTgt>
                                        </p:tgtEl>
                                        <p:attrNameLst>
                                          <p:attrName>style.visibility</p:attrName>
                                        </p:attrNameLst>
                                      </p:cBhvr>
                                      <p:to>
                                        <p:strVal val="visible"/>
                                      </p:to>
                                    </p:set>
                                    <p:animEffect transition="in" filter="fade">
                                      <p:cBhvr>
                                        <p:cTn id="22" dur="1000"/>
                                        <p:tgtEl>
                                          <p:spTgt spid="67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72">
                                            <p:txEl>
                                              <p:pRg st="4" end="4"/>
                                            </p:txEl>
                                          </p:spTgt>
                                        </p:tgtEl>
                                        <p:attrNameLst>
                                          <p:attrName>style.visibility</p:attrName>
                                        </p:attrNameLst>
                                      </p:cBhvr>
                                      <p:to>
                                        <p:strVal val="visible"/>
                                      </p:to>
                                    </p:set>
                                    <p:animEffect transition="in" filter="fade">
                                      <p:cBhvr>
                                        <p:cTn id="27" dur="1000"/>
                                        <p:tgtEl>
                                          <p:spTgt spid="67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72">
                                            <p:txEl>
                                              <p:pRg st="5" end="5"/>
                                            </p:txEl>
                                          </p:spTgt>
                                        </p:tgtEl>
                                        <p:attrNameLst>
                                          <p:attrName>style.visibility</p:attrName>
                                        </p:attrNameLst>
                                      </p:cBhvr>
                                      <p:to>
                                        <p:strVal val="visible"/>
                                      </p:to>
                                    </p:set>
                                    <p:animEffect transition="in" filter="fade">
                                      <p:cBhvr>
                                        <p:cTn id="32" dur="1000"/>
                                        <p:tgtEl>
                                          <p:spTgt spid="67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Shape 678"/>
        <p:cNvGrpSpPr/>
        <p:nvPr/>
      </p:nvGrpSpPr>
      <p:grpSpPr>
        <a:xfrm>
          <a:off x="0" y="0"/>
          <a:ext cx="0" cy="0"/>
          <a:chOff x="0" y="0"/>
          <a:chExt cx="0" cy="0"/>
        </a:xfrm>
      </p:grpSpPr>
      <p:sp>
        <p:nvSpPr>
          <p:cNvPr id="679" name="Shape 679"/>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p:txBody>
      </p:sp>
      <p:sp>
        <p:nvSpPr>
          <p:cNvPr id="681" name="Shape 681"/>
          <p:cNvSpPr txBox="1">
            <a:spLocks noGrp="1"/>
          </p:cNvSpPr>
          <p:nvPr>
            <p:ph type="body" idx="1"/>
          </p:nvPr>
        </p:nvSpPr>
        <p:spPr>
          <a:prstGeom prst="rect">
            <a:avLst/>
          </a:prstGeom>
        </p:spPr>
        <p:txBody>
          <a:bodyPr lIns="91425" tIns="91425" rIns="91425" bIns="91425" anchor="t" anchorCtr="0">
            <a:noAutofit/>
          </a:bodyPr>
          <a:lstStyle/>
          <a:p>
            <a:pPr lvl="0" algn="l" rtl="0">
              <a:spcBef>
                <a:spcPts val="1000"/>
              </a:spcBef>
              <a:spcAft>
                <a:spcPts val="1000"/>
              </a:spcAft>
              <a:buClr>
                <a:schemeClr val="tx1"/>
              </a:buClr>
              <a:buNone/>
            </a:pPr>
            <a:r>
              <a:rPr lang="en" b="1" dirty="0">
                <a:solidFill>
                  <a:schemeClr val="tx1"/>
                </a:solidFill>
                <a:latin typeface="Arial"/>
                <a:ea typeface="Arial"/>
                <a:cs typeface="Arial"/>
                <a:sym typeface="Arial"/>
              </a:rPr>
              <a:t>USE YOUR KNOWLEDGE TO WORK THROUGH THE FOLLOWING SCENARIO. </a:t>
            </a:r>
            <a:endParaRPr sz="1600" dirty="0">
              <a:latin typeface="Arial"/>
              <a:ea typeface="Arial"/>
              <a:cs typeface="Arial"/>
              <a:sym typeface="Arial"/>
            </a:endParaRPr>
          </a:p>
          <a:p>
            <a:pPr lvl="0" algn="l" rtl="0">
              <a:spcBef>
                <a:spcPts val="1000"/>
              </a:spcBef>
              <a:spcAft>
                <a:spcPts val="1000"/>
              </a:spcAft>
              <a:buClr>
                <a:schemeClr val="tx1"/>
              </a:buClr>
              <a:buNone/>
            </a:pPr>
            <a:r>
              <a:rPr lang="en" sz="1600" b="1" dirty="0">
                <a:latin typeface="Arial"/>
                <a:ea typeface="Arial"/>
                <a:cs typeface="Arial"/>
                <a:sym typeface="Arial"/>
              </a:rPr>
              <a:t>CHECK YOUR RESULTS TO SEE IF YOU GOT THE RIGHT ANSWER!</a:t>
            </a:r>
            <a:r>
              <a:rPr lang="en" sz="1600" dirty="0">
                <a:latin typeface="Arial"/>
                <a:ea typeface="Arial"/>
                <a:cs typeface="Arial"/>
                <a:sym typeface="Arial"/>
              </a:rPr>
              <a:t/>
            </a:r>
            <a:br>
              <a:rPr lang="en" sz="1600" dirty="0">
                <a:latin typeface="Arial"/>
                <a:ea typeface="Arial"/>
                <a:cs typeface="Arial"/>
                <a:sym typeface="Arial"/>
              </a:rPr>
            </a:br>
            <a:endParaRPr lang="en" sz="1600" dirty="0">
              <a:latin typeface="Arial"/>
              <a:ea typeface="Arial"/>
              <a:cs typeface="Arial"/>
              <a:sym typeface="Arial"/>
            </a:endParaRPr>
          </a:p>
          <a:p>
            <a:pPr lvl="0" algn="l" rtl="0">
              <a:spcBef>
                <a:spcPts val="0"/>
              </a:spcBef>
              <a:spcAft>
                <a:spcPts val="0"/>
              </a:spcAft>
              <a:buClr>
                <a:schemeClr val="tx1"/>
              </a:buClr>
              <a:buNone/>
            </a:pPr>
            <a:r>
              <a:rPr lang="en" sz="1600" dirty="0">
                <a:latin typeface="Arial"/>
                <a:ea typeface="Arial"/>
                <a:cs typeface="Arial"/>
                <a:sym typeface="Arial"/>
              </a:rPr>
              <a:t/>
            </a:r>
            <a:br>
              <a:rPr lang="en" sz="1600" dirty="0">
                <a:latin typeface="Arial"/>
                <a:ea typeface="Arial"/>
                <a:cs typeface="Arial"/>
                <a:sym typeface="Arial"/>
              </a:rPr>
            </a:br>
            <a:endParaRPr lang="en" sz="1600" dirty="0">
              <a:latin typeface="Arial"/>
              <a:ea typeface="Arial"/>
              <a:cs typeface="Arial"/>
              <a:sym typeface="Arial"/>
            </a:endParaRPr>
          </a:p>
        </p:txBody>
      </p:sp>
      <p:sp>
        <p:nvSpPr>
          <p:cNvPr id="680" name="Shape 680"/>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79</a:t>
            </a:fld>
            <a:endParaRPr lang="en" dirty="0">
              <a:solidFill>
                <a:srgbClr val="8A8A8A"/>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Shape 125"/>
          <p:cNvSpPr txBox="1">
            <a:spLocks noGrp="1"/>
          </p:cNvSpPr>
          <p:nvPr>
            <p:ph type="title"/>
          </p:nvPr>
        </p:nvSpPr>
        <p:spPr>
          <a:prstGeom prst="rect">
            <a:avLst/>
          </a:prstGeom>
        </p:spPr>
        <p:txBody>
          <a:bodyPr lIns="91425" tIns="91425" rIns="91425" bIns="91425" anchor="t" anchorCtr="0">
            <a:noAutofit/>
          </a:bodyPr>
          <a:lstStyle/>
          <a:p>
            <a:pPr lvl="0">
              <a:spcBef>
                <a:spcPts val="0"/>
              </a:spcBef>
              <a:buClr>
                <a:schemeClr val="tx1"/>
              </a:buClr>
              <a:buNone/>
            </a:pPr>
            <a:r>
              <a:rPr lang="en">
                <a:latin typeface="Arial"/>
                <a:ea typeface="Arial"/>
                <a:cs typeface="Arial"/>
                <a:sym typeface="Arial"/>
              </a:rPr>
              <a:t>Course Objectives</a:t>
            </a:r>
          </a:p>
        </p:txBody>
      </p:sp>
      <p:sp>
        <p:nvSpPr>
          <p:cNvPr id="126" name="Shape 126"/>
          <p:cNvSpPr txBox="1">
            <a:spLocks noGrp="1"/>
          </p:cNvSpPr>
          <p:nvPr>
            <p:ph type="body" idx="1"/>
          </p:nvPr>
        </p:nvSpPr>
        <p:spPr>
          <a:xfrm>
            <a:off x="740780" y="1433731"/>
            <a:ext cx="7986532" cy="2455364"/>
          </a:xfrm>
          <a:prstGeom prst="rect">
            <a:avLst/>
          </a:prstGeom>
        </p:spPr>
        <p:txBody>
          <a:bodyPr lIns="91425" tIns="91425" rIns="91425" bIns="91425" anchor="t" anchorCtr="0">
            <a:noAutofit/>
          </a:bodyPr>
          <a:lstStyle/>
          <a:p>
            <a:pPr lvl="0" algn="just">
              <a:lnSpc>
                <a:spcPct val="100000"/>
              </a:lnSpc>
              <a:spcBef>
                <a:spcPts val="0"/>
              </a:spcBef>
              <a:buClr>
                <a:schemeClr val="tx1"/>
              </a:buClr>
              <a:buNone/>
            </a:pPr>
            <a:r>
              <a:rPr lang="en" sz="1600" dirty="0">
                <a:latin typeface="Arial"/>
                <a:ea typeface="Arial"/>
                <a:cs typeface="Arial"/>
                <a:sym typeface="Arial"/>
              </a:rPr>
              <a:t>This course introduces the four main categories of IP. </a:t>
            </a:r>
          </a:p>
          <a:p>
            <a:pPr marL="457200" lvl="0" indent="-228600" algn="just">
              <a:lnSpc>
                <a:spcPct val="100000"/>
              </a:lnSpc>
              <a:spcBef>
                <a:spcPts val="0"/>
              </a:spcBef>
              <a:buClr>
                <a:schemeClr val="tx1"/>
              </a:buClr>
              <a:buFont typeface="Arial"/>
              <a:buChar char="-"/>
            </a:pPr>
            <a:r>
              <a:rPr lang="en" sz="1600" dirty="0">
                <a:latin typeface="Arial"/>
                <a:ea typeface="Arial"/>
                <a:cs typeface="Arial"/>
                <a:sym typeface="Arial"/>
              </a:rPr>
              <a:t>Patents, Copyright, Trademarks, and Trade Secrets.</a:t>
            </a:r>
          </a:p>
          <a:p>
            <a:pPr lvl="0" algn="just">
              <a:lnSpc>
                <a:spcPct val="100000"/>
              </a:lnSpc>
              <a:spcBef>
                <a:spcPts val="0"/>
              </a:spcBef>
              <a:buClr>
                <a:schemeClr val="tx1"/>
              </a:buClr>
              <a:buNone/>
            </a:pPr>
            <a:r>
              <a:rPr lang="en" sz="1600" b="1" dirty="0">
                <a:solidFill>
                  <a:schemeClr val="tx1"/>
                </a:solidFill>
                <a:latin typeface="Arial"/>
                <a:ea typeface="Arial"/>
                <a:cs typeface="Arial"/>
                <a:sym typeface="Arial"/>
              </a:rPr>
              <a:t>After completing this course, you should have a better understanding of:</a:t>
            </a:r>
          </a:p>
          <a:p>
            <a:pPr marL="457200" lvl="0" indent="-228600" algn="just" rtl="0">
              <a:lnSpc>
                <a:spcPct val="100000"/>
              </a:lnSpc>
              <a:spcBef>
                <a:spcPts val="0"/>
              </a:spcBef>
              <a:buClr>
                <a:schemeClr val="tx1"/>
              </a:buClr>
              <a:buFont typeface="Arial"/>
              <a:buChar char="-"/>
            </a:pPr>
            <a:r>
              <a:rPr lang="en" sz="1600" dirty="0">
                <a:latin typeface="Arial"/>
                <a:ea typeface="Arial"/>
                <a:cs typeface="Arial"/>
                <a:sym typeface="Arial"/>
              </a:rPr>
              <a:t>What IP encompasses</a:t>
            </a:r>
          </a:p>
          <a:p>
            <a:pPr marL="457200" lvl="0" indent="-228600" algn="just" rtl="0">
              <a:lnSpc>
                <a:spcPct val="100000"/>
              </a:lnSpc>
              <a:spcBef>
                <a:spcPts val="0"/>
              </a:spcBef>
              <a:buClr>
                <a:schemeClr val="tx1"/>
              </a:buClr>
              <a:buFont typeface="Arial"/>
              <a:buChar char="-"/>
            </a:pPr>
            <a:r>
              <a:rPr lang="en" sz="1600" dirty="0">
                <a:latin typeface="Arial"/>
                <a:ea typeface="Arial"/>
                <a:cs typeface="Arial"/>
                <a:sym typeface="Arial"/>
              </a:rPr>
              <a:t>How IP is protected</a:t>
            </a:r>
          </a:p>
          <a:p>
            <a:pPr marL="457200" lvl="0" indent="-228600" algn="just">
              <a:lnSpc>
                <a:spcPct val="100000"/>
              </a:lnSpc>
              <a:spcBef>
                <a:spcPts val="0"/>
              </a:spcBef>
              <a:buClr>
                <a:schemeClr val="tx1"/>
              </a:buClr>
              <a:buFont typeface="Arial"/>
              <a:buChar char="-"/>
            </a:pPr>
            <a:r>
              <a:rPr lang="en" sz="1600" dirty="0">
                <a:latin typeface="Arial"/>
                <a:ea typeface="Arial"/>
                <a:cs typeface="Arial"/>
                <a:sym typeface="Arial"/>
              </a:rPr>
              <a:t>IP rights and responsibilities for </a:t>
            </a:r>
            <a:r>
              <a:rPr lang="es-PR" sz="1600" dirty="0">
                <a:latin typeface="Arial"/>
                <a:ea typeface="Arial"/>
                <a:cs typeface="Arial"/>
                <a:sym typeface="Arial"/>
              </a:rPr>
              <a:t>University</a:t>
            </a:r>
            <a:r>
              <a:rPr lang="en" sz="1600" dirty="0">
                <a:latin typeface="Arial"/>
                <a:ea typeface="Arial"/>
                <a:cs typeface="Arial"/>
                <a:sym typeface="Arial"/>
              </a:rPr>
              <a:t> researchers</a:t>
            </a:r>
          </a:p>
        </p:txBody>
      </p:sp>
      <p:sp>
        <p:nvSpPr>
          <p:cNvPr id="127" name="Shape 127"/>
          <p:cNvSpPr txBox="1">
            <a:spLocks noGrp="1"/>
          </p:cNvSpPr>
          <p:nvPr>
            <p:ph type="sldNum" idx="12"/>
          </p:nvPr>
        </p:nvSpPr>
        <p:spPr>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rgbClr val="8A8A8A"/>
                </a:solidFill>
                <a:sym typeface="Lato"/>
              </a:rPr>
              <a:t>8</a:t>
            </a:fld>
            <a:endParaRPr lang="en" dirty="0">
              <a:solidFill>
                <a:srgbClr val="8A8A8A"/>
              </a:solidFill>
              <a:sym typeface="La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10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10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10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10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10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1000"/>
                                        <p:tgtEl>
                                          <p:spTgt spid="12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Shape 686"/>
        <p:cNvGrpSpPr/>
        <p:nvPr/>
      </p:nvGrpSpPr>
      <p:grpSpPr>
        <a:xfrm>
          <a:off x="0" y="0"/>
          <a:ext cx="0" cy="0"/>
          <a:chOff x="0" y="0"/>
          <a:chExt cx="0" cy="0"/>
        </a:xfrm>
      </p:grpSpPr>
      <p:sp>
        <p:nvSpPr>
          <p:cNvPr id="690" name="Shape 690"/>
          <p:cNvSpPr txBox="1">
            <a:spLocks noGrp="1"/>
          </p:cNvSpPr>
          <p:nvPr>
            <p:ph type="title"/>
          </p:nvPr>
        </p:nvSpPr>
        <p:spPr>
          <a:xfrm>
            <a:off x="339956" y="156401"/>
            <a:ext cx="5563133" cy="635400"/>
          </a:xfrm>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a:p>
            <a:pPr lvl="0" algn="l" rtl="0">
              <a:lnSpc>
                <a:spcPts val="1760"/>
              </a:lnSpc>
              <a:spcBef>
                <a:spcPts val="0"/>
              </a:spcBef>
              <a:buClr>
                <a:schemeClr val="tx1"/>
              </a:buClr>
              <a:buNone/>
            </a:pPr>
            <a:r>
              <a:rPr lang="en" sz="1800" dirty="0"/>
              <a:t>(Knowledge Check)</a:t>
            </a:r>
          </a:p>
        </p:txBody>
      </p:sp>
      <p:sp>
        <p:nvSpPr>
          <p:cNvPr id="688" name="Shape 688"/>
          <p:cNvSpPr txBox="1">
            <a:spLocks noGrp="1"/>
          </p:cNvSpPr>
          <p:nvPr>
            <p:ph type="body" idx="1"/>
          </p:nvPr>
        </p:nvSpPr>
        <p:spPr>
          <a:xfrm>
            <a:off x="844952" y="1385195"/>
            <a:ext cx="7964751" cy="2455364"/>
          </a:xfrm>
          <a:prstGeom prst="rect">
            <a:avLst/>
          </a:prstGeom>
        </p:spPr>
        <p:txBody>
          <a:bodyPr lIns="91425" tIns="91425" rIns="91425" bIns="91425" anchor="t" anchorCtr="0">
            <a:noAutofit/>
          </a:bodyPr>
          <a:lstStyle/>
          <a:p>
            <a:pPr lvl="0" algn="just" rtl="0">
              <a:spcBef>
                <a:spcPts val="1000"/>
              </a:spcBef>
              <a:spcAft>
                <a:spcPts val="1000"/>
              </a:spcAft>
              <a:buClr>
                <a:schemeClr val="tx1"/>
              </a:buClr>
              <a:buNone/>
            </a:pPr>
            <a:r>
              <a:rPr lang="en" b="1" dirty="0">
                <a:solidFill>
                  <a:schemeClr val="tx1"/>
                </a:solidFill>
                <a:latin typeface="Arial"/>
                <a:ea typeface="Arial"/>
                <a:cs typeface="Arial"/>
                <a:sym typeface="Arial"/>
              </a:rPr>
              <a:t>SCENARIO 1: WRITING A JOURNAL ARTICLE</a:t>
            </a:r>
            <a:endParaRPr lang="en" sz="1800" b="1" dirty="0">
              <a:solidFill>
                <a:schemeClr val="tx1"/>
              </a:solidFill>
              <a:latin typeface="Arial"/>
              <a:ea typeface="Arial"/>
              <a:cs typeface="Arial"/>
              <a:sym typeface="Arial"/>
            </a:endParaRPr>
          </a:p>
          <a:p>
            <a:pPr marL="457200" lvl="0" indent="-330200" algn="just" rtl="0">
              <a:spcBef>
                <a:spcPts val="1000"/>
              </a:spcBef>
              <a:spcAft>
                <a:spcPts val="1000"/>
              </a:spcAft>
              <a:buClr>
                <a:schemeClr val="tx1"/>
              </a:buClr>
              <a:buSzPct val="100000"/>
              <a:buFont typeface="Arial" panose="020B0604020202020204" pitchFamily="34" charset="0"/>
              <a:buChar char="•"/>
            </a:pPr>
            <a:r>
              <a:rPr lang="en" sz="1400" dirty="0">
                <a:latin typeface="Arial"/>
                <a:ea typeface="Arial"/>
                <a:cs typeface="Arial"/>
                <a:sym typeface="Arial"/>
              </a:rPr>
              <a:t>Dennis is a Ph.D. student in genetics. Together with his advisor, he is authoring a journal paper on a new gene analysis method. His advisor has asked him to write a first draft of the article. </a:t>
            </a:r>
          </a:p>
          <a:p>
            <a:pPr marL="457200" lvl="0" indent="-330200" algn="just" rtl="0">
              <a:spcBef>
                <a:spcPts val="1000"/>
              </a:spcBef>
              <a:spcAft>
                <a:spcPts val="1000"/>
              </a:spcAft>
              <a:buClr>
                <a:schemeClr val="tx1"/>
              </a:buClr>
              <a:buSzPct val="100000"/>
              <a:buFont typeface="Arial" panose="020B0604020202020204" pitchFamily="34" charset="0"/>
              <a:buChar char="•"/>
            </a:pPr>
            <a:r>
              <a:rPr lang="en" sz="1400" dirty="0">
                <a:latin typeface="Arial"/>
                <a:ea typeface="Arial"/>
                <a:cs typeface="Arial"/>
                <a:sym typeface="Arial"/>
              </a:rPr>
              <a:t>The article will need to start with an introduction that gives some general background. Dennis realizes that much of this background information is already available in the introductory sections of other articles that have been previously published in the same field.</a:t>
            </a:r>
          </a:p>
        </p:txBody>
      </p:sp>
      <p:sp>
        <p:nvSpPr>
          <p:cNvPr id="687" name="Shape 687"/>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80</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88"/>
                                        </p:tgtEl>
                                        <p:attrNameLst>
                                          <p:attrName>style.visibility</p:attrName>
                                        </p:attrNameLst>
                                      </p:cBhvr>
                                      <p:to>
                                        <p:strVal val="visible"/>
                                      </p:to>
                                    </p:set>
                                    <p:animEffect transition="in" filter="fade">
                                      <p:cBhvr>
                                        <p:cTn id="7" dur="1000"/>
                                        <p:tgtEl>
                                          <p:spTgt spid="6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Shape 694"/>
        <p:cNvGrpSpPr/>
        <p:nvPr/>
      </p:nvGrpSpPr>
      <p:grpSpPr>
        <a:xfrm>
          <a:off x="0" y="0"/>
          <a:ext cx="0" cy="0"/>
          <a:chOff x="0" y="0"/>
          <a:chExt cx="0" cy="0"/>
        </a:xfrm>
      </p:grpSpPr>
      <p:sp>
        <p:nvSpPr>
          <p:cNvPr id="696" name="Shape 696"/>
          <p:cNvSpPr txBox="1">
            <a:spLocks noGrp="1"/>
          </p:cNvSpPr>
          <p:nvPr>
            <p:ph type="body" idx="1"/>
          </p:nvPr>
        </p:nvSpPr>
        <p:spPr>
          <a:xfrm>
            <a:off x="844952" y="1503179"/>
            <a:ext cx="7876261" cy="2455364"/>
          </a:xfrm>
          <a:prstGeom prst="rect">
            <a:avLst/>
          </a:prstGeom>
        </p:spPr>
        <p:txBody>
          <a:bodyPr lIns="91425" tIns="91425" rIns="91425" bIns="91425" anchor="t" anchorCtr="0">
            <a:noAutofit/>
          </a:bodyPr>
          <a:lstStyle/>
          <a:p>
            <a:pPr lvl="0" algn="just" rtl="0">
              <a:spcAft>
                <a:spcPts val="1000"/>
              </a:spcAft>
              <a:buClr>
                <a:schemeClr val="tx1"/>
              </a:buClr>
              <a:buNone/>
            </a:pPr>
            <a:r>
              <a:rPr lang="en" b="1" dirty="0">
                <a:solidFill>
                  <a:schemeClr val="tx1"/>
                </a:solidFill>
                <a:latin typeface="Arial"/>
                <a:ea typeface="Arial"/>
                <a:cs typeface="Arial"/>
                <a:sym typeface="Arial"/>
              </a:rPr>
              <a:t>SCENARIO 1: WRITING A JOURNAL ARTICLE</a:t>
            </a:r>
          </a:p>
          <a:p>
            <a:pPr marL="457200" lvl="0" indent="-330200" algn="just" rtl="0">
              <a:spcAft>
                <a:spcPts val="1000"/>
              </a:spcAft>
              <a:buClr>
                <a:schemeClr val="tx1"/>
              </a:buClr>
              <a:buSzPct val="100000"/>
              <a:buFont typeface="Arial" panose="020B0604020202020204" pitchFamily="34" charset="0"/>
              <a:buChar char="•"/>
            </a:pPr>
            <a:r>
              <a:rPr lang="en" sz="1400" dirty="0">
                <a:latin typeface="Arial"/>
                <a:ea typeface="Arial"/>
                <a:cs typeface="Arial"/>
                <a:sym typeface="Arial"/>
              </a:rPr>
              <a:t>He copies a short paragraph from each of several different related articles and uses them in his introduction. In some cases he makes very minor wording changes to the copied text. He does not put the copied text in quotes or otherwise explicitly indicate that it was written by another person, but he does include a reference to each of the source articles in his list of citations at the end of the article.</a:t>
            </a:r>
          </a:p>
          <a:p>
            <a:pPr lvl="0" algn="l" rtl="0">
              <a:spcBef>
                <a:spcPts val="1000"/>
              </a:spcBef>
              <a:spcAft>
                <a:spcPts val="1000"/>
              </a:spcAft>
              <a:buClr>
                <a:schemeClr val="tx1"/>
              </a:buClr>
              <a:buNone/>
            </a:pPr>
            <a:r>
              <a:rPr lang="en" sz="1600" b="1" dirty="0">
                <a:solidFill>
                  <a:schemeClr val="tx1"/>
                </a:solidFill>
                <a:latin typeface="Arial"/>
                <a:ea typeface="Arial"/>
                <a:cs typeface="Arial"/>
                <a:sym typeface="Arial"/>
              </a:rPr>
              <a:t>Has Dennis committed plagiarism?</a:t>
            </a:r>
            <a:r>
              <a:rPr lang="en" sz="1600" dirty="0">
                <a:solidFill>
                  <a:schemeClr val="tx1"/>
                </a:solidFill>
                <a:latin typeface="Arial"/>
                <a:ea typeface="Arial"/>
                <a:cs typeface="Arial"/>
                <a:sym typeface="Arial"/>
              </a:rPr>
              <a:t/>
            </a:r>
            <a:br>
              <a:rPr lang="en" sz="1600" dirty="0">
                <a:solidFill>
                  <a:schemeClr val="tx1"/>
                </a:solidFill>
                <a:latin typeface="Arial"/>
                <a:ea typeface="Arial"/>
                <a:cs typeface="Arial"/>
                <a:sym typeface="Arial"/>
              </a:rPr>
            </a:br>
            <a:endParaRPr lang="en" sz="1600" dirty="0">
              <a:solidFill>
                <a:schemeClr val="tx1"/>
              </a:solidFill>
              <a:latin typeface="Arial"/>
              <a:ea typeface="Arial"/>
              <a:cs typeface="Arial"/>
              <a:sym typeface="Arial"/>
            </a:endParaRPr>
          </a:p>
          <a:p>
            <a:pPr lvl="0" algn="l" rtl="0">
              <a:spcBef>
                <a:spcPts val="0"/>
              </a:spcBef>
              <a:spcAft>
                <a:spcPts val="0"/>
              </a:spcAft>
              <a:buClr>
                <a:schemeClr val="tx1"/>
              </a:buClr>
              <a:buNone/>
            </a:pPr>
            <a:r>
              <a:rPr lang="en" sz="1600" dirty="0">
                <a:latin typeface="Arial"/>
                <a:ea typeface="Arial"/>
                <a:cs typeface="Arial"/>
                <a:sym typeface="Arial"/>
              </a:rPr>
              <a:t/>
            </a:r>
            <a:br>
              <a:rPr lang="en" sz="1600" dirty="0">
                <a:latin typeface="Arial"/>
                <a:ea typeface="Arial"/>
                <a:cs typeface="Arial"/>
                <a:sym typeface="Arial"/>
              </a:rPr>
            </a:br>
            <a:endParaRPr lang="en" sz="1600" dirty="0">
              <a:latin typeface="Arial"/>
              <a:ea typeface="Arial"/>
              <a:cs typeface="Arial"/>
              <a:sym typeface="Arial"/>
            </a:endParaRPr>
          </a:p>
        </p:txBody>
      </p:sp>
      <p:sp>
        <p:nvSpPr>
          <p:cNvPr id="695" name="Shape 695"/>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81</a:t>
            </a:fld>
            <a:endParaRPr lang="en" dirty="0">
              <a:solidFill>
                <a:srgbClr val="8A8A8A"/>
              </a:solidFill>
            </a:endParaRPr>
          </a:p>
        </p:txBody>
      </p:sp>
      <p:graphicFrame>
        <p:nvGraphicFramePr>
          <p:cNvPr id="698" name="Shape 698"/>
          <p:cNvGraphicFramePr/>
          <p:nvPr>
            <p:extLst>
              <p:ext uri="{D42A27DB-BD31-4B8C-83A1-F6EECF244321}">
                <p14:modId xmlns:p14="http://schemas.microsoft.com/office/powerpoint/2010/main" val="1831758368"/>
              </p:ext>
            </p:extLst>
          </p:nvPr>
        </p:nvGraphicFramePr>
        <p:xfrm>
          <a:off x="3469004" y="3503667"/>
          <a:ext cx="5070950" cy="396210"/>
        </p:xfrm>
        <a:graphic>
          <a:graphicData uri="http://schemas.openxmlformats.org/drawingml/2006/table">
            <a:tbl>
              <a:tblPr>
                <a:noFill/>
                <a:tableStyleId>{0F093832-1FD9-4F78-BFD4-C232E644F406}</a:tableStyleId>
              </a:tblPr>
              <a:tblGrid>
                <a:gridCol w="2704750">
                  <a:extLst>
                    <a:ext uri="{9D8B030D-6E8A-4147-A177-3AD203B41FA5}">
                      <a16:colId xmlns="" xmlns:a16="http://schemas.microsoft.com/office/drawing/2014/main" val="20000"/>
                    </a:ext>
                  </a:extLst>
                </a:gridCol>
                <a:gridCol w="2366200">
                  <a:extLst>
                    <a:ext uri="{9D8B030D-6E8A-4147-A177-3AD203B41FA5}">
                      <a16:colId xmlns="" xmlns:a16="http://schemas.microsoft.com/office/drawing/2014/main" val="20001"/>
                    </a:ext>
                  </a:extLst>
                </a:gridCol>
              </a:tblGrid>
              <a:tr h="351000">
                <a:tc>
                  <a:txBody>
                    <a:bodyPr/>
                    <a:lstStyle/>
                    <a:p>
                      <a:pPr marL="457200" lvl="0" indent="-228600" algn="r" rtl="0">
                        <a:spcBef>
                          <a:spcPts val="0"/>
                        </a:spcBef>
                        <a:buChar char="❏"/>
                      </a:pPr>
                      <a:r>
                        <a:rPr lang="en" dirty="0"/>
                        <a:t>Likely</a:t>
                      </a:r>
                    </a:p>
                  </a:txBody>
                  <a:tcPr marL="91425" marR="91425" marT="91425" marB="91425">
                    <a:lnL w="9525" cap="flat" cmpd="sng">
                      <a:solidFill>
                        <a:srgbClr val="775F55">
                          <a:alpha val="0"/>
                        </a:srgbClr>
                      </a:solidFill>
                      <a:prstDash val="solid"/>
                      <a:round/>
                      <a:headEnd type="none" w="med" len="med"/>
                      <a:tailEnd type="none" w="med" len="med"/>
                    </a:lnL>
                    <a:lnR w="9525" cap="flat" cmpd="sng">
                      <a:solidFill>
                        <a:srgbClr val="775F55">
                          <a:alpha val="0"/>
                        </a:srgbClr>
                      </a:solidFill>
                      <a:prstDash val="solid"/>
                      <a:round/>
                      <a:headEnd type="none" w="med" len="med"/>
                      <a:tailEnd type="none" w="med" len="med"/>
                    </a:lnR>
                    <a:lnT w="9525" cap="flat" cmpd="sng">
                      <a:solidFill>
                        <a:srgbClr val="775F55">
                          <a:alpha val="0"/>
                        </a:srgbClr>
                      </a:solidFill>
                      <a:prstDash val="solid"/>
                      <a:round/>
                      <a:headEnd type="none" w="med" len="med"/>
                      <a:tailEnd type="none" w="med" len="med"/>
                    </a:lnT>
                    <a:lnB w="9525" cap="flat" cmpd="sng">
                      <a:solidFill>
                        <a:srgbClr val="775F55">
                          <a:alpha val="0"/>
                        </a:srgbClr>
                      </a:solidFill>
                      <a:prstDash val="solid"/>
                      <a:round/>
                      <a:headEnd type="none" w="med" len="med"/>
                      <a:tailEnd type="none" w="med" len="med"/>
                    </a:lnB>
                  </a:tcPr>
                </a:tc>
                <a:tc>
                  <a:txBody>
                    <a:bodyPr/>
                    <a:lstStyle/>
                    <a:p>
                      <a:pPr marL="457200" lvl="0" indent="-228600" algn="r" rtl="0">
                        <a:spcBef>
                          <a:spcPts val="0"/>
                        </a:spcBef>
                        <a:buChar char="❏"/>
                      </a:pPr>
                      <a:r>
                        <a:rPr lang="en" dirty="0"/>
                        <a:t>Unlikely</a:t>
                      </a:r>
                    </a:p>
                  </a:txBody>
                  <a:tcPr marL="91425" marR="91425" marT="91425" marB="91425">
                    <a:lnL w="9525" cap="flat" cmpd="sng">
                      <a:solidFill>
                        <a:srgbClr val="775F55">
                          <a:alpha val="0"/>
                        </a:srgbClr>
                      </a:solidFill>
                      <a:prstDash val="solid"/>
                      <a:round/>
                      <a:headEnd type="none" w="med" len="med"/>
                      <a:tailEnd type="none" w="med" len="med"/>
                    </a:lnL>
                    <a:lnR w="9525" cap="flat" cmpd="sng">
                      <a:solidFill>
                        <a:srgbClr val="775F55">
                          <a:alpha val="0"/>
                        </a:srgbClr>
                      </a:solidFill>
                      <a:prstDash val="solid"/>
                      <a:round/>
                      <a:headEnd type="none" w="med" len="med"/>
                      <a:tailEnd type="none" w="med" len="med"/>
                    </a:lnR>
                    <a:lnT w="9525" cap="flat" cmpd="sng">
                      <a:solidFill>
                        <a:srgbClr val="775F55">
                          <a:alpha val="0"/>
                        </a:srgbClr>
                      </a:solidFill>
                      <a:prstDash val="solid"/>
                      <a:round/>
                      <a:headEnd type="none" w="med" len="med"/>
                      <a:tailEnd type="none" w="med" len="med"/>
                    </a:lnT>
                    <a:lnB w="9525" cap="flat" cmpd="sng">
                      <a:solidFill>
                        <a:srgbClr val="775F55">
                          <a:alpha val="0"/>
                        </a:srgbClr>
                      </a:solidFill>
                      <a:prstDash val="solid"/>
                      <a:round/>
                      <a:headEnd type="none" w="med" len="med"/>
                      <a:tailEnd type="none" w="med" len="med"/>
                    </a:lnB>
                  </a:tcPr>
                </a:tc>
                <a:extLst>
                  <a:ext uri="{0D108BD9-81ED-4DB2-BD59-A6C34878D82A}">
                    <a16:rowId xmlns="" xmlns:a16="http://schemas.microsoft.com/office/drawing/2014/main" val="10000"/>
                  </a:ext>
                </a:extLst>
              </a:tr>
            </a:tbl>
          </a:graphicData>
        </a:graphic>
      </p:graphicFrame>
      <p:sp>
        <p:nvSpPr>
          <p:cNvPr id="700" name="Shape 700"/>
          <p:cNvSpPr/>
          <p:nvPr/>
        </p:nvSpPr>
        <p:spPr>
          <a:xfrm>
            <a:off x="5107767" y="3542594"/>
            <a:ext cx="1373435" cy="334000"/>
          </a:xfrm>
          <a:prstGeom prst="rect">
            <a:avLst/>
          </a:prstGeom>
          <a:noFill/>
          <a:ln w="38100" cap="flat" cmpd="sng">
            <a:solidFill>
              <a:schemeClr val="tx1"/>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 name="Shape 690"/>
          <p:cNvSpPr txBox="1">
            <a:spLocks noGrp="1"/>
          </p:cNvSpPr>
          <p:nvPr>
            <p:ph type="title"/>
          </p:nvPr>
        </p:nvSpPr>
        <p:spPr>
          <a:xfrm>
            <a:off x="339956" y="156401"/>
            <a:ext cx="5563133" cy="635400"/>
          </a:xfrm>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a:p>
            <a:pPr lvl="0" algn="l" rtl="0">
              <a:lnSpc>
                <a:spcPts val="1760"/>
              </a:lnSpc>
              <a:spcBef>
                <a:spcPts val="0"/>
              </a:spcBef>
              <a:buClr>
                <a:schemeClr val="tx1"/>
              </a:buClr>
              <a:buNone/>
            </a:pPr>
            <a:r>
              <a:rPr lang="en" sz="1800" dirty="0"/>
              <a:t>(Knowledge Check)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96">
                                            <p:txEl>
                                              <p:pRg st="0" end="0"/>
                                            </p:txEl>
                                          </p:spTgt>
                                        </p:tgtEl>
                                        <p:attrNameLst>
                                          <p:attrName>style.visibility</p:attrName>
                                        </p:attrNameLst>
                                      </p:cBhvr>
                                      <p:to>
                                        <p:strVal val="visible"/>
                                      </p:to>
                                    </p:set>
                                    <p:animEffect transition="in" filter="fade">
                                      <p:cBhvr>
                                        <p:cTn id="7" dur="1000"/>
                                        <p:tgtEl>
                                          <p:spTgt spid="69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96">
                                            <p:txEl>
                                              <p:pRg st="1" end="1"/>
                                            </p:txEl>
                                          </p:spTgt>
                                        </p:tgtEl>
                                        <p:attrNameLst>
                                          <p:attrName>style.visibility</p:attrName>
                                        </p:attrNameLst>
                                      </p:cBhvr>
                                      <p:to>
                                        <p:strVal val="visible"/>
                                      </p:to>
                                    </p:set>
                                    <p:animEffect transition="in" filter="fade">
                                      <p:cBhvr>
                                        <p:cTn id="12" dur="1000"/>
                                        <p:tgtEl>
                                          <p:spTgt spid="69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96">
                                            <p:txEl>
                                              <p:pRg st="2" end="2"/>
                                            </p:txEl>
                                          </p:spTgt>
                                        </p:tgtEl>
                                        <p:attrNameLst>
                                          <p:attrName>style.visibility</p:attrName>
                                        </p:attrNameLst>
                                      </p:cBhvr>
                                      <p:to>
                                        <p:strVal val="visible"/>
                                      </p:to>
                                    </p:set>
                                    <p:animEffect transition="in" filter="fade">
                                      <p:cBhvr>
                                        <p:cTn id="17" dur="1000"/>
                                        <p:tgtEl>
                                          <p:spTgt spid="69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96">
                                            <p:txEl>
                                              <p:pRg st="3" end="3"/>
                                            </p:txEl>
                                          </p:spTgt>
                                        </p:tgtEl>
                                        <p:attrNameLst>
                                          <p:attrName>style.visibility</p:attrName>
                                        </p:attrNameLst>
                                      </p:cBhvr>
                                      <p:to>
                                        <p:strVal val="visible"/>
                                      </p:to>
                                    </p:set>
                                    <p:animEffect transition="in" filter="fade">
                                      <p:cBhvr>
                                        <p:cTn id="22" dur="1000"/>
                                        <p:tgtEl>
                                          <p:spTgt spid="69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98"/>
                                        </p:tgtEl>
                                        <p:attrNameLst>
                                          <p:attrName>style.visibility</p:attrName>
                                        </p:attrNameLst>
                                      </p:cBhvr>
                                      <p:to>
                                        <p:strVal val="visible"/>
                                      </p:to>
                                    </p:set>
                                    <p:animEffect transition="in" filter="fade">
                                      <p:cBhvr>
                                        <p:cTn id="27" dur="1000"/>
                                        <p:tgtEl>
                                          <p:spTgt spid="698"/>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nodeType="clickEffect">
                                  <p:stCondLst>
                                    <p:cond delay="0"/>
                                  </p:stCondLst>
                                  <p:childTnLst>
                                    <p:set>
                                      <p:cBhvr>
                                        <p:cTn id="31" dur="1" fill="hold">
                                          <p:stCondLst>
                                            <p:cond delay="0"/>
                                          </p:stCondLst>
                                        </p:cTn>
                                        <p:tgtEl>
                                          <p:spTgt spid="700"/>
                                        </p:tgtEl>
                                        <p:attrNameLst>
                                          <p:attrName>style.visibility</p:attrName>
                                        </p:attrNameLst>
                                      </p:cBhvr>
                                      <p:to>
                                        <p:strVal val="visible"/>
                                      </p:to>
                                    </p:set>
                                    <p:anim calcmode="lin" valueType="num">
                                      <p:cBhvr additive="base">
                                        <p:cTn id="32" dur="1000"/>
                                        <p:tgtEl>
                                          <p:spTgt spid="700"/>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Shape 704"/>
        <p:cNvGrpSpPr/>
        <p:nvPr/>
      </p:nvGrpSpPr>
      <p:grpSpPr>
        <a:xfrm>
          <a:off x="0" y="0"/>
          <a:ext cx="0" cy="0"/>
          <a:chOff x="0" y="0"/>
          <a:chExt cx="0" cy="0"/>
        </a:xfrm>
      </p:grpSpPr>
      <p:sp>
        <p:nvSpPr>
          <p:cNvPr id="706" name="Shape 706"/>
          <p:cNvSpPr txBox="1">
            <a:spLocks noGrp="1"/>
          </p:cNvSpPr>
          <p:nvPr>
            <p:ph type="body" idx="1"/>
          </p:nvPr>
        </p:nvSpPr>
        <p:spPr>
          <a:prstGeom prst="rect">
            <a:avLst/>
          </a:prstGeom>
        </p:spPr>
        <p:txBody>
          <a:bodyPr lIns="91425" tIns="91425" rIns="91425" bIns="91425" anchor="t" anchorCtr="0">
            <a:noAutofit/>
          </a:bodyPr>
          <a:lstStyle/>
          <a:p>
            <a:pPr lvl="0" algn="l" rtl="0">
              <a:spcBef>
                <a:spcPts val="1000"/>
              </a:spcBef>
              <a:spcAft>
                <a:spcPts val="1000"/>
              </a:spcAft>
              <a:buClr>
                <a:schemeClr val="tx1"/>
              </a:buClr>
              <a:buNone/>
            </a:pPr>
            <a:r>
              <a:rPr lang="en" sz="2000" b="1" dirty="0">
                <a:solidFill>
                  <a:srgbClr val="22C74D"/>
                </a:solidFill>
                <a:latin typeface="Arial"/>
                <a:ea typeface="Arial"/>
                <a:cs typeface="Arial"/>
                <a:sym typeface="Arial"/>
              </a:rPr>
              <a:t>CORRECT!</a:t>
            </a:r>
          </a:p>
          <a:p>
            <a:pPr marL="514350" lvl="0" indent="-285750" algn="just" rtl="0">
              <a:spcBef>
                <a:spcPts val="700"/>
              </a:spcBef>
              <a:spcAft>
                <a:spcPts val="0"/>
              </a:spcAft>
              <a:buClr>
                <a:schemeClr val="tx1"/>
              </a:buClr>
              <a:buFont typeface="Arial" panose="020B0604020202020204" pitchFamily="34" charset="0"/>
              <a:buChar char="•"/>
            </a:pPr>
            <a:r>
              <a:rPr lang="en" dirty="0">
                <a:latin typeface="Arial"/>
                <a:ea typeface="Arial"/>
                <a:cs typeface="Arial"/>
                <a:sym typeface="Arial"/>
              </a:rPr>
              <a:t>Dennis’s actions are at the very least unethical, and quite likely have crossed the line into plagiarism.</a:t>
            </a:r>
          </a:p>
          <a:p>
            <a:pPr marL="514350" lvl="0" indent="-285750" algn="just" rtl="0">
              <a:spcBef>
                <a:spcPts val="700"/>
              </a:spcBef>
              <a:spcAft>
                <a:spcPts val="0"/>
              </a:spcAft>
              <a:buClr>
                <a:schemeClr val="tx1"/>
              </a:buClr>
              <a:buFont typeface="Arial" panose="020B0604020202020204" pitchFamily="34" charset="0"/>
              <a:buChar char="•"/>
            </a:pPr>
            <a:r>
              <a:rPr lang="en" dirty="0">
                <a:latin typeface="Arial"/>
                <a:ea typeface="Arial"/>
                <a:cs typeface="Arial"/>
                <a:sym typeface="Arial"/>
              </a:rPr>
              <a:t>A reader of Dennis’s introduction would be led to believe, incorrectly, that Dennis was the author of the text.</a:t>
            </a:r>
            <a:endParaRPr lang="en" sz="1600" dirty="0">
              <a:latin typeface="Arial"/>
              <a:ea typeface="Arial"/>
              <a:cs typeface="Arial"/>
              <a:sym typeface="Arial"/>
            </a:endParaRPr>
          </a:p>
        </p:txBody>
      </p:sp>
      <p:sp>
        <p:nvSpPr>
          <p:cNvPr id="705" name="Shape 705"/>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82</a:t>
            </a:fld>
            <a:endParaRPr lang="en" dirty="0">
              <a:solidFill>
                <a:srgbClr val="8A8A8A"/>
              </a:solidFill>
            </a:endParaRPr>
          </a:p>
        </p:txBody>
      </p:sp>
      <p:sp>
        <p:nvSpPr>
          <p:cNvPr id="7" name="Shape 690"/>
          <p:cNvSpPr txBox="1">
            <a:spLocks noGrp="1"/>
          </p:cNvSpPr>
          <p:nvPr>
            <p:ph type="title"/>
          </p:nvPr>
        </p:nvSpPr>
        <p:spPr>
          <a:xfrm>
            <a:off x="339956" y="156401"/>
            <a:ext cx="5563133" cy="635400"/>
          </a:xfrm>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a:p>
            <a:pPr lvl="0" algn="l" rtl="0">
              <a:lnSpc>
                <a:spcPts val="1760"/>
              </a:lnSpc>
              <a:spcBef>
                <a:spcPts val="0"/>
              </a:spcBef>
              <a:buClr>
                <a:schemeClr val="tx1"/>
              </a:buClr>
              <a:buNone/>
            </a:pPr>
            <a:r>
              <a:rPr lang="en" sz="1800" dirty="0"/>
              <a:t>(Knowledge Check)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06"/>
                                        </p:tgtEl>
                                        <p:attrNameLst>
                                          <p:attrName>style.visibility</p:attrName>
                                        </p:attrNameLst>
                                      </p:cBhvr>
                                      <p:to>
                                        <p:strVal val="visible"/>
                                      </p:to>
                                    </p:set>
                                    <p:animEffect transition="in" filter="fade">
                                      <p:cBhvr>
                                        <p:cTn id="7" dur="1000"/>
                                        <p:tgtEl>
                                          <p:spTgt spid="7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Shape 712"/>
        <p:cNvGrpSpPr/>
        <p:nvPr/>
      </p:nvGrpSpPr>
      <p:grpSpPr>
        <a:xfrm>
          <a:off x="0" y="0"/>
          <a:ext cx="0" cy="0"/>
          <a:chOff x="0" y="0"/>
          <a:chExt cx="0" cy="0"/>
        </a:xfrm>
      </p:grpSpPr>
      <p:sp>
        <p:nvSpPr>
          <p:cNvPr id="714" name="Shape 714"/>
          <p:cNvSpPr txBox="1">
            <a:spLocks noGrp="1"/>
          </p:cNvSpPr>
          <p:nvPr>
            <p:ph type="body" idx="1"/>
          </p:nvPr>
        </p:nvSpPr>
        <p:spPr>
          <a:prstGeom prst="rect">
            <a:avLst/>
          </a:prstGeom>
        </p:spPr>
        <p:txBody>
          <a:bodyPr lIns="91425" tIns="91425" rIns="91425" bIns="91425" anchor="t" anchorCtr="0">
            <a:noAutofit/>
          </a:bodyPr>
          <a:lstStyle/>
          <a:p>
            <a:pPr lvl="0" algn="l" rtl="0">
              <a:spcBef>
                <a:spcPts val="1000"/>
              </a:spcBef>
              <a:spcAft>
                <a:spcPts val="1000"/>
              </a:spcAft>
              <a:buClr>
                <a:schemeClr val="tx1"/>
              </a:buClr>
              <a:buNone/>
            </a:pPr>
            <a:r>
              <a:rPr lang="en" sz="2000" b="1" dirty="0">
                <a:solidFill>
                  <a:srgbClr val="22C74D"/>
                </a:solidFill>
                <a:latin typeface="Arial"/>
                <a:ea typeface="Arial"/>
                <a:cs typeface="Arial"/>
                <a:sym typeface="Arial"/>
              </a:rPr>
              <a:t>CORRECT!</a:t>
            </a:r>
          </a:p>
          <a:p>
            <a:pPr marL="514350" lvl="0" indent="-285750" algn="just" rtl="0">
              <a:spcBef>
                <a:spcPts val="700"/>
              </a:spcBef>
              <a:spcAft>
                <a:spcPts val="0"/>
              </a:spcAft>
              <a:buClr>
                <a:schemeClr val="tx1"/>
              </a:buClr>
              <a:buFont typeface="Arial" panose="020B0604020202020204" pitchFamily="34" charset="0"/>
              <a:buChar char="•"/>
            </a:pPr>
            <a:r>
              <a:rPr lang="en" dirty="0">
                <a:latin typeface="Arial"/>
                <a:ea typeface="Arial"/>
                <a:cs typeface="Arial"/>
                <a:sym typeface="Arial"/>
              </a:rPr>
              <a:t>To avoid this problem, Dennis should have written the introduction in his own words. To the extent that some brief text from other authors is used in his introduction, it is important that it be clearly identified as a quote from another source and properly cited.</a:t>
            </a:r>
          </a:p>
          <a:p>
            <a:pPr lvl="0" algn="l" rtl="0">
              <a:spcBef>
                <a:spcPts val="700"/>
              </a:spcBef>
              <a:spcAft>
                <a:spcPts val="0"/>
              </a:spcAft>
              <a:buClr>
                <a:schemeClr val="tx1"/>
              </a:buClr>
              <a:buNone/>
            </a:pPr>
            <a:endParaRPr dirty="0">
              <a:solidFill>
                <a:srgbClr val="DD8047"/>
              </a:solidFill>
              <a:latin typeface="Arial"/>
              <a:ea typeface="Arial"/>
              <a:cs typeface="Arial"/>
              <a:sym typeface="Arial"/>
            </a:endParaRPr>
          </a:p>
          <a:p>
            <a:pPr lvl="0" algn="l" rtl="0">
              <a:spcBef>
                <a:spcPts val="0"/>
              </a:spcBef>
              <a:spcAft>
                <a:spcPts val="0"/>
              </a:spcAft>
              <a:buClr>
                <a:schemeClr val="tx1"/>
              </a:buClr>
              <a:buNone/>
            </a:pPr>
            <a:r>
              <a:rPr lang="en" sz="1600" dirty="0">
                <a:latin typeface="Arial"/>
                <a:ea typeface="Arial"/>
                <a:cs typeface="Arial"/>
                <a:sym typeface="Arial"/>
              </a:rPr>
              <a:t/>
            </a:r>
            <a:br>
              <a:rPr lang="en" sz="1600" dirty="0">
                <a:latin typeface="Arial"/>
                <a:ea typeface="Arial"/>
                <a:cs typeface="Arial"/>
                <a:sym typeface="Arial"/>
              </a:rPr>
            </a:br>
            <a:endParaRPr lang="en" sz="1600" dirty="0">
              <a:latin typeface="Arial"/>
              <a:ea typeface="Arial"/>
              <a:cs typeface="Arial"/>
              <a:sym typeface="Arial"/>
            </a:endParaRPr>
          </a:p>
        </p:txBody>
      </p:sp>
      <p:sp>
        <p:nvSpPr>
          <p:cNvPr id="713" name="Shape 713"/>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83</a:t>
            </a:fld>
            <a:endParaRPr lang="en" dirty="0">
              <a:solidFill>
                <a:srgbClr val="8A8A8A"/>
              </a:solidFill>
            </a:endParaRPr>
          </a:p>
        </p:txBody>
      </p:sp>
      <p:sp>
        <p:nvSpPr>
          <p:cNvPr id="7" name="Shape 690"/>
          <p:cNvSpPr txBox="1">
            <a:spLocks noGrp="1"/>
          </p:cNvSpPr>
          <p:nvPr>
            <p:ph type="title"/>
          </p:nvPr>
        </p:nvSpPr>
        <p:spPr>
          <a:xfrm>
            <a:off x="339956" y="156401"/>
            <a:ext cx="5563133" cy="635400"/>
          </a:xfrm>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a:p>
            <a:pPr lvl="0" algn="l" rtl="0">
              <a:lnSpc>
                <a:spcPts val="1760"/>
              </a:lnSpc>
              <a:spcBef>
                <a:spcPts val="0"/>
              </a:spcBef>
              <a:buClr>
                <a:schemeClr val="tx1"/>
              </a:buClr>
              <a:buNone/>
            </a:pPr>
            <a:r>
              <a:rPr lang="en" sz="1800" dirty="0"/>
              <a:t>(Knowledge Check)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14"/>
                                        </p:tgtEl>
                                        <p:attrNameLst>
                                          <p:attrName>style.visibility</p:attrName>
                                        </p:attrNameLst>
                                      </p:cBhvr>
                                      <p:to>
                                        <p:strVal val="visible"/>
                                      </p:to>
                                    </p:set>
                                    <p:animEffect transition="in" filter="fade">
                                      <p:cBhvr>
                                        <p:cTn id="7" dur="1000"/>
                                        <p:tgtEl>
                                          <p:spTgt spid="7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Shape 720"/>
        <p:cNvGrpSpPr/>
        <p:nvPr/>
      </p:nvGrpSpPr>
      <p:grpSpPr>
        <a:xfrm>
          <a:off x="0" y="0"/>
          <a:ext cx="0" cy="0"/>
          <a:chOff x="0" y="0"/>
          <a:chExt cx="0" cy="0"/>
        </a:xfrm>
      </p:grpSpPr>
      <p:sp>
        <p:nvSpPr>
          <p:cNvPr id="723" name="Shape 723"/>
          <p:cNvSpPr txBox="1">
            <a:spLocks noGrp="1"/>
          </p:cNvSpPr>
          <p:nvPr>
            <p:ph type="body" idx="1"/>
          </p:nvPr>
        </p:nvSpPr>
        <p:spPr>
          <a:prstGeom prst="rect">
            <a:avLst/>
          </a:prstGeom>
        </p:spPr>
        <p:txBody>
          <a:bodyPr lIns="91425" tIns="91425" rIns="91425" bIns="91425" anchor="t" anchorCtr="0">
            <a:noAutofit/>
          </a:bodyPr>
          <a:lstStyle/>
          <a:p>
            <a:pPr lvl="0" algn="l" rtl="0">
              <a:spcBef>
                <a:spcPts val="1000"/>
              </a:spcBef>
              <a:spcAft>
                <a:spcPts val="1000"/>
              </a:spcAft>
              <a:buClr>
                <a:schemeClr val="tx1"/>
              </a:buClr>
              <a:buNone/>
            </a:pPr>
            <a:r>
              <a:rPr lang="en" sz="2000" b="1" dirty="0">
                <a:solidFill>
                  <a:srgbClr val="22C74D"/>
                </a:solidFill>
                <a:latin typeface="Arial"/>
                <a:ea typeface="Arial"/>
                <a:cs typeface="Arial"/>
                <a:sym typeface="Arial"/>
              </a:rPr>
              <a:t>CORRECT!</a:t>
            </a:r>
            <a:endParaRPr lang="en" sz="1800" b="1" dirty="0">
              <a:solidFill>
                <a:srgbClr val="22C74D"/>
              </a:solidFill>
              <a:latin typeface="Arial"/>
              <a:ea typeface="Arial"/>
              <a:cs typeface="Arial"/>
              <a:sym typeface="Arial"/>
            </a:endParaRPr>
          </a:p>
          <a:p>
            <a:pPr marL="514350" lvl="0" indent="-285750" algn="just" rtl="0">
              <a:spcBef>
                <a:spcPts val="700"/>
              </a:spcBef>
              <a:spcAft>
                <a:spcPts val="0"/>
              </a:spcAft>
              <a:buClr>
                <a:schemeClr val="tx1"/>
              </a:buClr>
              <a:buFont typeface="Arial" panose="020B0604020202020204" pitchFamily="34" charset="0"/>
              <a:buChar char="•"/>
            </a:pPr>
            <a:r>
              <a:rPr lang="en" sz="1800" dirty="0">
                <a:latin typeface="Arial"/>
                <a:ea typeface="Arial"/>
                <a:cs typeface="Arial"/>
                <a:sym typeface="Arial"/>
              </a:rPr>
              <a:t>It is also important to remain mindful of fair use considerations. For example, if Dennis writes his introduction by simply copying (with attribution) five consecutive full paragraphs from another article, his actions might fall outside the fair use exception and thus constitute copyright infringement. </a:t>
            </a:r>
          </a:p>
          <a:p>
            <a:pPr lvl="0" algn="just" rtl="0">
              <a:spcBef>
                <a:spcPts val="0"/>
              </a:spcBef>
              <a:spcAft>
                <a:spcPts val="0"/>
              </a:spcAft>
              <a:buClr>
                <a:schemeClr val="tx1"/>
              </a:buClr>
              <a:buNone/>
            </a:pPr>
            <a:r>
              <a:rPr lang="en" sz="1600" dirty="0">
                <a:latin typeface="Arial"/>
                <a:ea typeface="Arial"/>
                <a:cs typeface="Arial"/>
                <a:sym typeface="Arial"/>
              </a:rPr>
              <a:t/>
            </a:r>
            <a:br>
              <a:rPr lang="en" sz="1600" dirty="0">
                <a:latin typeface="Arial"/>
                <a:ea typeface="Arial"/>
                <a:cs typeface="Arial"/>
                <a:sym typeface="Arial"/>
              </a:rPr>
            </a:br>
            <a:endParaRPr lang="en" sz="1600" dirty="0">
              <a:latin typeface="Arial"/>
              <a:ea typeface="Arial"/>
              <a:cs typeface="Arial"/>
              <a:sym typeface="Arial"/>
            </a:endParaRPr>
          </a:p>
        </p:txBody>
      </p:sp>
      <p:sp>
        <p:nvSpPr>
          <p:cNvPr id="722" name="Shape 722"/>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84</a:t>
            </a:fld>
            <a:endParaRPr lang="en" dirty="0">
              <a:solidFill>
                <a:srgbClr val="8A8A8A"/>
              </a:solidFill>
            </a:endParaRPr>
          </a:p>
        </p:txBody>
      </p:sp>
      <p:sp>
        <p:nvSpPr>
          <p:cNvPr id="7" name="Shape 690"/>
          <p:cNvSpPr txBox="1">
            <a:spLocks noGrp="1"/>
          </p:cNvSpPr>
          <p:nvPr>
            <p:ph type="title"/>
          </p:nvPr>
        </p:nvSpPr>
        <p:spPr>
          <a:xfrm>
            <a:off x="339956" y="156401"/>
            <a:ext cx="5563133" cy="635400"/>
          </a:xfrm>
          <a:prstGeom prst="rect">
            <a:avLst/>
          </a:prstGeom>
        </p:spPr>
        <p:txBody>
          <a:bodyPr lIns="91425" tIns="91425" rIns="91425" bIns="91425" anchor="t" anchorCtr="0">
            <a:noAutofit/>
          </a:bodyPr>
          <a:lstStyle/>
          <a:p>
            <a:pPr lvl="0" algn="l" rtl="0">
              <a:spcBef>
                <a:spcPts val="0"/>
              </a:spcBef>
              <a:buClr>
                <a:schemeClr val="tx1"/>
              </a:buClr>
              <a:buNone/>
            </a:pPr>
            <a:r>
              <a:rPr lang="en" dirty="0"/>
              <a:t>MODULE 2: COPYRIGHT</a:t>
            </a:r>
          </a:p>
          <a:p>
            <a:pPr lvl="0" algn="l" rtl="0">
              <a:lnSpc>
                <a:spcPts val="1760"/>
              </a:lnSpc>
              <a:spcBef>
                <a:spcPts val="0"/>
              </a:spcBef>
              <a:buClr>
                <a:schemeClr val="tx1"/>
              </a:buClr>
              <a:buNone/>
            </a:pPr>
            <a:r>
              <a:rPr lang="en" sz="1800" dirty="0"/>
              <a:t>(Knowledge Check)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23"/>
                                        </p:tgtEl>
                                        <p:attrNameLst>
                                          <p:attrName>style.visibility</p:attrName>
                                        </p:attrNameLst>
                                      </p:cBhvr>
                                      <p:to>
                                        <p:strVal val="visible"/>
                                      </p:to>
                                    </p:set>
                                    <p:animEffect transition="in" filter="fade">
                                      <p:cBhvr>
                                        <p:cTn id="7" dur="1000"/>
                                        <p:tgtEl>
                                          <p:spTgt spid="7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Shape 728"/>
        <p:cNvGrpSpPr/>
        <p:nvPr/>
      </p:nvGrpSpPr>
      <p:grpSpPr>
        <a:xfrm>
          <a:off x="0" y="0"/>
          <a:ext cx="0" cy="0"/>
          <a:chOff x="0" y="0"/>
          <a:chExt cx="0" cy="0"/>
        </a:xfrm>
      </p:grpSpPr>
      <p:sp>
        <p:nvSpPr>
          <p:cNvPr id="729" name="Shape 729"/>
          <p:cNvSpPr txBox="1">
            <a:spLocks noGrp="1"/>
          </p:cNvSpPr>
          <p:nvPr>
            <p:ph type="title"/>
          </p:nvPr>
        </p:nvSpPr>
        <p:spPr>
          <a:prstGeom prst="rect">
            <a:avLst/>
          </a:prstGeom>
        </p:spPr>
        <p:txBody>
          <a:bodyPr lIns="91425" tIns="91425" rIns="91425" bIns="91425" anchor="ctr" anchorCtr="0">
            <a:noAutofit/>
          </a:bodyPr>
          <a:lstStyle/>
          <a:p>
            <a:pPr lvl="0" rtl="0">
              <a:spcBef>
                <a:spcPts val="0"/>
              </a:spcBef>
              <a:buClr>
                <a:schemeClr val="tx1"/>
              </a:buClr>
              <a:buNone/>
            </a:pPr>
            <a:r>
              <a:rPr lang="en" dirty="0">
                <a:latin typeface="Arial"/>
                <a:ea typeface="Arial"/>
                <a:cs typeface="Arial"/>
                <a:sym typeface="Arial"/>
              </a:rPr>
              <a:t>MODULE 3: TRADEMARKS</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Shape 735"/>
        <p:cNvGrpSpPr/>
        <p:nvPr/>
      </p:nvGrpSpPr>
      <p:grpSpPr>
        <a:xfrm>
          <a:off x="0" y="0"/>
          <a:ext cx="0" cy="0"/>
          <a:chOff x="0" y="0"/>
          <a:chExt cx="0" cy="0"/>
        </a:xfrm>
      </p:grpSpPr>
      <p:sp>
        <p:nvSpPr>
          <p:cNvPr id="736" name="Shape 736"/>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3: TRADEMARKS</a:t>
            </a:r>
          </a:p>
        </p:txBody>
      </p:sp>
      <p:sp>
        <p:nvSpPr>
          <p:cNvPr id="738" name="Shape 738"/>
          <p:cNvSpPr txBox="1">
            <a:spLocks noGrp="1"/>
          </p:cNvSpPr>
          <p:nvPr>
            <p:ph type="body" idx="1"/>
          </p:nvPr>
        </p:nvSpPr>
        <p:spPr>
          <a:xfrm>
            <a:off x="844952" y="1503179"/>
            <a:ext cx="7768106" cy="2455364"/>
          </a:xfrm>
          <a:prstGeom prst="rect">
            <a:avLst/>
          </a:prstGeom>
        </p:spPr>
        <p:txBody>
          <a:bodyPr lIns="91425" tIns="91425" rIns="91425" bIns="91425" anchor="t" anchorCtr="0">
            <a:noAutofit/>
          </a:bodyPr>
          <a:lstStyle/>
          <a:p>
            <a:pPr lvl="0" algn="l" rtl="0">
              <a:spcBef>
                <a:spcPts val="1000"/>
              </a:spcBef>
              <a:spcAft>
                <a:spcPts val="1000"/>
              </a:spcAft>
              <a:buClr>
                <a:schemeClr val="tx1"/>
              </a:buClr>
              <a:buNone/>
            </a:pPr>
            <a:r>
              <a:rPr lang="en" b="1" dirty="0">
                <a:solidFill>
                  <a:schemeClr val="tx1"/>
                </a:solidFill>
                <a:latin typeface="Arial"/>
                <a:ea typeface="Arial"/>
                <a:cs typeface="Arial"/>
                <a:sym typeface="Arial"/>
              </a:rPr>
              <a:t>WHAT IS A TRADEMARK?</a:t>
            </a:r>
            <a:endParaRPr lang="en-US" b="1" dirty="0">
              <a:solidFill>
                <a:schemeClr val="tx1"/>
              </a:solidFill>
              <a:latin typeface="Arial"/>
              <a:ea typeface="Arial"/>
              <a:cs typeface="Arial"/>
              <a:sym typeface="Arial"/>
            </a:endParaRPr>
          </a:p>
          <a:p>
            <a:pPr lvl="0" algn="just" rtl="0">
              <a:spcBef>
                <a:spcPts val="1000"/>
              </a:spcBef>
              <a:spcAft>
                <a:spcPts val="1000"/>
              </a:spcAft>
              <a:buClr>
                <a:schemeClr val="tx1"/>
              </a:buClr>
              <a:buNone/>
            </a:pPr>
            <a:r>
              <a:rPr lang="en" sz="1800" dirty="0">
                <a:latin typeface="Arial"/>
                <a:ea typeface="Arial"/>
                <a:cs typeface="Arial"/>
                <a:sym typeface="Arial"/>
              </a:rPr>
              <a:t>A </a:t>
            </a:r>
            <a:r>
              <a:rPr lang="en" sz="1800" b="1" dirty="0">
                <a:solidFill>
                  <a:schemeClr val="tx1"/>
                </a:solidFill>
                <a:latin typeface="Arial"/>
                <a:ea typeface="Arial"/>
                <a:cs typeface="Arial"/>
                <a:sym typeface="Arial"/>
              </a:rPr>
              <a:t>trademark</a:t>
            </a:r>
            <a:r>
              <a:rPr lang="en" sz="1800" b="1" baseline="30000" dirty="0">
                <a:solidFill>
                  <a:schemeClr val="tx1"/>
                </a:solidFill>
                <a:latin typeface="Arial"/>
                <a:ea typeface="Arial"/>
                <a:cs typeface="Arial"/>
                <a:sym typeface="Arial"/>
              </a:rPr>
              <a:t>27</a:t>
            </a:r>
            <a:r>
              <a:rPr lang="en" sz="1800" dirty="0">
                <a:latin typeface="Arial"/>
                <a:ea typeface="Arial"/>
                <a:cs typeface="Arial"/>
                <a:sym typeface="Arial"/>
              </a:rPr>
              <a:t> is “any word, name, symbol, or device...” used by a person “to identify and distinguish his or her goods, including a unique product, from those manufactured or sold by others and to indicate the source of the goods”. Sounds and colors can, in some cases, also be </a:t>
            </a:r>
            <a:r>
              <a:rPr lang="en" sz="1800" b="1" dirty="0">
                <a:latin typeface="Arial"/>
                <a:ea typeface="Arial"/>
                <a:cs typeface="Arial"/>
                <a:sym typeface="Arial"/>
              </a:rPr>
              <a:t>trademarks</a:t>
            </a:r>
            <a:r>
              <a:rPr lang="en" sz="1800" dirty="0">
                <a:latin typeface="Arial"/>
                <a:ea typeface="Arial"/>
                <a:cs typeface="Arial"/>
                <a:sym typeface="Arial"/>
              </a:rPr>
              <a:t>.</a:t>
            </a:r>
          </a:p>
          <a:p>
            <a:pPr lvl="0" algn="just" rtl="0">
              <a:spcBef>
                <a:spcPts val="0"/>
              </a:spcBef>
              <a:spcAft>
                <a:spcPts val="0"/>
              </a:spcAft>
              <a:buClr>
                <a:schemeClr val="tx1"/>
              </a:buClr>
              <a:buNone/>
            </a:pPr>
            <a:r>
              <a:rPr lang="en" sz="1600" dirty="0">
                <a:latin typeface="Arial"/>
                <a:ea typeface="Arial"/>
                <a:cs typeface="Arial"/>
                <a:sym typeface="Arial"/>
              </a:rPr>
              <a:t/>
            </a:r>
            <a:br>
              <a:rPr lang="en" sz="1600" dirty="0">
                <a:latin typeface="Arial"/>
                <a:ea typeface="Arial"/>
                <a:cs typeface="Arial"/>
                <a:sym typeface="Arial"/>
              </a:rPr>
            </a:br>
            <a:endParaRPr lang="en" sz="1600" dirty="0">
              <a:latin typeface="Arial"/>
              <a:ea typeface="Arial"/>
              <a:cs typeface="Arial"/>
              <a:sym typeface="Arial"/>
            </a:endParaRPr>
          </a:p>
        </p:txBody>
      </p:sp>
      <p:sp>
        <p:nvSpPr>
          <p:cNvPr id="737" name="Shape 737"/>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86</a:t>
            </a:fld>
            <a:endParaRPr lang="en" dirty="0">
              <a:solidFill>
                <a:srgbClr val="8A8A8A"/>
              </a:solidFill>
            </a:endParaRPr>
          </a:p>
        </p:txBody>
      </p:sp>
      <p:sp>
        <p:nvSpPr>
          <p:cNvPr id="740" name="Shape 740"/>
          <p:cNvSpPr txBox="1"/>
          <p:nvPr/>
        </p:nvSpPr>
        <p:spPr>
          <a:xfrm>
            <a:off x="1844613" y="4426870"/>
            <a:ext cx="4058476" cy="572975"/>
          </a:xfrm>
          <a:prstGeom prst="rect">
            <a:avLst/>
          </a:prstGeom>
          <a:noFill/>
          <a:ln>
            <a:noFill/>
          </a:ln>
        </p:spPr>
        <p:txBody>
          <a:bodyPr lIns="91425" tIns="91425" rIns="91425" bIns="91425" anchor="ctr" anchorCtr="0">
            <a:noAutofit/>
          </a:bodyPr>
          <a:lstStyle/>
          <a:p>
            <a:pPr lvl="0" rtl="0">
              <a:spcBef>
                <a:spcPts val="0"/>
              </a:spcBef>
              <a:buNone/>
            </a:pPr>
            <a:r>
              <a:rPr lang="en" sz="700" dirty="0">
                <a:solidFill>
                  <a:srgbClr val="8A8A8A"/>
                </a:solidFill>
              </a:rPr>
              <a:t>27. A trademark is one of several types of marks. Other marks are a service mark used to identify and distinguish services (such as the logo painted on the side of trucks used in a delivery services), a certification mark used “to certify regional or other origin, material, mode of manufacture, quality, accuracy, or other characteristics” of goods or services, and a collective mark, which is a trademark or service mark “used by the members of a cooperative, an association, or other collective group or organization.”</a:t>
            </a:r>
            <a:br>
              <a:rPr lang="en" sz="700" dirty="0">
                <a:solidFill>
                  <a:srgbClr val="8A8A8A"/>
                </a:solidFill>
              </a:rPr>
            </a:br>
            <a:endParaRPr lang="en" sz="700"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38"/>
                                        </p:tgtEl>
                                        <p:attrNameLst>
                                          <p:attrName>style.visibility</p:attrName>
                                        </p:attrNameLst>
                                      </p:cBhvr>
                                      <p:to>
                                        <p:strVal val="visible"/>
                                      </p:to>
                                    </p:set>
                                    <p:animEffect transition="in" filter="fade">
                                      <p:cBhvr>
                                        <p:cTn id="7" dur="1000"/>
                                        <p:tgtEl>
                                          <p:spTgt spid="7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Shape 744"/>
        <p:cNvGrpSpPr/>
        <p:nvPr/>
      </p:nvGrpSpPr>
      <p:grpSpPr>
        <a:xfrm>
          <a:off x="0" y="0"/>
          <a:ext cx="0" cy="0"/>
          <a:chOff x="0" y="0"/>
          <a:chExt cx="0" cy="0"/>
        </a:xfrm>
      </p:grpSpPr>
      <p:sp>
        <p:nvSpPr>
          <p:cNvPr id="745" name="Shape 745"/>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3: TRADEMARKS</a:t>
            </a:r>
          </a:p>
        </p:txBody>
      </p:sp>
      <p:sp>
        <p:nvSpPr>
          <p:cNvPr id="747" name="Shape 747"/>
          <p:cNvSpPr txBox="1">
            <a:spLocks noGrp="1"/>
          </p:cNvSpPr>
          <p:nvPr>
            <p:ph type="body" idx="1"/>
          </p:nvPr>
        </p:nvSpPr>
        <p:spPr>
          <a:xfrm>
            <a:off x="844952" y="1444186"/>
            <a:ext cx="7653047" cy="2455364"/>
          </a:xfrm>
          <a:prstGeom prst="rect">
            <a:avLst/>
          </a:prstGeom>
        </p:spPr>
        <p:txBody>
          <a:bodyPr lIns="91425" tIns="91425" rIns="91425" bIns="91425" anchor="t" anchorCtr="0">
            <a:noAutofit/>
          </a:bodyPr>
          <a:lstStyle/>
          <a:p>
            <a:pPr lvl="0" algn="l" rtl="0">
              <a:spcBef>
                <a:spcPts val="1000"/>
              </a:spcBef>
              <a:spcAft>
                <a:spcPts val="1000"/>
              </a:spcAft>
              <a:buClr>
                <a:schemeClr val="tx1"/>
              </a:buClr>
              <a:buNone/>
            </a:pPr>
            <a:r>
              <a:rPr lang="en" b="1" dirty="0">
                <a:solidFill>
                  <a:schemeClr val="tx1"/>
                </a:solidFill>
                <a:latin typeface="Arial"/>
                <a:ea typeface="Arial"/>
                <a:cs typeface="Arial"/>
                <a:sym typeface="Arial"/>
              </a:rPr>
              <a:t>WHAT IS A TRADEMARK?</a:t>
            </a:r>
            <a:endParaRPr lang="en" sz="1800" b="1" dirty="0">
              <a:solidFill>
                <a:schemeClr val="tx1"/>
              </a:solidFill>
              <a:latin typeface="Arial"/>
              <a:ea typeface="Arial"/>
              <a:cs typeface="Arial"/>
              <a:sym typeface="Arial"/>
            </a:endParaRPr>
          </a:p>
          <a:p>
            <a:pPr lvl="0" algn="l" rtl="0">
              <a:spcBef>
                <a:spcPts val="700"/>
              </a:spcBef>
              <a:spcAft>
                <a:spcPts val="0"/>
              </a:spcAft>
              <a:buClr>
                <a:schemeClr val="tx1"/>
              </a:buClr>
              <a:buNone/>
            </a:pPr>
            <a:r>
              <a:rPr lang="en" sz="1800" dirty="0">
                <a:latin typeface="Arial"/>
                <a:ea typeface="Arial"/>
                <a:cs typeface="Arial"/>
                <a:sym typeface="Arial"/>
              </a:rPr>
              <a:t>Examples: </a:t>
            </a:r>
          </a:p>
          <a:p>
            <a:pPr marL="514350" lvl="0" indent="-285750" algn="l" rtl="0">
              <a:spcBef>
                <a:spcPts val="700"/>
              </a:spcBef>
              <a:spcAft>
                <a:spcPts val="0"/>
              </a:spcAft>
              <a:buClr>
                <a:schemeClr val="tx1"/>
              </a:buClr>
              <a:buFont typeface="Arial" panose="020B0604020202020204" pitchFamily="34" charset="0"/>
              <a:buChar char="•"/>
            </a:pPr>
            <a:r>
              <a:rPr lang="en" sz="1800" dirty="0">
                <a:latin typeface="Arial"/>
                <a:ea typeface="Arial"/>
                <a:cs typeface="Arial"/>
                <a:sym typeface="Arial"/>
              </a:rPr>
              <a:t>the phrase “Intel Inside”</a:t>
            </a:r>
          </a:p>
          <a:p>
            <a:pPr marL="514350" lvl="0" indent="-285750" algn="l" rtl="0">
              <a:spcBef>
                <a:spcPts val="700"/>
              </a:spcBef>
              <a:spcAft>
                <a:spcPts val="0"/>
              </a:spcAft>
              <a:buClr>
                <a:schemeClr val="tx1"/>
              </a:buClr>
              <a:buFont typeface="Arial" panose="020B0604020202020204" pitchFamily="34" charset="0"/>
              <a:buChar char="•"/>
            </a:pPr>
            <a:r>
              <a:rPr lang="en" sz="1800" dirty="0">
                <a:latin typeface="Arial"/>
                <a:ea typeface="Arial"/>
                <a:cs typeface="Arial"/>
                <a:sym typeface="Arial"/>
              </a:rPr>
              <a:t>the McDonald’s golden arches</a:t>
            </a:r>
          </a:p>
          <a:p>
            <a:pPr marL="514350" lvl="0" indent="-285750" algn="l" rtl="0">
              <a:spcBef>
                <a:spcPts val="700"/>
              </a:spcBef>
              <a:spcAft>
                <a:spcPts val="0"/>
              </a:spcAft>
              <a:buClr>
                <a:schemeClr val="tx1"/>
              </a:buClr>
              <a:buFont typeface="Arial" panose="020B0604020202020204" pitchFamily="34" charset="0"/>
              <a:buChar char="•"/>
            </a:pPr>
            <a:r>
              <a:rPr lang="en" sz="1800" dirty="0">
                <a:latin typeface="Arial"/>
                <a:ea typeface="Arial"/>
                <a:cs typeface="Arial"/>
                <a:sym typeface="Arial"/>
              </a:rPr>
              <a:t>the Nike swoosh</a:t>
            </a:r>
          </a:p>
          <a:p>
            <a:pPr marL="514350" lvl="0" indent="-285750" algn="l" rtl="0">
              <a:spcBef>
                <a:spcPts val="700"/>
              </a:spcBef>
              <a:spcAft>
                <a:spcPts val="0"/>
              </a:spcAft>
              <a:buClr>
                <a:schemeClr val="tx1"/>
              </a:buClr>
              <a:buFont typeface="Arial" panose="020B0604020202020204" pitchFamily="34" charset="0"/>
              <a:buChar char="•"/>
            </a:pPr>
            <a:r>
              <a:rPr lang="en" sz="1800" dirty="0">
                <a:latin typeface="Arial"/>
                <a:ea typeface="Arial"/>
                <a:cs typeface="Arial"/>
                <a:sym typeface="Arial"/>
              </a:rPr>
              <a:t>the shape of the Coca-Cola bottle</a:t>
            </a:r>
          </a:p>
        </p:txBody>
      </p:sp>
      <p:sp>
        <p:nvSpPr>
          <p:cNvPr id="746" name="Shape 746"/>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87</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47"/>
                                        </p:tgtEl>
                                        <p:attrNameLst>
                                          <p:attrName>style.visibility</p:attrName>
                                        </p:attrNameLst>
                                      </p:cBhvr>
                                      <p:to>
                                        <p:strVal val="visible"/>
                                      </p:to>
                                    </p:set>
                                    <p:animEffect transition="in" filter="fade">
                                      <p:cBhvr>
                                        <p:cTn id="7" dur="1000"/>
                                        <p:tgtEl>
                                          <p:spTgt spid="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Shape 752"/>
        <p:cNvGrpSpPr/>
        <p:nvPr/>
      </p:nvGrpSpPr>
      <p:grpSpPr>
        <a:xfrm>
          <a:off x="0" y="0"/>
          <a:ext cx="0" cy="0"/>
          <a:chOff x="0" y="0"/>
          <a:chExt cx="0" cy="0"/>
        </a:xfrm>
      </p:grpSpPr>
      <p:sp>
        <p:nvSpPr>
          <p:cNvPr id="753" name="Shape 753"/>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3: TRADEMARKS</a:t>
            </a:r>
          </a:p>
        </p:txBody>
      </p:sp>
      <p:sp>
        <p:nvSpPr>
          <p:cNvPr id="755" name="Shape 755"/>
          <p:cNvSpPr txBox="1">
            <a:spLocks noGrp="1"/>
          </p:cNvSpPr>
          <p:nvPr>
            <p:ph type="body" idx="1"/>
          </p:nvPr>
        </p:nvSpPr>
        <p:spPr>
          <a:xfrm>
            <a:off x="835119" y="1352677"/>
            <a:ext cx="7653047" cy="2455364"/>
          </a:xfrm>
          <a:prstGeom prst="rect">
            <a:avLst/>
          </a:prstGeom>
        </p:spPr>
        <p:txBody>
          <a:bodyPr lIns="91425" tIns="91425" rIns="91425" bIns="91425" anchor="t" anchorCtr="0">
            <a:noAutofit/>
          </a:bodyPr>
          <a:lstStyle/>
          <a:p>
            <a:pPr lvl="0" algn="just" rtl="0">
              <a:spcBef>
                <a:spcPts val="700"/>
              </a:spcBef>
              <a:spcAft>
                <a:spcPts val="0"/>
              </a:spcAft>
              <a:buClr>
                <a:schemeClr val="tx1"/>
              </a:buClr>
              <a:buNone/>
            </a:pPr>
            <a:r>
              <a:rPr lang="en" dirty="0">
                <a:latin typeface="Arial"/>
                <a:ea typeface="Arial"/>
                <a:cs typeface="Arial"/>
                <a:sym typeface="Arial"/>
              </a:rPr>
              <a:t>To qualify as a trademark, a trademark </a:t>
            </a:r>
            <a:r>
              <a:rPr lang="en" b="1" dirty="0">
                <a:latin typeface="Arial"/>
                <a:ea typeface="Arial"/>
                <a:cs typeface="Arial"/>
                <a:sym typeface="Arial"/>
              </a:rPr>
              <a:t>must be:</a:t>
            </a:r>
          </a:p>
          <a:p>
            <a:pPr marL="514350" lvl="0" indent="-285750" algn="just" rtl="0">
              <a:spcBef>
                <a:spcPts val="700"/>
              </a:spcBef>
              <a:spcAft>
                <a:spcPts val="0"/>
              </a:spcAft>
              <a:buClr>
                <a:schemeClr val="tx1"/>
              </a:buClr>
              <a:buFont typeface="Arial" panose="020B0604020202020204" pitchFamily="34" charset="0"/>
              <a:buChar char="•"/>
            </a:pPr>
            <a:r>
              <a:rPr lang="en" dirty="0">
                <a:latin typeface="Arial"/>
                <a:ea typeface="Arial"/>
                <a:cs typeface="Arial"/>
                <a:sym typeface="Arial"/>
              </a:rPr>
              <a:t>Used in commerce</a:t>
            </a:r>
          </a:p>
          <a:p>
            <a:pPr marL="514350" lvl="0" indent="-285750" algn="just" rtl="0">
              <a:spcBef>
                <a:spcPts val="700"/>
              </a:spcBef>
              <a:spcAft>
                <a:spcPts val="0"/>
              </a:spcAft>
              <a:buClr>
                <a:schemeClr val="tx1"/>
              </a:buClr>
              <a:buFont typeface="Arial" panose="020B0604020202020204" pitchFamily="34" charset="0"/>
              <a:buChar char="•"/>
            </a:pPr>
            <a:r>
              <a:rPr lang="en" dirty="0">
                <a:latin typeface="Arial"/>
                <a:ea typeface="Arial"/>
                <a:cs typeface="Arial"/>
                <a:sym typeface="Arial"/>
              </a:rPr>
              <a:t>Distinctive</a:t>
            </a:r>
            <a:endParaRPr dirty="0">
              <a:latin typeface="Arial"/>
              <a:ea typeface="Arial"/>
              <a:cs typeface="Arial"/>
              <a:sym typeface="Arial"/>
            </a:endParaRPr>
          </a:p>
          <a:p>
            <a:pPr lvl="0" algn="just" rtl="0">
              <a:spcBef>
                <a:spcPts val="700"/>
              </a:spcBef>
              <a:spcAft>
                <a:spcPts val="0"/>
              </a:spcAft>
              <a:buClr>
                <a:schemeClr val="tx1"/>
              </a:buClr>
              <a:buNone/>
            </a:pPr>
            <a:r>
              <a:rPr lang="en" dirty="0">
                <a:latin typeface="Arial"/>
                <a:ea typeface="Arial"/>
                <a:cs typeface="Arial"/>
                <a:sym typeface="Arial"/>
              </a:rPr>
              <a:t>In addition, a trademark </a:t>
            </a:r>
            <a:r>
              <a:rPr lang="en" b="1" dirty="0">
                <a:solidFill>
                  <a:schemeClr val="tx1"/>
                </a:solidFill>
                <a:latin typeface="Arial"/>
                <a:ea typeface="Arial"/>
                <a:cs typeface="Arial"/>
                <a:sym typeface="Arial"/>
              </a:rPr>
              <a:t>cannot be functional</a:t>
            </a:r>
            <a:r>
              <a:rPr lang="en" b="1" baseline="30000" dirty="0">
                <a:solidFill>
                  <a:schemeClr val="tx1"/>
                </a:solidFill>
                <a:latin typeface="Arial"/>
                <a:ea typeface="Arial"/>
                <a:cs typeface="Arial"/>
                <a:sym typeface="Arial"/>
              </a:rPr>
              <a:t>28</a:t>
            </a:r>
            <a:r>
              <a:rPr lang="en" dirty="0">
                <a:latin typeface="Arial"/>
                <a:ea typeface="Arial"/>
                <a:cs typeface="Arial"/>
                <a:sym typeface="Arial"/>
              </a:rPr>
              <a:t>, i.e., “if it is essential to the use or purpose of the article or if it affects the cost or quality of the article.”</a:t>
            </a:r>
          </a:p>
          <a:p>
            <a:pPr lvl="0" algn="l" rtl="0">
              <a:spcBef>
                <a:spcPts val="700"/>
              </a:spcBef>
              <a:spcAft>
                <a:spcPts val="0"/>
              </a:spcAft>
              <a:buClr>
                <a:schemeClr val="tx1"/>
              </a:buClr>
              <a:buNone/>
            </a:pPr>
            <a:endParaRPr dirty="0">
              <a:solidFill>
                <a:srgbClr val="000000"/>
              </a:solidFill>
              <a:latin typeface="Arial"/>
              <a:ea typeface="Arial"/>
              <a:cs typeface="Arial"/>
              <a:sym typeface="Arial"/>
            </a:endParaRPr>
          </a:p>
        </p:txBody>
      </p:sp>
      <p:sp>
        <p:nvSpPr>
          <p:cNvPr id="754" name="Shape 754"/>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88</a:t>
            </a:fld>
            <a:endParaRPr lang="en" dirty="0">
              <a:solidFill>
                <a:srgbClr val="8A8A8A"/>
              </a:solidFill>
            </a:endParaRPr>
          </a:p>
        </p:txBody>
      </p:sp>
      <p:sp>
        <p:nvSpPr>
          <p:cNvPr id="757" name="Shape 757"/>
          <p:cNvSpPr txBox="1"/>
          <p:nvPr/>
        </p:nvSpPr>
        <p:spPr>
          <a:xfrm>
            <a:off x="1879345" y="4516558"/>
            <a:ext cx="4023744" cy="248400"/>
          </a:xfrm>
          <a:prstGeom prst="rect">
            <a:avLst/>
          </a:prstGeom>
          <a:noFill/>
          <a:ln>
            <a:noFill/>
          </a:ln>
        </p:spPr>
        <p:txBody>
          <a:bodyPr lIns="91425" tIns="91425" rIns="91425" bIns="91425" anchor="ctr" anchorCtr="0">
            <a:noAutofit/>
          </a:bodyPr>
          <a:lstStyle/>
          <a:p>
            <a:pPr lvl="0" rtl="0">
              <a:spcBef>
                <a:spcPts val="0"/>
              </a:spcBef>
              <a:buNone/>
            </a:pPr>
            <a:r>
              <a:rPr lang="en" sz="800" dirty="0">
                <a:solidFill>
                  <a:srgbClr val="8A8A8A"/>
                </a:solidFill>
              </a:rPr>
              <a:t>28. See, e.g., Inwood Laboratories, Inc. v. Ives Laboratories, Inc., </a:t>
            </a:r>
            <a:r>
              <a:rPr lang="en" sz="800" dirty="0">
                <a:solidFill>
                  <a:srgbClr val="8A8A8A"/>
                </a:solidFill>
                <a:hlinkClick r:id="rId3"/>
              </a:rPr>
              <a:t>456 U.S. 844, 850, n. 10 (1982)</a:t>
            </a:r>
            <a:br>
              <a:rPr lang="en" sz="800" dirty="0">
                <a:solidFill>
                  <a:srgbClr val="8A8A8A"/>
                </a:solidFill>
                <a:hlinkClick r:id="rId3"/>
              </a:rPr>
            </a:br>
            <a:endParaRPr lang="en" sz="800"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55"/>
                                        </p:tgtEl>
                                        <p:attrNameLst>
                                          <p:attrName>style.visibility</p:attrName>
                                        </p:attrNameLst>
                                      </p:cBhvr>
                                      <p:to>
                                        <p:strVal val="visible"/>
                                      </p:to>
                                    </p:set>
                                    <p:animEffect transition="in" filter="fade">
                                      <p:cBhvr>
                                        <p:cTn id="7" dur="1000"/>
                                        <p:tgtEl>
                                          <p:spTgt spid="7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Shape 761"/>
        <p:cNvGrpSpPr/>
        <p:nvPr/>
      </p:nvGrpSpPr>
      <p:grpSpPr>
        <a:xfrm>
          <a:off x="0" y="0"/>
          <a:ext cx="0" cy="0"/>
          <a:chOff x="0" y="0"/>
          <a:chExt cx="0" cy="0"/>
        </a:xfrm>
      </p:grpSpPr>
      <p:sp>
        <p:nvSpPr>
          <p:cNvPr id="762" name="Shape 762"/>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3: TRADEMARKS</a:t>
            </a:r>
          </a:p>
        </p:txBody>
      </p:sp>
      <p:sp>
        <p:nvSpPr>
          <p:cNvPr id="764" name="Shape 764"/>
          <p:cNvSpPr txBox="1">
            <a:spLocks noGrp="1"/>
          </p:cNvSpPr>
          <p:nvPr>
            <p:ph type="body" idx="1"/>
          </p:nvPr>
        </p:nvSpPr>
        <p:spPr>
          <a:prstGeom prst="rect">
            <a:avLst/>
          </a:prstGeom>
        </p:spPr>
        <p:txBody>
          <a:bodyPr lIns="91425" tIns="91425" rIns="91425" bIns="91425" anchor="t" anchorCtr="0">
            <a:noAutofit/>
          </a:bodyPr>
          <a:lstStyle/>
          <a:p>
            <a:pPr lvl="0" algn="just" rtl="0">
              <a:spcBef>
                <a:spcPts val="700"/>
              </a:spcBef>
              <a:spcAft>
                <a:spcPts val="0"/>
              </a:spcAft>
              <a:buClr>
                <a:schemeClr val="tx1"/>
              </a:buClr>
              <a:buSzPct val="61111"/>
              <a:buFont typeface="Arial"/>
              <a:buNone/>
            </a:pPr>
            <a:r>
              <a:rPr lang="en" b="1" dirty="0">
                <a:solidFill>
                  <a:schemeClr val="tx1"/>
                </a:solidFill>
                <a:latin typeface="Arial"/>
                <a:ea typeface="Arial"/>
                <a:cs typeface="Arial"/>
                <a:sym typeface="Arial"/>
              </a:rPr>
              <a:t>Trademark Use at Universities</a:t>
            </a:r>
          </a:p>
          <a:p>
            <a:pPr marL="514350" lvl="0" indent="-285750" algn="just" rtl="0">
              <a:spcBef>
                <a:spcPts val="700"/>
              </a:spcBef>
              <a:spcAft>
                <a:spcPts val="0"/>
              </a:spcAft>
              <a:buClr>
                <a:schemeClr val="tx1"/>
              </a:buClr>
              <a:buFont typeface="Arial" panose="020B0604020202020204" pitchFamily="34" charset="0"/>
              <a:buChar char="•"/>
            </a:pPr>
            <a:r>
              <a:rPr lang="es-PR" dirty="0">
                <a:latin typeface="Arial"/>
                <a:ea typeface="Arial"/>
                <a:cs typeface="Arial"/>
                <a:sym typeface="Arial"/>
              </a:rPr>
              <a:t>University</a:t>
            </a:r>
            <a:r>
              <a:rPr lang="en" dirty="0">
                <a:latin typeface="Arial"/>
                <a:ea typeface="Arial"/>
                <a:cs typeface="Arial"/>
                <a:sym typeface="Arial"/>
              </a:rPr>
              <a:t> logos and identifying slogans may be trademarked.</a:t>
            </a:r>
          </a:p>
          <a:p>
            <a:pPr marL="514350" lvl="0" indent="-285750" algn="just" rtl="0">
              <a:spcBef>
                <a:spcPts val="700"/>
              </a:spcBef>
              <a:spcAft>
                <a:spcPts val="0"/>
              </a:spcAft>
              <a:buClr>
                <a:schemeClr val="tx1"/>
              </a:buClr>
              <a:buFont typeface="Arial" panose="020B0604020202020204" pitchFamily="34" charset="0"/>
              <a:buChar char="•"/>
            </a:pPr>
            <a:r>
              <a:rPr lang="en" dirty="0">
                <a:latin typeface="Arial"/>
                <a:ea typeface="Arial"/>
                <a:cs typeface="Arial"/>
                <a:sym typeface="Arial"/>
              </a:rPr>
              <a:t>Certain </a:t>
            </a:r>
            <a:r>
              <a:rPr lang="es-PR" dirty="0">
                <a:latin typeface="Arial"/>
                <a:ea typeface="Arial"/>
                <a:cs typeface="Arial"/>
                <a:sym typeface="Arial"/>
              </a:rPr>
              <a:t>University</a:t>
            </a:r>
            <a:r>
              <a:rPr lang="en" dirty="0">
                <a:latin typeface="Arial"/>
                <a:ea typeface="Arial"/>
                <a:cs typeface="Arial"/>
                <a:sym typeface="Arial"/>
              </a:rPr>
              <a:t>-originated products may be trademarked.</a:t>
            </a:r>
            <a:endParaRPr dirty="0">
              <a:solidFill>
                <a:srgbClr val="DD8047"/>
              </a:solidFill>
              <a:latin typeface="Arial"/>
              <a:ea typeface="Arial"/>
              <a:cs typeface="Arial"/>
              <a:sym typeface="Arial"/>
            </a:endParaRPr>
          </a:p>
          <a:p>
            <a:pPr lvl="0" algn="just" rtl="0">
              <a:spcBef>
                <a:spcPts val="700"/>
              </a:spcBef>
              <a:spcAft>
                <a:spcPts val="0"/>
              </a:spcAft>
              <a:buClr>
                <a:schemeClr val="tx1"/>
              </a:buClr>
              <a:buSzPct val="61111"/>
              <a:buFont typeface="Arial"/>
              <a:buNone/>
            </a:pPr>
            <a:r>
              <a:rPr lang="en" i="1" dirty="0">
                <a:latin typeface="Arial"/>
                <a:ea typeface="Arial"/>
                <a:cs typeface="Arial"/>
                <a:sym typeface="Arial"/>
              </a:rPr>
              <a:t>Example</a:t>
            </a:r>
            <a:r>
              <a:rPr lang="en" dirty="0">
                <a:latin typeface="Arial"/>
                <a:ea typeface="Arial"/>
                <a:cs typeface="Arial"/>
                <a:sym typeface="Arial"/>
              </a:rPr>
              <a:t>: The sports drink Gatorade was originally developed by researchers at the </a:t>
            </a:r>
            <a:r>
              <a:rPr lang="es-PR" dirty="0">
                <a:latin typeface="Arial"/>
                <a:ea typeface="Arial"/>
                <a:cs typeface="Arial"/>
                <a:sym typeface="Arial"/>
              </a:rPr>
              <a:t>University</a:t>
            </a:r>
            <a:r>
              <a:rPr lang="en" dirty="0">
                <a:latin typeface="Arial"/>
                <a:ea typeface="Arial"/>
                <a:cs typeface="Arial"/>
                <a:sym typeface="Arial"/>
              </a:rPr>
              <a:t> of Florida. </a:t>
            </a:r>
          </a:p>
          <a:p>
            <a:pPr lvl="0" algn="l" rtl="0">
              <a:spcBef>
                <a:spcPts val="700"/>
              </a:spcBef>
              <a:spcAft>
                <a:spcPts val="0"/>
              </a:spcAft>
              <a:buClr>
                <a:schemeClr val="tx1"/>
              </a:buClr>
              <a:buNone/>
            </a:pPr>
            <a:endParaRPr b="1" dirty="0">
              <a:latin typeface="Arial"/>
              <a:ea typeface="Arial"/>
              <a:cs typeface="Arial"/>
              <a:sym typeface="Arial"/>
            </a:endParaRPr>
          </a:p>
          <a:p>
            <a:pPr lvl="0" algn="l" rtl="0">
              <a:spcBef>
                <a:spcPts val="700"/>
              </a:spcBef>
              <a:spcAft>
                <a:spcPts val="0"/>
              </a:spcAft>
              <a:buClr>
                <a:schemeClr val="tx1"/>
              </a:buClr>
              <a:buNone/>
            </a:pPr>
            <a:endParaRPr dirty="0">
              <a:solidFill>
                <a:srgbClr val="000000"/>
              </a:solidFill>
              <a:latin typeface="Arial"/>
              <a:ea typeface="Arial"/>
              <a:cs typeface="Arial"/>
              <a:sym typeface="Arial"/>
            </a:endParaRPr>
          </a:p>
        </p:txBody>
      </p:sp>
      <p:sp>
        <p:nvSpPr>
          <p:cNvPr id="763" name="Shape 763"/>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89</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64">
                                            <p:txEl>
                                              <p:pRg st="0" end="0"/>
                                            </p:txEl>
                                          </p:spTgt>
                                        </p:tgtEl>
                                        <p:attrNameLst>
                                          <p:attrName>style.visibility</p:attrName>
                                        </p:attrNameLst>
                                      </p:cBhvr>
                                      <p:to>
                                        <p:strVal val="visible"/>
                                      </p:to>
                                    </p:set>
                                    <p:animEffect transition="in" filter="fade">
                                      <p:cBhvr>
                                        <p:cTn id="7" dur="1000"/>
                                        <p:tgtEl>
                                          <p:spTgt spid="76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64">
                                            <p:txEl>
                                              <p:pRg st="1" end="1"/>
                                            </p:txEl>
                                          </p:spTgt>
                                        </p:tgtEl>
                                        <p:attrNameLst>
                                          <p:attrName>style.visibility</p:attrName>
                                        </p:attrNameLst>
                                      </p:cBhvr>
                                      <p:to>
                                        <p:strVal val="visible"/>
                                      </p:to>
                                    </p:set>
                                    <p:animEffect transition="in" filter="fade">
                                      <p:cBhvr>
                                        <p:cTn id="12" dur="1000"/>
                                        <p:tgtEl>
                                          <p:spTgt spid="76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64">
                                            <p:txEl>
                                              <p:pRg st="2" end="2"/>
                                            </p:txEl>
                                          </p:spTgt>
                                        </p:tgtEl>
                                        <p:attrNameLst>
                                          <p:attrName>style.visibility</p:attrName>
                                        </p:attrNameLst>
                                      </p:cBhvr>
                                      <p:to>
                                        <p:strVal val="visible"/>
                                      </p:to>
                                    </p:set>
                                    <p:animEffect transition="in" filter="fade">
                                      <p:cBhvr>
                                        <p:cTn id="17" dur="1000"/>
                                        <p:tgtEl>
                                          <p:spTgt spid="76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64">
                                            <p:txEl>
                                              <p:pRg st="3" end="3"/>
                                            </p:txEl>
                                          </p:spTgt>
                                        </p:tgtEl>
                                        <p:attrNameLst>
                                          <p:attrName>style.visibility</p:attrName>
                                        </p:attrNameLst>
                                      </p:cBhvr>
                                      <p:to>
                                        <p:strVal val="visible"/>
                                      </p:to>
                                    </p:set>
                                    <p:animEffect transition="in" filter="fade">
                                      <p:cBhvr>
                                        <p:cTn id="22" dur="1000"/>
                                        <p:tgtEl>
                                          <p:spTgt spid="76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Shape 133"/>
          <p:cNvSpPr txBox="1">
            <a:spLocks noGrp="1"/>
          </p:cNvSpPr>
          <p:nvPr>
            <p:ph type="title"/>
          </p:nvPr>
        </p:nvSpPr>
        <p:spPr>
          <a:prstGeom prst="rect">
            <a:avLst/>
          </a:prstGeom>
        </p:spPr>
        <p:txBody>
          <a:bodyPr lIns="91425" tIns="91425" rIns="91425" bIns="91425" anchor="t" anchorCtr="0">
            <a:noAutofit/>
          </a:bodyPr>
          <a:lstStyle/>
          <a:p>
            <a:pPr lvl="0">
              <a:spcBef>
                <a:spcPts val="0"/>
              </a:spcBef>
              <a:buClr>
                <a:schemeClr val="tx1"/>
              </a:buClr>
              <a:buNone/>
            </a:pPr>
            <a:r>
              <a:rPr lang="en">
                <a:latin typeface="Arial"/>
                <a:ea typeface="Arial"/>
                <a:cs typeface="Arial"/>
                <a:sym typeface="Arial"/>
              </a:rPr>
              <a:t>Content (General Idea)</a:t>
            </a:r>
          </a:p>
        </p:txBody>
      </p:sp>
      <p:sp>
        <p:nvSpPr>
          <p:cNvPr id="134" name="Shape 134"/>
          <p:cNvSpPr txBox="1">
            <a:spLocks noGrp="1"/>
          </p:cNvSpPr>
          <p:nvPr>
            <p:ph type="body" idx="1"/>
          </p:nvPr>
        </p:nvSpPr>
        <p:spPr>
          <a:xfrm>
            <a:off x="717630" y="1352677"/>
            <a:ext cx="7998106" cy="2455364"/>
          </a:xfrm>
          <a:prstGeom prst="rect">
            <a:avLst/>
          </a:prstGeom>
        </p:spPr>
        <p:txBody>
          <a:bodyPr lIns="91425" tIns="91425" rIns="91425" bIns="91425" anchor="t" anchorCtr="0">
            <a:noAutofit/>
          </a:bodyPr>
          <a:lstStyle/>
          <a:p>
            <a:pPr lvl="0" algn="just" rtl="0">
              <a:lnSpc>
                <a:spcPct val="100000"/>
              </a:lnSpc>
              <a:spcBef>
                <a:spcPts val="700"/>
              </a:spcBef>
              <a:spcAft>
                <a:spcPts val="0"/>
              </a:spcAft>
              <a:buClr>
                <a:schemeClr val="tx1"/>
              </a:buClr>
              <a:buNone/>
            </a:pPr>
            <a:r>
              <a:rPr lang="en" sz="1700" b="1" dirty="0">
                <a:solidFill>
                  <a:schemeClr val="tx1"/>
                </a:solidFill>
                <a:latin typeface="Arial"/>
                <a:ea typeface="Arial"/>
                <a:cs typeface="Arial"/>
                <a:sym typeface="Arial"/>
              </a:rPr>
              <a:t>Module 1 - Patents</a:t>
            </a:r>
          </a:p>
          <a:p>
            <a:pPr marL="457200" lvl="0" indent="-228600" algn="just" rtl="0">
              <a:lnSpc>
                <a:spcPct val="100000"/>
              </a:lnSpc>
              <a:spcBef>
                <a:spcPts val="700"/>
              </a:spcBef>
              <a:spcAft>
                <a:spcPts val="0"/>
              </a:spcAft>
              <a:buClr>
                <a:schemeClr val="tx1"/>
              </a:buClr>
              <a:buFont typeface="Arial"/>
              <a:buChar char="➔"/>
            </a:pPr>
            <a:r>
              <a:rPr lang="en" sz="1700" dirty="0">
                <a:latin typeface="Arial"/>
                <a:ea typeface="Arial"/>
                <a:cs typeface="Arial"/>
                <a:sym typeface="Arial"/>
              </a:rPr>
              <a:t>Patents protect inventions</a:t>
            </a:r>
          </a:p>
          <a:p>
            <a:pPr lvl="0" algn="just" rtl="0">
              <a:lnSpc>
                <a:spcPct val="100000"/>
              </a:lnSpc>
              <a:spcBef>
                <a:spcPts val="700"/>
              </a:spcBef>
              <a:spcAft>
                <a:spcPts val="0"/>
              </a:spcAft>
              <a:buClr>
                <a:schemeClr val="tx1"/>
              </a:buClr>
              <a:buNone/>
            </a:pPr>
            <a:r>
              <a:rPr lang="en" sz="1700" b="1" dirty="0">
                <a:solidFill>
                  <a:schemeClr val="tx1"/>
                </a:solidFill>
                <a:latin typeface="Arial"/>
                <a:ea typeface="Arial"/>
                <a:cs typeface="Arial"/>
                <a:sym typeface="Arial"/>
              </a:rPr>
              <a:t>Module 2 - Copyright</a:t>
            </a:r>
          </a:p>
          <a:p>
            <a:pPr marL="457200" lvl="0" indent="-228600" algn="just" rtl="0">
              <a:lnSpc>
                <a:spcPct val="100000"/>
              </a:lnSpc>
              <a:spcBef>
                <a:spcPts val="700"/>
              </a:spcBef>
              <a:spcAft>
                <a:spcPts val="0"/>
              </a:spcAft>
              <a:buClr>
                <a:schemeClr val="tx1"/>
              </a:buClr>
              <a:buFont typeface="Arial"/>
              <a:buChar char="➔"/>
            </a:pPr>
            <a:r>
              <a:rPr lang="en" sz="1700" dirty="0">
                <a:latin typeface="Arial"/>
                <a:ea typeface="Arial"/>
                <a:cs typeface="Arial"/>
                <a:sym typeface="Arial"/>
              </a:rPr>
              <a:t>Protects original works of authorship fixed in any tangible medium of expression</a:t>
            </a:r>
          </a:p>
          <a:p>
            <a:pPr lvl="0" algn="just" rtl="0">
              <a:lnSpc>
                <a:spcPct val="100000"/>
              </a:lnSpc>
              <a:spcBef>
                <a:spcPts val="700"/>
              </a:spcBef>
              <a:spcAft>
                <a:spcPts val="0"/>
              </a:spcAft>
              <a:buClr>
                <a:schemeClr val="tx1"/>
              </a:buClr>
              <a:buNone/>
            </a:pPr>
            <a:r>
              <a:rPr lang="en" sz="1700" b="1" dirty="0">
                <a:solidFill>
                  <a:schemeClr val="tx1"/>
                </a:solidFill>
                <a:latin typeface="Arial"/>
                <a:ea typeface="Arial"/>
                <a:cs typeface="Arial"/>
                <a:sym typeface="Arial"/>
              </a:rPr>
              <a:t>Module 3 - Trademarks</a:t>
            </a:r>
          </a:p>
          <a:p>
            <a:pPr marL="457200" lvl="0" indent="-228600" algn="just" rtl="0">
              <a:lnSpc>
                <a:spcPct val="100000"/>
              </a:lnSpc>
              <a:spcBef>
                <a:spcPts val="700"/>
              </a:spcBef>
              <a:spcAft>
                <a:spcPts val="0"/>
              </a:spcAft>
              <a:buClr>
                <a:schemeClr val="tx1"/>
              </a:buClr>
              <a:buFont typeface="Arial"/>
              <a:buChar char="➔"/>
            </a:pPr>
            <a:r>
              <a:rPr lang="en" sz="1700" dirty="0">
                <a:latin typeface="Arial"/>
                <a:ea typeface="Arial"/>
                <a:cs typeface="Arial"/>
                <a:sym typeface="Arial"/>
              </a:rPr>
              <a:t>Protect words, names, symbols, or devices used to identify and distinguish goods and to indicate their source</a:t>
            </a:r>
          </a:p>
          <a:p>
            <a:pPr lvl="0" rtl="0">
              <a:lnSpc>
                <a:spcPct val="100000"/>
              </a:lnSpc>
              <a:spcBef>
                <a:spcPts val="700"/>
              </a:spcBef>
              <a:spcAft>
                <a:spcPts val="0"/>
              </a:spcAft>
              <a:buClr>
                <a:schemeClr val="tx1"/>
              </a:buClr>
              <a:buNone/>
            </a:pPr>
            <a:endParaRPr sz="1700" b="1" dirty="0">
              <a:latin typeface="Arial"/>
              <a:ea typeface="Arial"/>
              <a:cs typeface="Arial"/>
              <a:sym typeface="Arial"/>
            </a:endParaRPr>
          </a:p>
          <a:p>
            <a:pPr lvl="0">
              <a:lnSpc>
                <a:spcPct val="100000"/>
              </a:lnSpc>
              <a:spcBef>
                <a:spcPts val="0"/>
              </a:spcBef>
              <a:buClr>
                <a:schemeClr val="tx1"/>
              </a:buClr>
              <a:buNone/>
            </a:pPr>
            <a:endParaRPr sz="1700" dirty="0"/>
          </a:p>
        </p:txBody>
      </p:sp>
      <p:sp>
        <p:nvSpPr>
          <p:cNvPr id="135" name="Shape 135"/>
          <p:cNvSpPr txBox="1">
            <a:spLocks noGrp="1"/>
          </p:cNvSpPr>
          <p:nvPr>
            <p:ph type="sldNum" idx="12"/>
          </p:nvPr>
        </p:nvSpPr>
        <p:spPr>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rgbClr val="8A8A8A"/>
                </a:solidFill>
                <a:sym typeface="Lato"/>
              </a:rPr>
              <a:t>9</a:t>
            </a:fld>
            <a:endParaRPr lang="en" dirty="0">
              <a:solidFill>
                <a:srgbClr val="8A8A8A"/>
              </a:solidFill>
              <a:sym typeface="La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4">
                                            <p:txEl>
                                              <p:pRg st="0" end="0"/>
                                            </p:txEl>
                                          </p:spTgt>
                                        </p:tgtEl>
                                        <p:attrNameLst>
                                          <p:attrName>style.visibility</p:attrName>
                                        </p:attrNameLst>
                                      </p:cBhvr>
                                      <p:to>
                                        <p:strVal val="visible"/>
                                      </p:to>
                                    </p:set>
                                    <p:animEffect transition="in" filter="fade">
                                      <p:cBhvr>
                                        <p:cTn id="7" dur="1000"/>
                                        <p:tgtEl>
                                          <p:spTgt spid="13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4">
                                            <p:txEl>
                                              <p:pRg st="1" end="1"/>
                                            </p:txEl>
                                          </p:spTgt>
                                        </p:tgtEl>
                                        <p:attrNameLst>
                                          <p:attrName>style.visibility</p:attrName>
                                        </p:attrNameLst>
                                      </p:cBhvr>
                                      <p:to>
                                        <p:strVal val="visible"/>
                                      </p:to>
                                    </p:set>
                                    <p:animEffect transition="in" filter="fade">
                                      <p:cBhvr>
                                        <p:cTn id="12" dur="1000"/>
                                        <p:tgtEl>
                                          <p:spTgt spid="13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4">
                                            <p:txEl>
                                              <p:pRg st="2" end="2"/>
                                            </p:txEl>
                                          </p:spTgt>
                                        </p:tgtEl>
                                        <p:attrNameLst>
                                          <p:attrName>style.visibility</p:attrName>
                                        </p:attrNameLst>
                                      </p:cBhvr>
                                      <p:to>
                                        <p:strVal val="visible"/>
                                      </p:to>
                                    </p:set>
                                    <p:animEffect transition="in" filter="fade">
                                      <p:cBhvr>
                                        <p:cTn id="17" dur="1000"/>
                                        <p:tgtEl>
                                          <p:spTgt spid="13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4">
                                            <p:txEl>
                                              <p:pRg st="3" end="3"/>
                                            </p:txEl>
                                          </p:spTgt>
                                        </p:tgtEl>
                                        <p:attrNameLst>
                                          <p:attrName>style.visibility</p:attrName>
                                        </p:attrNameLst>
                                      </p:cBhvr>
                                      <p:to>
                                        <p:strVal val="visible"/>
                                      </p:to>
                                    </p:set>
                                    <p:animEffect transition="in" filter="fade">
                                      <p:cBhvr>
                                        <p:cTn id="22" dur="1000"/>
                                        <p:tgtEl>
                                          <p:spTgt spid="13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34">
                                            <p:txEl>
                                              <p:pRg st="4" end="4"/>
                                            </p:txEl>
                                          </p:spTgt>
                                        </p:tgtEl>
                                        <p:attrNameLst>
                                          <p:attrName>style.visibility</p:attrName>
                                        </p:attrNameLst>
                                      </p:cBhvr>
                                      <p:to>
                                        <p:strVal val="visible"/>
                                      </p:to>
                                    </p:set>
                                    <p:animEffect transition="in" filter="fade">
                                      <p:cBhvr>
                                        <p:cTn id="27" dur="1000"/>
                                        <p:tgtEl>
                                          <p:spTgt spid="13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34">
                                            <p:txEl>
                                              <p:pRg st="5" end="5"/>
                                            </p:txEl>
                                          </p:spTgt>
                                        </p:tgtEl>
                                        <p:attrNameLst>
                                          <p:attrName>style.visibility</p:attrName>
                                        </p:attrNameLst>
                                      </p:cBhvr>
                                      <p:to>
                                        <p:strVal val="visible"/>
                                      </p:to>
                                    </p:set>
                                    <p:animEffect transition="in" filter="fade">
                                      <p:cBhvr>
                                        <p:cTn id="32" dur="1000"/>
                                        <p:tgtEl>
                                          <p:spTgt spid="13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34">
                                            <p:txEl>
                                              <p:pRg st="6" end="6"/>
                                            </p:txEl>
                                          </p:spTgt>
                                        </p:tgtEl>
                                        <p:attrNameLst>
                                          <p:attrName>style.visibility</p:attrName>
                                        </p:attrNameLst>
                                      </p:cBhvr>
                                      <p:to>
                                        <p:strVal val="visible"/>
                                      </p:to>
                                    </p:set>
                                    <p:animEffect transition="in" filter="fade">
                                      <p:cBhvr>
                                        <p:cTn id="37" dur="1000"/>
                                        <p:tgtEl>
                                          <p:spTgt spid="13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34">
                                            <p:txEl>
                                              <p:pRg st="7" end="7"/>
                                            </p:txEl>
                                          </p:spTgt>
                                        </p:tgtEl>
                                        <p:attrNameLst>
                                          <p:attrName>style.visibility</p:attrName>
                                        </p:attrNameLst>
                                      </p:cBhvr>
                                      <p:to>
                                        <p:strVal val="visible"/>
                                      </p:to>
                                    </p:set>
                                    <p:animEffect transition="in" filter="fade">
                                      <p:cBhvr>
                                        <p:cTn id="42" dur="1000"/>
                                        <p:tgtEl>
                                          <p:spTgt spid="13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Shape 769"/>
        <p:cNvGrpSpPr/>
        <p:nvPr/>
      </p:nvGrpSpPr>
      <p:grpSpPr>
        <a:xfrm>
          <a:off x="0" y="0"/>
          <a:ext cx="0" cy="0"/>
          <a:chOff x="0" y="0"/>
          <a:chExt cx="0" cy="0"/>
        </a:xfrm>
      </p:grpSpPr>
      <p:sp>
        <p:nvSpPr>
          <p:cNvPr id="770" name="Shape 770"/>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3: TRADEMARKS</a:t>
            </a:r>
          </a:p>
        </p:txBody>
      </p:sp>
      <p:sp>
        <p:nvSpPr>
          <p:cNvPr id="772" name="Shape 772"/>
          <p:cNvSpPr txBox="1">
            <a:spLocks noGrp="1"/>
          </p:cNvSpPr>
          <p:nvPr>
            <p:ph type="body" idx="1"/>
          </p:nvPr>
        </p:nvSpPr>
        <p:spPr>
          <a:prstGeom prst="rect">
            <a:avLst/>
          </a:prstGeom>
        </p:spPr>
        <p:txBody>
          <a:bodyPr lIns="91425" tIns="91425" rIns="91425" bIns="91425" anchor="t" anchorCtr="0">
            <a:noAutofit/>
          </a:bodyPr>
          <a:lstStyle/>
          <a:p>
            <a:pPr lvl="0" algn="l" rtl="0">
              <a:spcBef>
                <a:spcPts val="700"/>
              </a:spcBef>
              <a:spcAft>
                <a:spcPts val="0"/>
              </a:spcAft>
              <a:buClr>
                <a:schemeClr val="tx1"/>
              </a:buClr>
              <a:buNone/>
            </a:pPr>
            <a:r>
              <a:rPr lang="en" b="1" dirty="0">
                <a:solidFill>
                  <a:schemeClr val="tx1"/>
                </a:solidFill>
                <a:latin typeface="Arial"/>
                <a:ea typeface="Arial"/>
                <a:cs typeface="Arial"/>
                <a:sym typeface="Arial"/>
              </a:rPr>
              <a:t>Registering Trademarks</a:t>
            </a:r>
          </a:p>
          <a:p>
            <a:pPr marL="514350" lvl="0" indent="-285750" algn="l" rtl="0">
              <a:spcBef>
                <a:spcPts val="700"/>
              </a:spcBef>
              <a:spcAft>
                <a:spcPts val="0"/>
              </a:spcAft>
              <a:buClr>
                <a:schemeClr val="tx1"/>
              </a:buClr>
              <a:buFont typeface="Arial" panose="020B0604020202020204" pitchFamily="34" charset="0"/>
              <a:buChar char="•"/>
            </a:pPr>
            <a:r>
              <a:rPr lang="en" dirty="0">
                <a:latin typeface="Arial"/>
                <a:ea typeface="Arial"/>
                <a:cs typeface="Arial"/>
                <a:sym typeface="Arial"/>
              </a:rPr>
              <a:t>Trademarks do not need to be registered in order to be used, though registration makes enforcement </a:t>
            </a:r>
            <a:r>
              <a:rPr lang="en" b="1" dirty="0">
                <a:solidFill>
                  <a:schemeClr val="tx1"/>
                </a:solidFill>
                <a:latin typeface="Arial"/>
                <a:ea typeface="Arial"/>
                <a:cs typeface="Arial"/>
                <a:sym typeface="Arial"/>
              </a:rPr>
              <a:t>easier</a:t>
            </a:r>
            <a:r>
              <a:rPr lang="en" b="1" baseline="30000" dirty="0">
                <a:solidFill>
                  <a:schemeClr val="tx1"/>
                </a:solidFill>
                <a:latin typeface="Arial"/>
                <a:ea typeface="Arial"/>
                <a:cs typeface="Arial"/>
                <a:sym typeface="Arial"/>
              </a:rPr>
              <a:t>29</a:t>
            </a:r>
            <a:r>
              <a:rPr lang="en" dirty="0">
                <a:latin typeface="Arial"/>
                <a:ea typeface="Arial"/>
                <a:cs typeface="Arial"/>
                <a:sym typeface="Arial"/>
              </a:rPr>
              <a:t>.</a:t>
            </a:r>
          </a:p>
          <a:p>
            <a:pPr marL="514350" lvl="0" indent="-285750" algn="l" rtl="0">
              <a:spcBef>
                <a:spcPts val="700"/>
              </a:spcBef>
              <a:spcAft>
                <a:spcPts val="0"/>
              </a:spcAft>
              <a:buClr>
                <a:schemeClr val="tx1"/>
              </a:buClr>
              <a:buFont typeface="Arial" panose="020B0604020202020204" pitchFamily="34" charset="0"/>
              <a:buChar char="•"/>
            </a:pPr>
            <a:r>
              <a:rPr lang="en" dirty="0">
                <a:latin typeface="Arial"/>
                <a:ea typeface="Arial"/>
                <a:cs typeface="Arial"/>
                <a:sym typeface="Arial"/>
              </a:rPr>
              <a:t>Registration is through the U.S. Patent and Trademark Office.</a:t>
            </a:r>
          </a:p>
          <a:p>
            <a:pPr marL="514350" lvl="0" indent="-285750" algn="l" rtl="0">
              <a:spcBef>
                <a:spcPts val="700"/>
              </a:spcBef>
              <a:spcAft>
                <a:spcPts val="0"/>
              </a:spcAft>
              <a:buClr>
                <a:schemeClr val="tx1"/>
              </a:buClr>
              <a:buFont typeface="Arial" panose="020B0604020202020204" pitchFamily="34" charset="0"/>
              <a:buChar char="•"/>
            </a:pPr>
            <a:r>
              <a:rPr lang="en" dirty="0">
                <a:latin typeface="Arial"/>
                <a:ea typeface="Arial"/>
                <a:cs typeface="Arial"/>
                <a:sym typeface="Arial"/>
              </a:rPr>
              <a:t>Trademarks do not expire as long as they continue to be commercially used. </a:t>
            </a:r>
          </a:p>
          <a:p>
            <a:pPr lvl="0" algn="l" rtl="0">
              <a:spcBef>
                <a:spcPts val="700"/>
              </a:spcBef>
              <a:spcAft>
                <a:spcPts val="0"/>
              </a:spcAft>
              <a:buClr>
                <a:schemeClr val="tx1"/>
              </a:buClr>
              <a:buNone/>
            </a:pPr>
            <a:r>
              <a:rPr lang="en" dirty="0">
                <a:latin typeface="Arial"/>
                <a:ea typeface="Arial"/>
                <a:cs typeface="Arial"/>
                <a:sym typeface="Arial"/>
              </a:rPr>
              <a:t> </a:t>
            </a:r>
          </a:p>
          <a:p>
            <a:pPr lvl="0" algn="l" rtl="0">
              <a:spcBef>
                <a:spcPts val="700"/>
              </a:spcBef>
              <a:spcAft>
                <a:spcPts val="0"/>
              </a:spcAft>
              <a:buClr>
                <a:schemeClr val="tx1"/>
              </a:buClr>
              <a:buNone/>
            </a:pPr>
            <a:endParaRPr b="1" dirty="0">
              <a:latin typeface="Arial"/>
              <a:ea typeface="Arial"/>
              <a:cs typeface="Arial"/>
              <a:sym typeface="Arial"/>
            </a:endParaRPr>
          </a:p>
          <a:p>
            <a:pPr lvl="0" algn="l" rtl="0">
              <a:spcBef>
                <a:spcPts val="700"/>
              </a:spcBef>
              <a:spcAft>
                <a:spcPts val="0"/>
              </a:spcAft>
              <a:buClr>
                <a:schemeClr val="tx1"/>
              </a:buClr>
              <a:buNone/>
            </a:pPr>
            <a:endParaRPr dirty="0">
              <a:solidFill>
                <a:srgbClr val="000000"/>
              </a:solidFill>
              <a:latin typeface="Arial"/>
              <a:ea typeface="Arial"/>
              <a:cs typeface="Arial"/>
              <a:sym typeface="Arial"/>
            </a:endParaRPr>
          </a:p>
        </p:txBody>
      </p:sp>
      <p:sp>
        <p:nvSpPr>
          <p:cNvPr id="771" name="Shape 771"/>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90</a:t>
            </a:fld>
            <a:endParaRPr lang="en" dirty="0">
              <a:solidFill>
                <a:srgbClr val="8A8A8A"/>
              </a:solidFill>
            </a:endParaRPr>
          </a:p>
        </p:txBody>
      </p:sp>
      <p:sp>
        <p:nvSpPr>
          <p:cNvPr id="774" name="Shape 774"/>
          <p:cNvSpPr txBox="1"/>
          <p:nvPr/>
        </p:nvSpPr>
        <p:spPr>
          <a:xfrm>
            <a:off x="1848465" y="4477230"/>
            <a:ext cx="4054624" cy="316725"/>
          </a:xfrm>
          <a:prstGeom prst="rect">
            <a:avLst/>
          </a:prstGeom>
          <a:noFill/>
          <a:ln>
            <a:noFill/>
          </a:ln>
        </p:spPr>
        <p:txBody>
          <a:bodyPr lIns="91425" tIns="91425" rIns="91425" bIns="91425" anchor="ctr" anchorCtr="0">
            <a:noAutofit/>
          </a:bodyPr>
          <a:lstStyle/>
          <a:p>
            <a:pPr lvl="0" rtl="0">
              <a:spcBef>
                <a:spcPts val="0"/>
              </a:spcBef>
              <a:buNone/>
            </a:pPr>
            <a:r>
              <a:rPr lang="en" sz="800" dirty="0">
                <a:solidFill>
                  <a:srgbClr val="8A8A8A"/>
                </a:solidFill>
              </a:rPr>
              <a:t>29. Trademark rights can be enforced under common law. However, a federal registration provides access to the federal court system.</a:t>
            </a:r>
            <a:br>
              <a:rPr lang="en" sz="800" dirty="0">
                <a:solidFill>
                  <a:srgbClr val="8A8A8A"/>
                </a:solidFill>
              </a:rPr>
            </a:br>
            <a:endParaRPr lang="en" sz="800"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72">
                                            <p:txEl>
                                              <p:pRg st="0" end="0"/>
                                            </p:txEl>
                                          </p:spTgt>
                                        </p:tgtEl>
                                        <p:attrNameLst>
                                          <p:attrName>style.visibility</p:attrName>
                                        </p:attrNameLst>
                                      </p:cBhvr>
                                      <p:to>
                                        <p:strVal val="visible"/>
                                      </p:to>
                                    </p:set>
                                    <p:animEffect transition="in" filter="fade">
                                      <p:cBhvr>
                                        <p:cTn id="7" dur="1000"/>
                                        <p:tgtEl>
                                          <p:spTgt spid="77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72">
                                            <p:txEl>
                                              <p:pRg st="1" end="1"/>
                                            </p:txEl>
                                          </p:spTgt>
                                        </p:tgtEl>
                                        <p:attrNameLst>
                                          <p:attrName>style.visibility</p:attrName>
                                        </p:attrNameLst>
                                      </p:cBhvr>
                                      <p:to>
                                        <p:strVal val="visible"/>
                                      </p:to>
                                    </p:set>
                                    <p:animEffect transition="in" filter="fade">
                                      <p:cBhvr>
                                        <p:cTn id="12" dur="1000"/>
                                        <p:tgtEl>
                                          <p:spTgt spid="77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72">
                                            <p:txEl>
                                              <p:pRg st="2" end="2"/>
                                            </p:txEl>
                                          </p:spTgt>
                                        </p:tgtEl>
                                        <p:attrNameLst>
                                          <p:attrName>style.visibility</p:attrName>
                                        </p:attrNameLst>
                                      </p:cBhvr>
                                      <p:to>
                                        <p:strVal val="visible"/>
                                      </p:to>
                                    </p:set>
                                    <p:animEffect transition="in" filter="fade">
                                      <p:cBhvr>
                                        <p:cTn id="17" dur="1000"/>
                                        <p:tgtEl>
                                          <p:spTgt spid="77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72">
                                            <p:txEl>
                                              <p:pRg st="3" end="3"/>
                                            </p:txEl>
                                          </p:spTgt>
                                        </p:tgtEl>
                                        <p:attrNameLst>
                                          <p:attrName>style.visibility</p:attrName>
                                        </p:attrNameLst>
                                      </p:cBhvr>
                                      <p:to>
                                        <p:strVal val="visible"/>
                                      </p:to>
                                    </p:set>
                                    <p:animEffect transition="in" filter="fade">
                                      <p:cBhvr>
                                        <p:cTn id="22" dur="1000"/>
                                        <p:tgtEl>
                                          <p:spTgt spid="77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72">
                                            <p:txEl>
                                              <p:pRg st="4" end="4"/>
                                            </p:txEl>
                                          </p:spTgt>
                                        </p:tgtEl>
                                        <p:attrNameLst>
                                          <p:attrName>style.visibility</p:attrName>
                                        </p:attrNameLst>
                                      </p:cBhvr>
                                      <p:to>
                                        <p:strVal val="visible"/>
                                      </p:to>
                                    </p:set>
                                    <p:animEffect transition="in" filter="fade">
                                      <p:cBhvr>
                                        <p:cTn id="27" dur="1000"/>
                                        <p:tgtEl>
                                          <p:spTgt spid="77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Shape 778"/>
        <p:cNvGrpSpPr/>
        <p:nvPr/>
      </p:nvGrpSpPr>
      <p:grpSpPr>
        <a:xfrm>
          <a:off x="0" y="0"/>
          <a:ext cx="0" cy="0"/>
          <a:chOff x="0" y="0"/>
          <a:chExt cx="0" cy="0"/>
        </a:xfrm>
      </p:grpSpPr>
      <p:sp>
        <p:nvSpPr>
          <p:cNvPr id="779" name="Shape 779"/>
          <p:cNvSpPr txBox="1">
            <a:spLocks noGrp="1"/>
          </p:cNvSpPr>
          <p:nvPr>
            <p:ph type="title"/>
          </p:nvPr>
        </p:nvSpPr>
        <p:spPr>
          <a:prstGeom prst="rect">
            <a:avLst/>
          </a:prstGeom>
        </p:spPr>
        <p:txBody>
          <a:bodyPr lIns="91425" tIns="91425" rIns="91425" bIns="91425" anchor="ctr" anchorCtr="0">
            <a:noAutofit/>
          </a:bodyPr>
          <a:lstStyle/>
          <a:p>
            <a:pPr lvl="0" rtl="0">
              <a:spcBef>
                <a:spcPts val="0"/>
              </a:spcBef>
              <a:buClr>
                <a:schemeClr val="tx1"/>
              </a:buClr>
              <a:buNone/>
            </a:pPr>
            <a:r>
              <a:rPr lang="en" dirty="0">
                <a:latin typeface="Arial"/>
                <a:ea typeface="Arial"/>
                <a:cs typeface="Arial"/>
                <a:sym typeface="Arial"/>
              </a:rPr>
              <a:t>MODULE 4:</a:t>
            </a:r>
            <a:r>
              <a:rPr lang="en-US" dirty="0">
                <a:latin typeface="Arial"/>
                <a:ea typeface="Arial"/>
                <a:cs typeface="Arial"/>
                <a:sym typeface="Arial"/>
              </a:rPr>
              <a:t/>
            </a:r>
            <a:br>
              <a:rPr lang="en-US" dirty="0">
                <a:latin typeface="Arial"/>
                <a:ea typeface="Arial"/>
                <a:cs typeface="Arial"/>
                <a:sym typeface="Arial"/>
              </a:rPr>
            </a:br>
            <a:r>
              <a:rPr lang="en" dirty="0">
                <a:latin typeface="Arial"/>
                <a:ea typeface="Arial"/>
                <a:cs typeface="Arial"/>
                <a:sym typeface="Arial"/>
              </a:rPr>
              <a:t>TRADE SECRETS</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Shape 785"/>
        <p:cNvGrpSpPr/>
        <p:nvPr/>
      </p:nvGrpSpPr>
      <p:grpSpPr>
        <a:xfrm>
          <a:off x="0" y="0"/>
          <a:ext cx="0" cy="0"/>
          <a:chOff x="0" y="0"/>
          <a:chExt cx="0" cy="0"/>
        </a:xfrm>
      </p:grpSpPr>
      <p:sp>
        <p:nvSpPr>
          <p:cNvPr id="786" name="Shape 786"/>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t>MODULE 4: TRADE SECRETS</a:t>
            </a:r>
          </a:p>
        </p:txBody>
      </p:sp>
      <p:sp>
        <p:nvSpPr>
          <p:cNvPr id="788" name="Shape 788"/>
          <p:cNvSpPr txBox="1">
            <a:spLocks noGrp="1"/>
          </p:cNvSpPr>
          <p:nvPr>
            <p:ph type="body" idx="1"/>
          </p:nvPr>
        </p:nvSpPr>
        <p:spPr>
          <a:xfrm>
            <a:off x="844952" y="1503179"/>
            <a:ext cx="7945087" cy="2455364"/>
          </a:xfrm>
          <a:prstGeom prst="rect">
            <a:avLst/>
          </a:prstGeom>
        </p:spPr>
        <p:txBody>
          <a:bodyPr lIns="91425" tIns="91425" rIns="91425" bIns="91425" anchor="t" anchorCtr="0">
            <a:noAutofit/>
          </a:bodyPr>
          <a:lstStyle/>
          <a:p>
            <a:pPr lvl="0" algn="just" rtl="0">
              <a:spcBef>
                <a:spcPts val="700"/>
              </a:spcBef>
              <a:spcAft>
                <a:spcPts val="0"/>
              </a:spcAft>
              <a:buClr>
                <a:schemeClr val="tx1"/>
              </a:buClr>
              <a:buNone/>
            </a:pPr>
            <a:r>
              <a:rPr lang="en" b="1" dirty="0">
                <a:solidFill>
                  <a:schemeClr val="tx1"/>
                </a:solidFill>
                <a:latin typeface="Arial"/>
                <a:ea typeface="Arial"/>
                <a:cs typeface="Arial"/>
                <a:sym typeface="Arial"/>
              </a:rPr>
              <a:t>WHAT IS A TRADE SECRET?</a:t>
            </a:r>
            <a:endParaRPr sz="1800" b="1" dirty="0">
              <a:latin typeface="Arial"/>
              <a:ea typeface="Arial"/>
              <a:cs typeface="Arial"/>
              <a:sym typeface="Arial"/>
            </a:endParaRPr>
          </a:p>
          <a:p>
            <a:pPr marL="285750" lvl="0" indent="-285750" algn="just" rtl="0">
              <a:spcBef>
                <a:spcPts val="700"/>
              </a:spcBef>
              <a:spcAft>
                <a:spcPts val="0"/>
              </a:spcAft>
              <a:buClr>
                <a:schemeClr val="tx1"/>
              </a:buClr>
              <a:buFont typeface="Arial" panose="020B0604020202020204" pitchFamily="34" charset="0"/>
              <a:buChar char="•"/>
            </a:pPr>
            <a:r>
              <a:rPr lang="en" sz="1600" dirty="0">
                <a:latin typeface="Arial"/>
                <a:ea typeface="Arial"/>
                <a:cs typeface="Arial"/>
                <a:sym typeface="Arial"/>
              </a:rPr>
              <a:t>“The term </a:t>
            </a:r>
            <a:r>
              <a:rPr lang="en" sz="1600" b="1" dirty="0">
                <a:solidFill>
                  <a:schemeClr val="tx1"/>
                </a:solidFill>
                <a:latin typeface="Arial"/>
                <a:ea typeface="Arial"/>
                <a:cs typeface="Arial"/>
                <a:sym typeface="Arial"/>
              </a:rPr>
              <a:t>trade secret</a:t>
            </a:r>
            <a:r>
              <a:rPr lang="en" sz="1600" b="1" baseline="30000" dirty="0">
                <a:solidFill>
                  <a:schemeClr val="tx1"/>
                </a:solidFill>
                <a:latin typeface="Arial"/>
                <a:ea typeface="Arial"/>
                <a:cs typeface="Arial"/>
                <a:sym typeface="Arial"/>
              </a:rPr>
              <a:t>30</a:t>
            </a:r>
            <a:r>
              <a:rPr lang="en" sz="1600" b="1" dirty="0">
                <a:solidFill>
                  <a:srgbClr val="000000"/>
                </a:solidFill>
                <a:latin typeface="Arial"/>
                <a:ea typeface="Arial"/>
                <a:cs typeface="Arial"/>
                <a:sym typeface="Arial"/>
              </a:rPr>
              <a:t> </a:t>
            </a:r>
            <a:r>
              <a:rPr lang="en" sz="1600" dirty="0">
                <a:latin typeface="Arial"/>
                <a:ea typeface="Arial"/>
                <a:cs typeface="Arial"/>
                <a:sym typeface="Arial"/>
              </a:rPr>
              <a:t>means all forms and types of financial, business, scientific, technical, economic, or engineering information, including patterns, plans, compilations, program devices, formulas, designs, prototypes, methods, techniques, processes, procedures, programs, or codes, whether tangible or intangible, and whether or how stored, compiled, or memorialized physically, electronically, graphically, photographically, or in writing if:</a:t>
            </a:r>
            <a:endParaRPr sz="1800" dirty="0">
              <a:solidFill>
                <a:srgbClr val="000000"/>
              </a:solidFill>
              <a:latin typeface="Arial"/>
              <a:ea typeface="Arial"/>
              <a:cs typeface="Arial"/>
              <a:sym typeface="Arial"/>
            </a:endParaRPr>
          </a:p>
        </p:txBody>
      </p:sp>
      <p:sp>
        <p:nvSpPr>
          <p:cNvPr id="787" name="Shape 787"/>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92</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88"/>
                                        </p:tgtEl>
                                        <p:attrNameLst>
                                          <p:attrName>style.visibility</p:attrName>
                                        </p:attrNameLst>
                                      </p:cBhvr>
                                      <p:to>
                                        <p:strVal val="visible"/>
                                      </p:to>
                                    </p:set>
                                    <p:animEffect transition="in" filter="fade">
                                      <p:cBhvr>
                                        <p:cTn id="7" dur="1000"/>
                                        <p:tgtEl>
                                          <p:spTgt spid="7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Shape 793"/>
        <p:cNvGrpSpPr/>
        <p:nvPr/>
      </p:nvGrpSpPr>
      <p:grpSpPr>
        <a:xfrm>
          <a:off x="0" y="0"/>
          <a:ext cx="0" cy="0"/>
          <a:chOff x="0" y="0"/>
          <a:chExt cx="0" cy="0"/>
        </a:xfrm>
      </p:grpSpPr>
      <p:sp>
        <p:nvSpPr>
          <p:cNvPr id="794" name="Shape 794"/>
          <p:cNvSpPr txBox="1">
            <a:spLocks noGrp="1"/>
          </p:cNvSpPr>
          <p:nvPr>
            <p:ph type="title"/>
          </p:nvPr>
        </p:nvSpPr>
        <p:spPr>
          <a:prstGeom prst="rect">
            <a:avLst/>
          </a:prstGeom>
        </p:spPr>
        <p:txBody>
          <a:bodyPr lIns="91425" tIns="91425" rIns="91425" bIns="91425" anchor="t" anchorCtr="0">
            <a:noAutofit/>
          </a:bodyPr>
          <a:lstStyle/>
          <a:p>
            <a:pPr lvl="0" algn="l">
              <a:buClr>
                <a:schemeClr val="tx1"/>
              </a:buClr>
            </a:pPr>
            <a:r>
              <a:rPr lang="en" dirty="0"/>
              <a:t>MODULE 4: TRADE SECRETS</a:t>
            </a:r>
          </a:p>
        </p:txBody>
      </p:sp>
      <p:sp>
        <p:nvSpPr>
          <p:cNvPr id="796" name="Shape 796"/>
          <p:cNvSpPr txBox="1">
            <a:spLocks noGrp="1"/>
          </p:cNvSpPr>
          <p:nvPr>
            <p:ph type="body" idx="1"/>
          </p:nvPr>
        </p:nvSpPr>
        <p:spPr>
          <a:prstGeom prst="rect">
            <a:avLst/>
          </a:prstGeom>
        </p:spPr>
        <p:txBody>
          <a:bodyPr lIns="91425" tIns="91425" rIns="91425" bIns="91425" anchor="t" anchorCtr="0">
            <a:noAutofit/>
          </a:bodyPr>
          <a:lstStyle/>
          <a:p>
            <a:pPr lvl="0" algn="just" rtl="0">
              <a:spcBef>
                <a:spcPts val="700"/>
              </a:spcBef>
              <a:spcAft>
                <a:spcPts val="0"/>
              </a:spcAft>
              <a:buClr>
                <a:schemeClr val="tx1"/>
              </a:buClr>
              <a:buNone/>
            </a:pPr>
            <a:r>
              <a:rPr lang="en" b="1" dirty="0">
                <a:solidFill>
                  <a:schemeClr val="tx1"/>
                </a:solidFill>
                <a:latin typeface="Arial"/>
                <a:ea typeface="Arial"/>
                <a:cs typeface="Arial"/>
                <a:sym typeface="Arial"/>
              </a:rPr>
              <a:t>WHAT IS A TRADE SECRET?</a:t>
            </a:r>
          </a:p>
          <a:p>
            <a:pPr marL="457200" lvl="0" indent="-228600" algn="just" rtl="0">
              <a:spcBef>
                <a:spcPts val="700"/>
              </a:spcBef>
              <a:spcAft>
                <a:spcPts val="0"/>
              </a:spcAft>
              <a:buClr>
                <a:schemeClr val="tx1"/>
              </a:buClr>
              <a:buFont typeface="Arial"/>
              <a:buChar char="●"/>
            </a:pPr>
            <a:r>
              <a:rPr lang="en" sz="1800" dirty="0">
                <a:latin typeface="Arial"/>
                <a:ea typeface="Arial"/>
                <a:cs typeface="Arial"/>
                <a:sym typeface="Arial"/>
              </a:rPr>
              <a:t>The owner </a:t>
            </a:r>
            <a:r>
              <a:rPr lang="en" sz="1800" dirty="0" smtClean="0">
                <a:latin typeface="Arial"/>
                <a:ea typeface="Arial"/>
                <a:cs typeface="Arial"/>
                <a:sym typeface="Arial"/>
              </a:rPr>
              <a:t>thereof </a:t>
            </a:r>
            <a:r>
              <a:rPr lang="en" sz="1800" dirty="0">
                <a:latin typeface="Arial"/>
                <a:ea typeface="Arial"/>
                <a:cs typeface="Arial"/>
                <a:sym typeface="Arial"/>
              </a:rPr>
              <a:t>has taken reasonable measures to keep such information secret; and</a:t>
            </a:r>
          </a:p>
          <a:p>
            <a:pPr marL="457200" lvl="0" indent="-228600" algn="just" rtl="0">
              <a:spcBef>
                <a:spcPts val="700"/>
              </a:spcBef>
              <a:spcAft>
                <a:spcPts val="0"/>
              </a:spcAft>
              <a:buClr>
                <a:schemeClr val="tx1"/>
              </a:buClr>
              <a:buFont typeface="Arial"/>
              <a:buChar char="●"/>
            </a:pPr>
            <a:r>
              <a:rPr lang="en" sz="1800" dirty="0">
                <a:latin typeface="Arial"/>
                <a:ea typeface="Arial"/>
                <a:cs typeface="Arial"/>
                <a:sym typeface="Arial"/>
              </a:rPr>
              <a:t>The information derived independent economic value, actual or potential, from not being generally known to, and not being readily ascertainable through proper means by, the </a:t>
            </a:r>
            <a:r>
              <a:rPr lang="en" sz="1800" dirty="0" smtClean="0">
                <a:latin typeface="Arial"/>
                <a:ea typeface="Arial"/>
                <a:cs typeface="Arial"/>
                <a:sym typeface="Arial"/>
              </a:rPr>
              <a:t>public</a:t>
            </a:r>
            <a:r>
              <a:rPr lang="en-US" sz="1800" dirty="0" smtClean="0">
                <a:latin typeface="Arial"/>
                <a:ea typeface="Arial"/>
                <a:cs typeface="Arial"/>
                <a:sym typeface="Arial"/>
              </a:rPr>
              <a:t>.”</a:t>
            </a:r>
            <a:endParaRPr lang="en" sz="1800" dirty="0">
              <a:latin typeface="Arial"/>
              <a:ea typeface="Arial"/>
              <a:cs typeface="Arial"/>
              <a:sym typeface="Arial"/>
            </a:endParaRPr>
          </a:p>
          <a:p>
            <a:pPr lvl="0" algn="l" rtl="0">
              <a:spcBef>
                <a:spcPts val="700"/>
              </a:spcBef>
              <a:spcAft>
                <a:spcPts val="0"/>
              </a:spcAft>
              <a:buClr>
                <a:schemeClr val="tx1"/>
              </a:buClr>
              <a:buNone/>
            </a:pPr>
            <a:endParaRPr dirty="0">
              <a:latin typeface="Arial"/>
              <a:ea typeface="Arial"/>
              <a:cs typeface="Arial"/>
              <a:sym typeface="Arial"/>
            </a:endParaRPr>
          </a:p>
          <a:p>
            <a:pPr lvl="0" algn="l" rtl="0">
              <a:spcBef>
                <a:spcPts val="700"/>
              </a:spcBef>
              <a:spcAft>
                <a:spcPts val="0"/>
              </a:spcAft>
              <a:buClr>
                <a:schemeClr val="tx1"/>
              </a:buClr>
              <a:buNone/>
            </a:pPr>
            <a:r>
              <a:rPr lang="en" dirty="0">
                <a:latin typeface="Arial"/>
                <a:ea typeface="Arial"/>
                <a:cs typeface="Arial"/>
                <a:sym typeface="Arial"/>
              </a:rPr>
              <a:t> </a:t>
            </a:r>
          </a:p>
          <a:p>
            <a:pPr lvl="0" algn="l" rtl="0">
              <a:spcBef>
                <a:spcPts val="700"/>
              </a:spcBef>
              <a:spcAft>
                <a:spcPts val="0"/>
              </a:spcAft>
              <a:buClr>
                <a:schemeClr val="tx1"/>
              </a:buClr>
              <a:buNone/>
            </a:pPr>
            <a:endParaRPr b="1" dirty="0">
              <a:latin typeface="Arial"/>
              <a:ea typeface="Arial"/>
              <a:cs typeface="Arial"/>
              <a:sym typeface="Arial"/>
            </a:endParaRPr>
          </a:p>
          <a:p>
            <a:pPr lvl="0" algn="l" rtl="0">
              <a:spcBef>
                <a:spcPts val="700"/>
              </a:spcBef>
              <a:spcAft>
                <a:spcPts val="0"/>
              </a:spcAft>
              <a:buClr>
                <a:schemeClr val="tx1"/>
              </a:buClr>
              <a:buNone/>
            </a:pPr>
            <a:endParaRPr dirty="0">
              <a:solidFill>
                <a:srgbClr val="000000"/>
              </a:solidFill>
              <a:latin typeface="Arial"/>
              <a:ea typeface="Arial"/>
              <a:cs typeface="Arial"/>
              <a:sym typeface="Arial"/>
            </a:endParaRPr>
          </a:p>
        </p:txBody>
      </p:sp>
      <p:sp>
        <p:nvSpPr>
          <p:cNvPr id="795" name="Shape 795"/>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93</a:t>
            </a:fld>
            <a:endParaRPr lang="en" dirty="0">
              <a:solidFill>
                <a:srgbClr val="8A8A8A"/>
              </a:solidFill>
            </a:endParaRPr>
          </a:p>
        </p:txBody>
      </p:sp>
      <p:sp>
        <p:nvSpPr>
          <p:cNvPr id="798" name="Shape 798"/>
          <p:cNvSpPr txBox="1"/>
          <p:nvPr/>
        </p:nvSpPr>
        <p:spPr>
          <a:xfrm>
            <a:off x="2003366" y="4447552"/>
            <a:ext cx="4112299" cy="393600"/>
          </a:xfrm>
          <a:prstGeom prst="rect">
            <a:avLst/>
          </a:prstGeom>
          <a:noFill/>
          <a:ln>
            <a:noFill/>
          </a:ln>
        </p:spPr>
        <p:txBody>
          <a:bodyPr lIns="91425" tIns="91425" rIns="91425" bIns="91425" anchor="ctr" anchorCtr="0">
            <a:noAutofit/>
          </a:bodyPr>
          <a:lstStyle/>
          <a:p>
            <a:pPr lvl="0" algn="just" rtl="0">
              <a:lnSpc>
                <a:spcPct val="115000"/>
              </a:lnSpc>
              <a:spcBef>
                <a:spcPts val="0"/>
              </a:spcBef>
              <a:buNone/>
            </a:pPr>
            <a:r>
              <a:rPr lang="en" sz="800" dirty="0">
                <a:solidFill>
                  <a:srgbClr val="8A8A8A"/>
                </a:solidFill>
              </a:rPr>
              <a:t>30. Most of the text on this page is a quote from </a:t>
            </a:r>
            <a:r>
              <a:rPr lang="en" sz="800" dirty="0">
                <a:solidFill>
                  <a:srgbClr val="8A8A8A"/>
                </a:solidFill>
                <a:hlinkClick r:id="rId3"/>
              </a:rPr>
              <a:t>18 U.S.C.§1839</a:t>
            </a:r>
            <a:r>
              <a:rPr lang="en" sz="800" dirty="0">
                <a:solidFill>
                  <a:srgbClr val="8A8A8A"/>
                </a:solidFill>
              </a:rPr>
              <a:t>. See U.S. Code under the Resources tab. Some states impose an additional requirement that trade secrets be specifically identifiable in order to be protectable. It can be important to be able to specifically identify the items (or information, etc.) that you regard as trade secrets and to set up controls to restrict access to those items.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96"/>
                                        </p:tgtEl>
                                        <p:attrNameLst>
                                          <p:attrName>style.visibility</p:attrName>
                                        </p:attrNameLst>
                                      </p:cBhvr>
                                      <p:to>
                                        <p:strVal val="visible"/>
                                      </p:to>
                                    </p:set>
                                    <p:animEffect transition="in" filter="fade">
                                      <p:cBhvr>
                                        <p:cTn id="7" dur="1000"/>
                                        <p:tgtEl>
                                          <p:spTgt spid="7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Shape 802"/>
        <p:cNvGrpSpPr/>
        <p:nvPr/>
      </p:nvGrpSpPr>
      <p:grpSpPr>
        <a:xfrm>
          <a:off x="0" y="0"/>
          <a:ext cx="0" cy="0"/>
          <a:chOff x="0" y="0"/>
          <a:chExt cx="0" cy="0"/>
        </a:xfrm>
      </p:grpSpPr>
      <p:sp>
        <p:nvSpPr>
          <p:cNvPr id="803" name="Shape 803"/>
          <p:cNvSpPr txBox="1">
            <a:spLocks noGrp="1"/>
          </p:cNvSpPr>
          <p:nvPr>
            <p:ph type="title"/>
          </p:nvPr>
        </p:nvSpPr>
        <p:spPr>
          <a:prstGeom prst="rect">
            <a:avLst/>
          </a:prstGeom>
        </p:spPr>
        <p:txBody>
          <a:bodyPr lIns="91425" tIns="91425" rIns="91425" bIns="91425" anchor="t" anchorCtr="0">
            <a:noAutofit/>
          </a:bodyPr>
          <a:lstStyle/>
          <a:p>
            <a:pPr lvl="0" algn="l">
              <a:buClr>
                <a:schemeClr val="tx1"/>
              </a:buClr>
            </a:pPr>
            <a:r>
              <a:rPr lang="en" dirty="0"/>
              <a:t>MODULE 4: TRADE SECRETS</a:t>
            </a:r>
          </a:p>
        </p:txBody>
      </p:sp>
      <p:sp>
        <p:nvSpPr>
          <p:cNvPr id="805" name="Shape 805"/>
          <p:cNvSpPr txBox="1">
            <a:spLocks noGrp="1"/>
          </p:cNvSpPr>
          <p:nvPr>
            <p:ph type="body" idx="1"/>
          </p:nvPr>
        </p:nvSpPr>
        <p:spPr>
          <a:xfrm>
            <a:off x="835120" y="1444185"/>
            <a:ext cx="7653047" cy="2455364"/>
          </a:xfrm>
          <a:prstGeom prst="rect">
            <a:avLst/>
          </a:prstGeom>
        </p:spPr>
        <p:txBody>
          <a:bodyPr lIns="91425" tIns="91425" rIns="91425" bIns="91425" anchor="t" anchorCtr="0">
            <a:noAutofit/>
          </a:bodyPr>
          <a:lstStyle/>
          <a:p>
            <a:pPr lvl="0" algn="just" rtl="0">
              <a:spcBef>
                <a:spcPts val="700"/>
              </a:spcBef>
              <a:spcAft>
                <a:spcPts val="0"/>
              </a:spcAft>
              <a:buClr>
                <a:schemeClr val="tx1"/>
              </a:buClr>
              <a:buNone/>
            </a:pPr>
            <a:r>
              <a:rPr lang="en" b="1" dirty="0">
                <a:solidFill>
                  <a:schemeClr val="tx1"/>
                </a:solidFill>
                <a:latin typeface="Arial"/>
                <a:ea typeface="Arial"/>
                <a:cs typeface="Arial"/>
                <a:sym typeface="Arial"/>
              </a:rPr>
              <a:t>UNIVERSITIES AND TRADE SECRETS</a:t>
            </a:r>
          </a:p>
          <a:p>
            <a:pPr marL="457200" lvl="0" indent="-228600" algn="just" rtl="0">
              <a:spcBef>
                <a:spcPts val="700"/>
              </a:spcBef>
              <a:spcAft>
                <a:spcPts val="0"/>
              </a:spcAft>
              <a:buClr>
                <a:schemeClr val="tx1"/>
              </a:buClr>
              <a:buFont typeface="Arial"/>
              <a:buChar char="●"/>
            </a:pPr>
            <a:r>
              <a:rPr lang="en" sz="1400" dirty="0">
                <a:latin typeface="Arial"/>
                <a:ea typeface="Arial"/>
                <a:cs typeface="Arial"/>
                <a:sym typeface="Arial"/>
              </a:rPr>
              <a:t>Universities disseminate results through publication in journals, discussion at meetings, or through other means, such as websites.</a:t>
            </a:r>
          </a:p>
          <a:p>
            <a:pPr marL="457200" lvl="0" indent="-228600" algn="just" rtl="0">
              <a:spcBef>
                <a:spcPts val="700"/>
              </a:spcBef>
              <a:spcAft>
                <a:spcPts val="0"/>
              </a:spcAft>
              <a:buClr>
                <a:schemeClr val="tx1"/>
              </a:buClr>
              <a:buFont typeface="Arial"/>
              <a:buChar char="●"/>
            </a:pPr>
            <a:r>
              <a:rPr lang="en" sz="1400" dirty="0">
                <a:latin typeface="Arial"/>
                <a:ea typeface="Arial"/>
                <a:cs typeface="Arial"/>
                <a:sym typeface="Arial"/>
              </a:rPr>
              <a:t>Universities do not typically retain trade secrets.</a:t>
            </a:r>
          </a:p>
          <a:p>
            <a:pPr marL="457200" lvl="0" indent="-228600" algn="just" rtl="0">
              <a:spcBef>
                <a:spcPts val="700"/>
              </a:spcBef>
              <a:spcAft>
                <a:spcPts val="0"/>
              </a:spcAft>
              <a:buClr>
                <a:schemeClr val="tx1"/>
              </a:buClr>
              <a:buFont typeface="Arial"/>
              <a:buChar char="●"/>
            </a:pPr>
            <a:r>
              <a:rPr lang="en" sz="1400" dirty="0">
                <a:latin typeface="Arial"/>
                <a:ea typeface="Arial"/>
                <a:cs typeface="Arial"/>
                <a:sym typeface="Arial"/>
              </a:rPr>
              <a:t>Companies do keep trade secrets and may want to share such under a confidentiality agreement with a </a:t>
            </a:r>
            <a:r>
              <a:rPr lang="es-PR" sz="1400" dirty="0">
                <a:latin typeface="Arial"/>
                <a:ea typeface="Arial"/>
                <a:cs typeface="Arial"/>
                <a:sym typeface="Arial"/>
              </a:rPr>
              <a:t>University</a:t>
            </a:r>
            <a:r>
              <a:rPr lang="en" sz="1400" dirty="0">
                <a:latin typeface="Arial"/>
                <a:ea typeface="Arial"/>
                <a:cs typeface="Arial"/>
                <a:sym typeface="Arial"/>
              </a:rPr>
              <a:t> researcher while collaborating on a project. However, </a:t>
            </a:r>
            <a:r>
              <a:rPr lang="es-PR" sz="1400" dirty="0">
                <a:latin typeface="Arial"/>
                <a:ea typeface="Arial"/>
                <a:cs typeface="Arial"/>
                <a:sym typeface="Arial"/>
              </a:rPr>
              <a:t>University</a:t>
            </a:r>
            <a:r>
              <a:rPr lang="en" sz="1400" dirty="0">
                <a:latin typeface="Arial"/>
                <a:ea typeface="Arial"/>
                <a:cs typeface="Arial"/>
                <a:sym typeface="Arial"/>
              </a:rPr>
              <a:t> laboratories usually do not have the security precautions necessary to protect a company’s trade secrets.</a:t>
            </a:r>
          </a:p>
        </p:txBody>
      </p:sp>
      <p:sp>
        <p:nvSpPr>
          <p:cNvPr id="804" name="Shape 804"/>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94</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05">
                                            <p:txEl>
                                              <p:pRg st="0" end="0"/>
                                            </p:txEl>
                                          </p:spTgt>
                                        </p:tgtEl>
                                        <p:attrNameLst>
                                          <p:attrName>style.visibility</p:attrName>
                                        </p:attrNameLst>
                                      </p:cBhvr>
                                      <p:to>
                                        <p:strVal val="visible"/>
                                      </p:to>
                                    </p:set>
                                    <p:animEffect transition="in" filter="fade">
                                      <p:cBhvr>
                                        <p:cTn id="7" dur="1000"/>
                                        <p:tgtEl>
                                          <p:spTgt spid="80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05">
                                            <p:txEl>
                                              <p:pRg st="1" end="1"/>
                                            </p:txEl>
                                          </p:spTgt>
                                        </p:tgtEl>
                                        <p:attrNameLst>
                                          <p:attrName>style.visibility</p:attrName>
                                        </p:attrNameLst>
                                      </p:cBhvr>
                                      <p:to>
                                        <p:strVal val="visible"/>
                                      </p:to>
                                    </p:set>
                                    <p:animEffect transition="in" filter="fade">
                                      <p:cBhvr>
                                        <p:cTn id="12" dur="1000"/>
                                        <p:tgtEl>
                                          <p:spTgt spid="80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05">
                                            <p:txEl>
                                              <p:pRg st="2" end="2"/>
                                            </p:txEl>
                                          </p:spTgt>
                                        </p:tgtEl>
                                        <p:attrNameLst>
                                          <p:attrName>style.visibility</p:attrName>
                                        </p:attrNameLst>
                                      </p:cBhvr>
                                      <p:to>
                                        <p:strVal val="visible"/>
                                      </p:to>
                                    </p:set>
                                    <p:animEffect transition="in" filter="fade">
                                      <p:cBhvr>
                                        <p:cTn id="17" dur="1000"/>
                                        <p:tgtEl>
                                          <p:spTgt spid="80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05">
                                            <p:txEl>
                                              <p:pRg st="3" end="3"/>
                                            </p:txEl>
                                          </p:spTgt>
                                        </p:tgtEl>
                                        <p:attrNameLst>
                                          <p:attrName>style.visibility</p:attrName>
                                        </p:attrNameLst>
                                      </p:cBhvr>
                                      <p:to>
                                        <p:strVal val="visible"/>
                                      </p:to>
                                    </p:set>
                                    <p:animEffect transition="in" filter="fade">
                                      <p:cBhvr>
                                        <p:cTn id="22" dur="1000"/>
                                        <p:tgtEl>
                                          <p:spTgt spid="80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Shape 810"/>
        <p:cNvGrpSpPr/>
        <p:nvPr/>
      </p:nvGrpSpPr>
      <p:grpSpPr>
        <a:xfrm>
          <a:off x="0" y="0"/>
          <a:ext cx="0" cy="0"/>
          <a:chOff x="0" y="0"/>
          <a:chExt cx="0" cy="0"/>
        </a:xfrm>
      </p:grpSpPr>
      <p:sp>
        <p:nvSpPr>
          <p:cNvPr id="811" name="Shape 811"/>
          <p:cNvSpPr txBox="1">
            <a:spLocks noGrp="1"/>
          </p:cNvSpPr>
          <p:nvPr>
            <p:ph type="title"/>
          </p:nvPr>
        </p:nvSpPr>
        <p:spPr>
          <a:prstGeom prst="rect">
            <a:avLst/>
          </a:prstGeom>
        </p:spPr>
        <p:txBody>
          <a:bodyPr lIns="91425" tIns="91425" rIns="91425" bIns="91425" anchor="t" anchorCtr="0">
            <a:noAutofit/>
          </a:bodyPr>
          <a:lstStyle/>
          <a:p>
            <a:pPr lvl="0" algn="l">
              <a:buClr>
                <a:schemeClr val="tx1"/>
              </a:buClr>
            </a:pPr>
            <a:r>
              <a:rPr lang="en" dirty="0"/>
              <a:t>MODULE 4: TRADE SECRETS</a:t>
            </a:r>
          </a:p>
        </p:txBody>
      </p:sp>
      <p:sp>
        <p:nvSpPr>
          <p:cNvPr id="813" name="Shape 813"/>
          <p:cNvSpPr txBox="1">
            <a:spLocks noGrp="1"/>
          </p:cNvSpPr>
          <p:nvPr>
            <p:ph type="body" idx="1"/>
          </p:nvPr>
        </p:nvSpPr>
        <p:spPr>
          <a:prstGeom prst="rect">
            <a:avLst/>
          </a:prstGeom>
        </p:spPr>
        <p:txBody>
          <a:bodyPr lIns="91425" tIns="91425" rIns="91425" bIns="91425" anchor="t" anchorCtr="0">
            <a:noAutofit/>
          </a:bodyPr>
          <a:lstStyle/>
          <a:p>
            <a:pPr lvl="0" algn="just" rtl="0">
              <a:spcBef>
                <a:spcPts val="700"/>
              </a:spcBef>
              <a:spcAft>
                <a:spcPts val="0"/>
              </a:spcAft>
              <a:buClr>
                <a:schemeClr val="tx1"/>
              </a:buClr>
              <a:buNone/>
            </a:pPr>
            <a:r>
              <a:rPr lang="en" b="1" dirty="0">
                <a:solidFill>
                  <a:schemeClr val="tx1"/>
                </a:solidFill>
                <a:latin typeface="Arial"/>
                <a:ea typeface="Arial"/>
                <a:cs typeface="Arial"/>
                <a:sym typeface="Arial"/>
              </a:rPr>
              <a:t>UNIVERSITIES AND TRADE SECRETS</a:t>
            </a:r>
          </a:p>
          <a:p>
            <a:pPr marL="457200" lvl="0" indent="-228600" algn="just" rtl="0">
              <a:spcBef>
                <a:spcPts val="700"/>
              </a:spcBef>
              <a:spcAft>
                <a:spcPts val="0"/>
              </a:spcAft>
              <a:buClr>
                <a:schemeClr val="tx1"/>
              </a:buClr>
              <a:buFont typeface="Arial"/>
              <a:buChar char="●"/>
            </a:pPr>
            <a:r>
              <a:rPr lang="es-PR" dirty="0">
                <a:latin typeface="Arial"/>
                <a:ea typeface="Arial"/>
                <a:cs typeface="Arial"/>
                <a:sym typeface="Arial"/>
              </a:rPr>
              <a:t>University</a:t>
            </a:r>
            <a:r>
              <a:rPr lang="en" dirty="0">
                <a:latin typeface="Arial"/>
                <a:ea typeface="Arial"/>
                <a:cs typeface="Arial"/>
                <a:sym typeface="Arial"/>
              </a:rPr>
              <a:t> researchers should be cautious about accepting company trade secrets even under a confidentiality agreement, as there may be implications to the individual researcher if the researcher inadvertently reveals the trade secret.</a:t>
            </a:r>
          </a:p>
        </p:txBody>
      </p:sp>
      <p:sp>
        <p:nvSpPr>
          <p:cNvPr id="812" name="Shape 812"/>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95</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13"/>
                                        </p:tgtEl>
                                        <p:attrNameLst>
                                          <p:attrName>style.visibility</p:attrName>
                                        </p:attrNameLst>
                                      </p:cBhvr>
                                      <p:to>
                                        <p:strVal val="visible"/>
                                      </p:to>
                                    </p:set>
                                    <p:animEffect transition="in" filter="fade">
                                      <p:cBhvr>
                                        <p:cTn id="7" dur="1000"/>
                                        <p:tgtEl>
                                          <p:spTgt spid="8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Shape 818"/>
        <p:cNvGrpSpPr/>
        <p:nvPr/>
      </p:nvGrpSpPr>
      <p:grpSpPr>
        <a:xfrm>
          <a:off x="0" y="0"/>
          <a:ext cx="0" cy="0"/>
          <a:chOff x="0" y="0"/>
          <a:chExt cx="0" cy="0"/>
        </a:xfrm>
      </p:grpSpPr>
      <p:sp>
        <p:nvSpPr>
          <p:cNvPr id="819" name="Shape 819"/>
          <p:cNvSpPr txBox="1">
            <a:spLocks noGrp="1"/>
          </p:cNvSpPr>
          <p:nvPr>
            <p:ph type="title"/>
          </p:nvPr>
        </p:nvSpPr>
        <p:spPr>
          <a:xfrm>
            <a:off x="401051" y="1188708"/>
            <a:ext cx="8296800" cy="1542000"/>
          </a:xfrm>
          <a:prstGeom prst="rect">
            <a:avLst/>
          </a:prstGeom>
        </p:spPr>
        <p:txBody>
          <a:bodyPr lIns="91425" tIns="91425" rIns="91425" bIns="91425" anchor="ctr" anchorCtr="0">
            <a:noAutofit/>
          </a:bodyPr>
          <a:lstStyle/>
          <a:p>
            <a:pPr lvl="0" rtl="0">
              <a:spcBef>
                <a:spcPts val="0"/>
              </a:spcBef>
              <a:buClr>
                <a:schemeClr val="tx1"/>
              </a:buClr>
              <a:buNone/>
            </a:pPr>
            <a:r>
              <a:rPr lang="en" dirty="0">
                <a:latin typeface="Arial"/>
                <a:ea typeface="Arial"/>
                <a:cs typeface="Arial"/>
                <a:sym typeface="Arial"/>
              </a:rPr>
              <a:t>MODULE 5: SUMMARY</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Shape 825"/>
        <p:cNvGrpSpPr/>
        <p:nvPr/>
      </p:nvGrpSpPr>
      <p:grpSpPr>
        <a:xfrm>
          <a:off x="0" y="0"/>
          <a:ext cx="0" cy="0"/>
          <a:chOff x="0" y="0"/>
          <a:chExt cx="0" cy="0"/>
        </a:xfrm>
      </p:grpSpPr>
      <p:sp>
        <p:nvSpPr>
          <p:cNvPr id="826" name="Shape 826"/>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latin typeface="Arial"/>
                <a:ea typeface="Arial"/>
                <a:cs typeface="Arial"/>
                <a:sym typeface="Arial"/>
              </a:rPr>
              <a:t>MODULE 5: SUMMARY</a:t>
            </a:r>
          </a:p>
        </p:txBody>
      </p:sp>
      <p:sp>
        <p:nvSpPr>
          <p:cNvPr id="829" name="Shape 829"/>
          <p:cNvSpPr txBox="1">
            <a:spLocks noGrp="1"/>
          </p:cNvSpPr>
          <p:nvPr>
            <p:ph type="body" idx="1"/>
          </p:nvPr>
        </p:nvSpPr>
        <p:spPr>
          <a:xfrm>
            <a:off x="805623" y="1473682"/>
            <a:ext cx="7653047" cy="2455364"/>
          </a:xfrm>
          <a:prstGeom prst="rect">
            <a:avLst/>
          </a:prstGeom>
        </p:spPr>
        <p:txBody>
          <a:bodyPr lIns="91425" tIns="91425" rIns="91425" bIns="91425" anchor="t" anchorCtr="0">
            <a:noAutofit/>
          </a:bodyPr>
          <a:lstStyle/>
          <a:p>
            <a:pPr lvl="0" algn="just">
              <a:spcBef>
                <a:spcPts val="0"/>
              </a:spcBef>
              <a:buClr>
                <a:schemeClr val="tx1"/>
              </a:buClr>
              <a:buNone/>
            </a:pPr>
            <a:r>
              <a:rPr lang="en" b="1" dirty="0">
                <a:solidFill>
                  <a:schemeClr val="tx1"/>
                </a:solidFill>
                <a:latin typeface="+mj-lt"/>
              </a:rPr>
              <a:t>SUMMARY </a:t>
            </a:r>
            <a:endParaRPr lang="en" sz="1600" b="1" dirty="0">
              <a:solidFill>
                <a:schemeClr val="tx1"/>
              </a:solidFill>
              <a:latin typeface="+mj-lt"/>
            </a:endParaRPr>
          </a:p>
          <a:p>
            <a:pPr marL="457200" lvl="0" indent="-228600" algn="just" rtl="0">
              <a:spcBef>
                <a:spcPts val="0"/>
              </a:spcBef>
              <a:buClr>
                <a:schemeClr val="tx1"/>
              </a:buClr>
              <a:buAutoNum type="arabicPeriod"/>
            </a:pPr>
            <a:r>
              <a:rPr lang="es-PR" sz="1600" dirty="0">
                <a:latin typeface="+mj-lt"/>
              </a:rPr>
              <a:t>University</a:t>
            </a:r>
            <a:r>
              <a:rPr lang="en" sz="1600" dirty="0">
                <a:latin typeface="+mj-lt"/>
              </a:rPr>
              <a:t> research produces an enormous amount of creative output.</a:t>
            </a:r>
          </a:p>
          <a:p>
            <a:pPr marL="457200" lvl="0" indent="-228600" algn="just" rtl="0">
              <a:spcBef>
                <a:spcPts val="0"/>
              </a:spcBef>
              <a:buClr>
                <a:schemeClr val="tx1"/>
              </a:buClr>
              <a:buAutoNum type="arabicPeriod"/>
            </a:pPr>
            <a:r>
              <a:rPr lang="en" sz="1600" dirty="0">
                <a:latin typeface="+mj-lt"/>
              </a:rPr>
              <a:t>Intellectual property laws and frameworks can play a central role in protecting the creative output.</a:t>
            </a:r>
          </a:p>
          <a:p>
            <a:pPr marL="457200" lvl="0" indent="-228600" algn="just">
              <a:spcBef>
                <a:spcPts val="0"/>
              </a:spcBef>
              <a:buClr>
                <a:schemeClr val="tx1"/>
              </a:buClr>
              <a:buAutoNum type="arabicPeriod"/>
            </a:pPr>
            <a:r>
              <a:rPr lang="es-PR" sz="1600" dirty="0">
                <a:latin typeface="+mj-lt"/>
              </a:rPr>
              <a:t>University</a:t>
            </a:r>
            <a:r>
              <a:rPr lang="en" sz="1600" dirty="0">
                <a:latin typeface="+mj-lt"/>
              </a:rPr>
              <a:t> researchers should understand their rights and obligations under their </a:t>
            </a:r>
            <a:r>
              <a:rPr lang="en-US" sz="1600" dirty="0">
                <a:latin typeface="+mj-lt"/>
              </a:rPr>
              <a:t>University</a:t>
            </a:r>
            <a:r>
              <a:rPr lang="en" sz="1600" dirty="0">
                <a:latin typeface="+mj-lt"/>
              </a:rPr>
              <a:t>’s IP policies.</a:t>
            </a:r>
          </a:p>
        </p:txBody>
      </p:sp>
      <p:sp>
        <p:nvSpPr>
          <p:cNvPr id="827" name="Shape 827"/>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97</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29">
                                            <p:txEl>
                                              <p:pRg st="0" end="0"/>
                                            </p:txEl>
                                          </p:spTgt>
                                        </p:tgtEl>
                                        <p:attrNameLst>
                                          <p:attrName>style.visibility</p:attrName>
                                        </p:attrNameLst>
                                      </p:cBhvr>
                                      <p:to>
                                        <p:strVal val="visible"/>
                                      </p:to>
                                    </p:set>
                                    <p:animEffect transition="in" filter="fade">
                                      <p:cBhvr>
                                        <p:cTn id="7" dur="1000"/>
                                        <p:tgtEl>
                                          <p:spTgt spid="8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29">
                                            <p:txEl>
                                              <p:pRg st="1" end="1"/>
                                            </p:txEl>
                                          </p:spTgt>
                                        </p:tgtEl>
                                        <p:attrNameLst>
                                          <p:attrName>style.visibility</p:attrName>
                                        </p:attrNameLst>
                                      </p:cBhvr>
                                      <p:to>
                                        <p:strVal val="visible"/>
                                      </p:to>
                                    </p:set>
                                    <p:animEffect transition="in" filter="fade">
                                      <p:cBhvr>
                                        <p:cTn id="12" dur="1000"/>
                                        <p:tgtEl>
                                          <p:spTgt spid="82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29">
                                            <p:txEl>
                                              <p:pRg st="2" end="2"/>
                                            </p:txEl>
                                          </p:spTgt>
                                        </p:tgtEl>
                                        <p:attrNameLst>
                                          <p:attrName>style.visibility</p:attrName>
                                        </p:attrNameLst>
                                      </p:cBhvr>
                                      <p:to>
                                        <p:strVal val="visible"/>
                                      </p:to>
                                    </p:set>
                                    <p:animEffect transition="in" filter="fade">
                                      <p:cBhvr>
                                        <p:cTn id="17" dur="1000"/>
                                        <p:tgtEl>
                                          <p:spTgt spid="82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29">
                                            <p:txEl>
                                              <p:pRg st="3" end="3"/>
                                            </p:txEl>
                                          </p:spTgt>
                                        </p:tgtEl>
                                        <p:attrNameLst>
                                          <p:attrName>style.visibility</p:attrName>
                                        </p:attrNameLst>
                                      </p:cBhvr>
                                      <p:to>
                                        <p:strVal val="visible"/>
                                      </p:to>
                                    </p:set>
                                    <p:animEffect transition="in" filter="fade">
                                      <p:cBhvr>
                                        <p:cTn id="22" dur="1000"/>
                                        <p:tgtEl>
                                          <p:spTgt spid="82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Shape 833"/>
        <p:cNvGrpSpPr/>
        <p:nvPr/>
      </p:nvGrpSpPr>
      <p:grpSpPr>
        <a:xfrm>
          <a:off x="0" y="0"/>
          <a:ext cx="0" cy="0"/>
          <a:chOff x="0" y="0"/>
          <a:chExt cx="0" cy="0"/>
        </a:xfrm>
      </p:grpSpPr>
      <p:sp>
        <p:nvSpPr>
          <p:cNvPr id="834" name="Shape 834"/>
          <p:cNvSpPr txBox="1">
            <a:spLocks noGrp="1"/>
          </p:cNvSpPr>
          <p:nvPr>
            <p:ph type="title"/>
          </p:nvPr>
        </p:nvSpPr>
        <p:spPr>
          <a:prstGeom prst="rect">
            <a:avLst/>
          </a:prstGeom>
        </p:spPr>
        <p:txBody>
          <a:bodyPr lIns="91425" tIns="91425" rIns="91425" bIns="91425" anchor="t" anchorCtr="0">
            <a:noAutofit/>
          </a:bodyPr>
          <a:lstStyle/>
          <a:p>
            <a:pPr lvl="0" algn="l" rtl="0">
              <a:spcBef>
                <a:spcPts val="0"/>
              </a:spcBef>
              <a:buClr>
                <a:schemeClr val="tx1"/>
              </a:buClr>
              <a:buNone/>
            </a:pPr>
            <a:r>
              <a:rPr lang="en" dirty="0">
                <a:latin typeface="Arial"/>
                <a:ea typeface="Arial"/>
                <a:cs typeface="Arial"/>
                <a:sym typeface="Arial"/>
              </a:rPr>
              <a:t>MODULE 5: SUMMARY</a:t>
            </a:r>
          </a:p>
        </p:txBody>
      </p:sp>
      <p:sp>
        <p:nvSpPr>
          <p:cNvPr id="837" name="Shape 837"/>
          <p:cNvSpPr txBox="1">
            <a:spLocks noGrp="1"/>
          </p:cNvSpPr>
          <p:nvPr>
            <p:ph type="body" idx="1"/>
          </p:nvPr>
        </p:nvSpPr>
        <p:spPr>
          <a:prstGeom prst="rect">
            <a:avLst/>
          </a:prstGeom>
        </p:spPr>
        <p:txBody>
          <a:bodyPr lIns="91425" tIns="91425" rIns="91425" bIns="91425" anchor="t" anchorCtr="0">
            <a:noAutofit/>
          </a:bodyPr>
          <a:lstStyle/>
          <a:p>
            <a:pPr lvl="0" algn="just" rtl="0">
              <a:spcBef>
                <a:spcPts val="0"/>
              </a:spcBef>
              <a:buClr>
                <a:schemeClr val="tx1"/>
              </a:buClr>
              <a:buNone/>
            </a:pPr>
            <a:r>
              <a:rPr lang="en" b="1" dirty="0">
                <a:solidFill>
                  <a:schemeClr val="tx1"/>
                </a:solidFill>
                <a:latin typeface="+mj-lt"/>
              </a:rPr>
              <a:t>SUMMARY </a:t>
            </a:r>
          </a:p>
          <a:p>
            <a:pPr marL="457200" lvl="0" indent="-228600" algn="just" rtl="0">
              <a:spcBef>
                <a:spcPts val="0"/>
              </a:spcBef>
              <a:buClr>
                <a:schemeClr val="tx1"/>
              </a:buClr>
              <a:buAutoNum type="arabicPeriod" startAt="4"/>
            </a:pPr>
            <a:r>
              <a:rPr lang="en" dirty="0">
                <a:latin typeface="+mj-lt"/>
              </a:rPr>
              <a:t>To get the most out of their IP rights and to </a:t>
            </a:r>
            <a:r>
              <a:rPr lang="en" dirty="0" smtClean="0">
                <a:latin typeface="+mj-lt"/>
              </a:rPr>
              <a:t>ensure </a:t>
            </a:r>
            <a:r>
              <a:rPr lang="en" dirty="0">
                <a:latin typeface="+mj-lt"/>
              </a:rPr>
              <a:t>that they respect the IP rights of others, </a:t>
            </a:r>
            <a:r>
              <a:rPr lang="es-PR" dirty="0">
                <a:latin typeface="+mj-lt"/>
              </a:rPr>
              <a:t>University</a:t>
            </a:r>
            <a:r>
              <a:rPr lang="en" dirty="0">
                <a:latin typeface="+mj-lt"/>
              </a:rPr>
              <a:t> researchers should make IP an important part of their research culture.</a:t>
            </a:r>
          </a:p>
        </p:txBody>
      </p:sp>
      <p:sp>
        <p:nvSpPr>
          <p:cNvPr id="835" name="Shape 835"/>
          <p:cNvSpPr txBox="1">
            <a:spLocks noGrp="1"/>
          </p:cNvSpPr>
          <p:nvPr>
            <p:ph type="sldNum" idx="12"/>
          </p:nvPr>
        </p:nvSpPr>
        <p:spPr>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8A8A8A"/>
                </a:solidFill>
              </a:rPr>
              <a:t>98</a:t>
            </a:fld>
            <a:endParaRPr lang="en" dirty="0">
              <a:solidFill>
                <a:srgbClr val="8A8A8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37">
                                            <p:txEl>
                                              <p:pRg st="0" end="0"/>
                                            </p:txEl>
                                          </p:spTgt>
                                        </p:tgtEl>
                                        <p:attrNameLst>
                                          <p:attrName>style.visibility</p:attrName>
                                        </p:attrNameLst>
                                      </p:cBhvr>
                                      <p:to>
                                        <p:strVal val="visible"/>
                                      </p:to>
                                    </p:set>
                                    <p:animEffect transition="in" filter="fade">
                                      <p:cBhvr>
                                        <p:cTn id="7" dur="1000"/>
                                        <p:tgtEl>
                                          <p:spTgt spid="83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37">
                                            <p:txEl>
                                              <p:pRg st="1" end="1"/>
                                            </p:txEl>
                                          </p:spTgt>
                                        </p:tgtEl>
                                        <p:attrNameLst>
                                          <p:attrName>style.visibility</p:attrName>
                                        </p:attrNameLst>
                                      </p:cBhvr>
                                      <p:to>
                                        <p:strVal val="visible"/>
                                      </p:to>
                                    </p:set>
                                    <p:animEffect transition="in" filter="fade">
                                      <p:cBhvr>
                                        <p:cTn id="12" dur="1000"/>
                                        <p:tgtEl>
                                          <p:spTgt spid="83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buClr>
                <a:schemeClr val="tx1"/>
              </a:buClr>
            </a:pPr>
            <a:r>
              <a:rPr lang="en-US" dirty="0">
                <a:latin typeface="+mj-lt"/>
              </a:rPr>
              <a:t>MODULE 5: SUMMARY</a:t>
            </a:r>
            <a:endParaRPr lang="es-PR" dirty="0">
              <a:latin typeface="+mj-lt"/>
            </a:endParaRPr>
          </a:p>
        </p:txBody>
      </p:sp>
      <p:sp>
        <p:nvSpPr>
          <p:cNvPr id="3" name="Text Placeholder 2"/>
          <p:cNvSpPr>
            <a:spLocks noGrp="1"/>
          </p:cNvSpPr>
          <p:nvPr>
            <p:ph type="body" idx="1"/>
          </p:nvPr>
        </p:nvSpPr>
        <p:spPr>
          <a:xfrm>
            <a:off x="736797" y="1352677"/>
            <a:ext cx="8163363" cy="2455364"/>
          </a:xfrm>
        </p:spPr>
        <p:txBody>
          <a:bodyPr/>
          <a:lstStyle/>
          <a:p>
            <a:pPr marL="228600" lvl="0">
              <a:buClr>
                <a:schemeClr val="tx1"/>
              </a:buClr>
            </a:pPr>
            <a:r>
              <a:rPr lang="en" b="1" dirty="0">
                <a:solidFill>
                  <a:schemeClr val="tx1"/>
                </a:solidFill>
                <a:latin typeface="+mj-lt"/>
              </a:rPr>
              <a:t>SUMMARY:</a:t>
            </a:r>
          </a:p>
          <a:p>
            <a:pPr marL="228600" lvl="0">
              <a:buClr>
                <a:schemeClr val="tx1"/>
              </a:buClr>
            </a:pPr>
            <a:r>
              <a:rPr lang="en" sz="1800" dirty="0">
                <a:solidFill>
                  <a:schemeClr val="tx1"/>
                </a:solidFill>
                <a:latin typeface="+mj-lt"/>
              </a:rPr>
              <a:t>5.</a:t>
            </a:r>
            <a:r>
              <a:rPr lang="en" sz="1800" dirty="0">
                <a:latin typeface="+mj-lt"/>
              </a:rPr>
              <a:t> Benefits:</a:t>
            </a:r>
            <a:endParaRPr lang="en" sz="1400" dirty="0">
              <a:latin typeface="+mj-lt"/>
            </a:endParaRPr>
          </a:p>
          <a:p>
            <a:pPr marL="914400" lvl="1" indent="-228600">
              <a:lnSpc>
                <a:spcPct val="100000"/>
              </a:lnSpc>
              <a:spcAft>
                <a:spcPts val="300"/>
              </a:spcAft>
              <a:buClr>
                <a:schemeClr val="tx1"/>
              </a:buClr>
              <a:buAutoNum type="alphaLcPeriod"/>
            </a:pPr>
            <a:r>
              <a:rPr lang="en" dirty="0">
                <a:solidFill>
                  <a:schemeClr val="bg2">
                    <a:lumMod val="65000"/>
                    <a:lumOff val="35000"/>
                  </a:schemeClr>
                </a:solidFill>
                <a:latin typeface="+mj-lt"/>
                <a:ea typeface="Arial" charset="0"/>
                <a:cs typeface="Arial" charset="0"/>
              </a:rPr>
              <a:t>Help capture the potential commercial value of researchers work.</a:t>
            </a:r>
          </a:p>
          <a:p>
            <a:pPr marL="914400" lvl="1" indent="-228600">
              <a:lnSpc>
                <a:spcPct val="100000"/>
              </a:lnSpc>
              <a:spcAft>
                <a:spcPts val="300"/>
              </a:spcAft>
              <a:buClr>
                <a:schemeClr val="tx1"/>
              </a:buClr>
              <a:buAutoNum type="alphaLcPeriod"/>
            </a:pPr>
            <a:r>
              <a:rPr lang="en" dirty="0">
                <a:solidFill>
                  <a:schemeClr val="bg2">
                    <a:lumMod val="65000"/>
                    <a:lumOff val="35000"/>
                  </a:schemeClr>
                </a:solidFill>
                <a:latin typeface="+mj-lt"/>
                <a:ea typeface="Arial" charset="0"/>
                <a:cs typeface="Arial" charset="0"/>
              </a:rPr>
              <a:t>Ensure that students with research experience are better prepared for positions in industry</a:t>
            </a:r>
          </a:p>
          <a:p>
            <a:pPr marL="914400" lvl="1" indent="-228600">
              <a:lnSpc>
                <a:spcPct val="100000"/>
              </a:lnSpc>
              <a:spcAft>
                <a:spcPts val="300"/>
              </a:spcAft>
              <a:buClr>
                <a:schemeClr val="tx1"/>
              </a:buClr>
              <a:buAutoNum type="alphaLcPeriod"/>
            </a:pPr>
            <a:r>
              <a:rPr lang="en" dirty="0">
                <a:solidFill>
                  <a:schemeClr val="bg2">
                    <a:lumMod val="65000"/>
                    <a:lumOff val="35000"/>
                  </a:schemeClr>
                </a:solidFill>
                <a:latin typeface="+mj-lt"/>
                <a:ea typeface="Arial" charset="0"/>
                <a:cs typeface="Arial" charset="0"/>
              </a:rPr>
              <a:t>Encourage </a:t>
            </a:r>
            <a:r>
              <a:rPr lang="es-PR" dirty="0">
                <a:solidFill>
                  <a:schemeClr val="bg2">
                    <a:lumMod val="65000"/>
                    <a:lumOff val="35000"/>
                  </a:schemeClr>
                </a:solidFill>
                <a:latin typeface="+mj-lt"/>
                <a:ea typeface="Arial" charset="0"/>
                <a:cs typeface="Arial" charset="0"/>
              </a:rPr>
              <a:t>University</a:t>
            </a:r>
            <a:r>
              <a:rPr lang="en" dirty="0">
                <a:solidFill>
                  <a:schemeClr val="bg2">
                    <a:lumMod val="65000"/>
                    <a:lumOff val="35000"/>
                  </a:schemeClr>
                </a:solidFill>
                <a:latin typeface="+mj-lt"/>
                <a:ea typeface="Arial" charset="0"/>
                <a:cs typeface="Arial" charset="0"/>
              </a:rPr>
              <a:t>-industry partnerships</a:t>
            </a:r>
          </a:p>
          <a:p>
            <a:pPr marL="914400" lvl="1" indent="-228600">
              <a:lnSpc>
                <a:spcPct val="100000"/>
              </a:lnSpc>
              <a:spcAft>
                <a:spcPts val="300"/>
              </a:spcAft>
              <a:buClr>
                <a:schemeClr val="tx1"/>
              </a:buClr>
              <a:buAutoNum type="alphaLcPeriod"/>
            </a:pPr>
            <a:r>
              <a:rPr lang="en" dirty="0">
                <a:solidFill>
                  <a:schemeClr val="bg2">
                    <a:lumMod val="65000"/>
                    <a:lumOff val="35000"/>
                  </a:schemeClr>
                </a:solidFill>
                <a:latin typeface="+mj-lt"/>
                <a:ea typeface="Arial" charset="0"/>
                <a:cs typeface="Arial" charset="0"/>
              </a:rPr>
              <a:t>Increase the likelihood of successful commercialization of research</a:t>
            </a:r>
          </a:p>
          <a:p>
            <a:pPr marL="914400" lvl="1" indent="-228600">
              <a:lnSpc>
                <a:spcPct val="100000"/>
              </a:lnSpc>
              <a:spcAft>
                <a:spcPts val="300"/>
              </a:spcAft>
              <a:buClr>
                <a:schemeClr val="tx1"/>
              </a:buClr>
              <a:buFont typeface="Lato"/>
              <a:buAutoNum type="alphaLcPeriod"/>
            </a:pPr>
            <a:r>
              <a:rPr lang="en" dirty="0">
                <a:solidFill>
                  <a:schemeClr val="bg2">
                    <a:lumMod val="65000"/>
                    <a:lumOff val="35000"/>
                  </a:schemeClr>
                </a:solidFill>
                <a:latin typeface="+mj-lt"/>
                <a:ea typeface="Arial" charset="0"/>
                <a:cs typeface="Arial" charset="0"/>
              </a:rPr>
              <a:t>Strengthen the researcher’s department and </a:t>
            </a:r>
            <a:r>
              <a:rPr lang="es-PR" dirty="0">
                <a:solidFill>
                  <a:schemeClr val="bg2">
                    <a:lumMod val="65000"/>
                    <a:lumOff val="35000"/>
                  </a:schemeClr>
                </a:solidFill>
                <a:latin typeface="+mj-lt"/>
                <a:ea typeface="Arial" charset="0"/>
                <a:cs typeface="Arial" charset="0"/>
              </a:rPr>
              <a:t>University</a:t>
            </a:r>
            <a:r>
              <a:rPr lang="en" dirty="0">
                <a:solidFill>
                  <a:schemeClr val="bg2">
                    <a:lumMod val="65000"/>
                    <a:lumOff val="35000"/>
                  </a:schemeClr>
                </a:solidFill>
                <a:latin typeface="+mj-lt"/>
                <a:ea typeface="Arial" charset="0"/>
                <a:cs typeface="Arial" charset="0"/>
              </a:rPr>
              <a:t>.</a:t>
            </a:r>
            <a:endParaRPr lang="en" dirty="0">
              <a:solidFill>
                <a:schemeClr val="bg2">
                  <a:lumMod val="65000"/>
                  <a:lumOff val="35000"/>
                </a:schemeClr>
              </a:solidFill>
              <a:latin typeface="+mj-lt"/>
              <a:ea typeface="Arial" charset="0"/>
              <a:cs typeface="Arial" charset="0"/>
            </a:endParaRPr>
          </a:p>
          <a:p>
            <a:pPr marL="914400" lvl="1" indent="-228600">
              <a:lnSpc>
                <a:spcPct val="100000"/>
              </a:lnSpc>
              <a:spcAft>
                <a:spcPts val="300"/>
              </a:spcAft>
              <a:buClr>
                <a:schemeClr val="tx1"/>
              </a:buClr>
              <a:buAutoNum type="alphaLcPeriod"/>
            </a:pPr>
            <a:endParaRPr lang="en" dirty="0">
              <a:solidFill>
                <a:schemeClr val="bg2">
                  <a:lumMod val="65000"/>
                  <a:lumOff val="35000"/>
                </a:schemeClr>
              </a:solidFill>
              <a:latin typeface="+mj-lt"/>
              <a:ea typeface="Arial" charset="0"/>
              <a:cs typeface="Arial" charset="0"/>
            </a:endParaRPr>
          </a:p>
          <a:p>
            <a:pPr marL="914400" lvl="1" indent="-228600">
              <a:lnSpc>
                <a:spcPct val="100000"/>
              </a:lnSpc>
              <a:buClr>
                <a:schemeClr val="tx1"/>
              </a:buClr>
              <a:buAutoNum type="alphaLcPeriod"/>
            </a:pPr>
            <a:endParaRPr lang="en" dirty="0">
              <a:solidFill>
                <a:schemeClr val="bg2">
                  <a:lumMod val="65000"/>
                  <a:lumOff val="35000"/>
                </a:schemeClr>
              </a:solidFill>
              <a:latin typeface="+mj-lt"/>
              <a:ea typeface="Arial" charset="0"/>
              <a:cs typeface="Arial" charset="0"/>
            </a:endParaRPr>
          </a:p>
          <a:p>
            <a:pPr>
              <a:buClr>
                <a:schemeClr val="tx1"/>
              </a:buClr>
            </a:pPr>
            <a:endParaRPr lang="es-PR" sz="1800" dirty="0">
              <a:latin typeface="+mj-lt"/>
            </a:endParaRPr>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t>99</a:t>
            </a:fld>
            <a:endParaRPr lang="en"/>
          </a:p>
        </p:txBody>
      </p:sp>
    </p:spTree>
    <p:extLst>
      <p:ext uri="{BB962C8B-B14F-4D97-AF65-F5344CB8AC3E}">
        <p14:creationId xmlns:p14="http://schemas.microsoft.com/office/powerpoint/2010/main" val="2544707348"/>
      </p:ext>
    </p:extLst>
  </p:cSld>
  <p:clrMapOvr>
    <a:masterClrMapping/>
  </p:clrMapOvr>
</p:sld>
</file>

<file path=ppt/theme/theme1.xml><?xml version="1.0" encoding="utf-8"?>
<a:theme xmlns:a="http://schemas.openxmlformats.org/drawingml/2006/main" name="swiss-2">
  <a:themeElements>
    <a:clrScheme name="Custom 6">
      <a:dk1>
        <a:srgbClr val="F46524"/>
      </a:dk1>
      <a:lt1>
        <a:srgbClr val="FFFFFF"/>
      </a:lt1>
      <a:dk2>
        <a:srgbClr val="4B4B4B"/>
      </a:dk2>
      <a:lt2>
        <a:srgbClr val="595959"/>
      </a:lt2>
      <a:accent1>
        <a:srgbClr val="01579B"/>
      </a:accent1>
      <a:accent2>
        <a:srgbClr val="27C7BD"/>
      </a:accent2>
      <a:accent3>
        <a:srgbClr val="0099E8"/>
      </a:accent3>
      <a:accent4>
        <a:srgbClr val="51B9A3"/>
      </a:accent4>
      <a:accent5>
        <a:srgbClr val="FA6C2D"/>
      </a:accent5>
      <a:accent6>
        <a:srgbClr val="FA6C2D"/>
      </a:accent6>
      <a:hlink>
        <a:srgbClr val="FA6C2D"/>
      </a:hlink>
      <a:folHlink>
        <a:srgbClr val="FA6C2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2176</TotalTime>
  <Words>6982</Words>
  <Application>Microsoft Macintosh PowerPoint</Application>
  <PresentationFormat>On-screen Show (16:9)</PresentationFormat>
  <Paragraphs>671</Paragraphs>
  <Slides>111</Slides>
  <Notes>103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111</vt:i4>
      </vt:variant>
    </vt:vector>
  </HeadingPairs>
  <TitlesOfParts>
    <vt:vector size="117" baseType="lpstr">
      <vt:lpstr>Arial</vt:lpstr>
      <vt:lpstr>Courier New</vt:lpstr>
      <vt:lpstr>Lato</vt:lpstr>
      <vt:lpstr>Raleway</vt:lpstr>
      <vt:lpstr>Roboto</vt:lpstr>
      <vt:lpstr>swiss-2</vt:lpstr>
      <vt:lpstr>Intellectual Property for Academic Researchers</vt:lpstr>
      <vt:lpstr>Attribution</vt:lpstr>
      <vt:lpstr>About</vt:lpstr>
      <vt:lpstr>About</vt:lpstr>
      <vt:lpstr>About</vt:lpstr>
      <vt:lpstr>Introduction</vt:lpstr>
      <vt:lpstr>Constitutional Context</vt:lpstr>
      <vt:lpstr>Course Objectives</vt:lpstr>
      <vt:lpstr>Content (General Idea)</vt:lpstr>
      <vt:lpstr>Content (General Idea)</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vt:lpstr>
      <vt:lpstr>MODULE 1: PATENTS  (Knowledge Check)</vt:lpstr>
      <vt:lpstr>MODULE 1: PATENTS  (Knowledge Check)</vt:lpstr>
      <vt:lpstr>MODULE 1: PATENTS  (Knowledge Check)</vt:lpstr>
      <vt:lpstr>MODULE 1: PATENTS  (Knowledge Check)</vt:lpstr>
      <vt:lpstr>MODULE 1: PATENTS  (Knowledge Check)</vt:lpstr>
      <vt:lpstr>MODULE 1: PATENTS  (Knowledge Check)</vt:lpstr>
      <vt:lpstr>MODULE 1: PATENTS  (Knowledge Check)</vt:lpstr>
      <vt:lpstr>MODULE 1: PATENTS  (Knowledge Check)</vt:lpstr>
      <vt:lpstr>MODULE 1: PATENTS  (Knowledge Check)</vt:lpstr>
      <vt:lpstr>MODULE 1: PATENTS  (Knowledge Check)</vt:lpstr>
      <vt:lpstr>MODULE 1: PATENTS  (Knowledge Check)</vt:lpstr>
      <vt:lpstr>MODULE 2: COPYRIGHTS</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vt:lpstr>
      <vt:lpstr>MODULE 2: COPYRIGHT (Knowledge Check)</vt:lpstr>
      <vt:lpstr>MODULE 2: COPYRIGHT (Knowledge Check)</vt:lpstr>
      <vt:lpstr>MODULE 2: COPYRIGHT (Knowledge Check)</vt:lpstr>
      <vt:lpstr>MODULE 2: COPYRIGHT (Knowledge Check)</vt:lpstr>
      <vt:lpstr>MODULE 2: COPYRIGHT (Knowledge Check)</vt:lpstr>
      <vt:lpstr>MODULE 3: TRADEMARKS</vt:lpstr>
      <vt:lpstr>MODULE 3: TRADEMARKS</vt:lpstr>
      <vt:lpstr>MODULE 3: TRADEMARKS</vt:lpstr>
      <vt:lpstr>MODULE 3: TRADEMARKS</vt:lpstr>
      <vt:lpstr>MODULE 3: TRADEMARKS</vt:lpstr>
      <vt:lpstr>MODULE 3: TRADEMARKS</vt:lpstr>
      <vt:lpstr>MODULE 4: TRADE SECRETS</vt:lpstr>
      <vt:lpstr>MODULE 4: TRADE SECRETS</vt:lpstr>
      <vt:lpstr>MODULE 4: TRADE SECRETS</vt:lpstr>
      <vt:lpstr>MODULE 4: TRADE SECRETS</vt:lpstr>
      <vt:lpstr>MODULE 4: TRADE SECRETS</vt:lpstr>
      <vt:lpstr>MODULE 5: SUMMARY</vt:lpstr>
      <vt:lpstr>MODULE 5: SUMMARY</vt:lpstr>
      <vt:lpstr>MODULE 5: SUMMARY</vt:lpstr>
      <vt:lpstr>MODULE 5: SUMMARY</vt:lpstr>
      <vt:lpstr>MODULE 5: SUMMARY</vt:lpstr>
      <vt:lpstr>MODULE 5: SUMMARY (Knowledge Check)</vt:lpstr>
      <vt:lpstr>MODULE 5: SUMMARY (Knowledge Check)</vt:lpstr>
      <vt:lpstr>MODULE 5: SUMMARY (Knowledge Check)</vt:lpstr>
      <vt:lpstr>MODULE 5: SUMMARY (Knowledge Check)</vt:lpstr>
      <vt:lpstr>MODULE 5: SUMMARY (Knowledge Check)</vt:lpstr>
      <vt:lpstr>MODULE 5: SUMMARY (Knowledge Check)</vt:lpstr>
      <vt:lpstr>MODULE 5: SUMMARY (Knowledge Check)</vt:lpstr>
      <vt:lpstr>MODULE 5: SUMMARY (Knowledge Check)</vt:lpstr>
      <vt:lpstr>MODULE 5: SUMMARY (Knowledge Check)</vt:lpstr>
      <vt:lpstr>MODULE 5: SUMMARY (Knowledge Check)</vt:lpstr>
      <vt:lpstr>MODULE 5: SUMMARY (Knowledge Check)</vt:lpstr>
    </vt:vector>
  </TitlesOfParts>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Intellectual Property for Academic Researchers</dc:title>
  <cp:lastModifiedBy>Alexander Morales</cp:lastModifiedBy>
  <cp:revision>109</cp:revision>
  <dcterms:modified xsi:type="dcterms:W3CDTF">2017-05-19T13:54:19Z</dcterms:modified>
</cp:coreProperties>
</file>