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67" r:id="rId3"/>
    <p:sldId id="566" r:id="rId4"/>
    <p:sldId id="552" r:id="rId5"/>
    <p:sldId id="562" r:id="rId6"/>
    <p:sldId id="274" r:id="rId7"/>
    <p:sldId id="564" r:id="rId8"/>
    <p:sldId id="553" r:id="rId9"/>
    <p:sldId id="280" r:id="rId10"/>
    <p:sldId id="275" r:id="rId11"/>
    <p:sldId id="276" r:id="rId12"/>
    <p:sldId id="554" r:id="rId13"/>
    <p:sldId id="569" r:id="rId14"/>
    <p:sldId id="277" r:id="rId15"/>
    <p:sldId id="284" r:id="rId16"/>
    <p:sldId id="556" r:id="rId17"/>
    <p:sldId id="560" r:id="rId18"/>
    <p:sldId id="563" r:id="rId19"/>
    <p:sldId id="557" r:id="rId20"/>
    <p:sldId id="567" r:id="rId21"/>
    <p:sldId id="465" r:id="rId22"/>
    <p:sldId id="258" r:id="rId23"/>
    <p:sldId id="561" r:id="rId24"/>
    <p:sldId id="56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F0B"/>
    <a:srgbClr val="FFDFA9"/>
    <a:srgbClr val="46531A"/>
    <a:srgbClr val="B297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7125"/>
    <p:restoredTop sz="94387"/>
  </p:normalViewPr>
  <p:slideViewPr>
    <p:cSldViewPr snapToGrid="0" snapToObjects="1">
      <p:cViewPr>
        <p:scale>
          <a:sx n="68" d="100"/>
          <a:sy n="68" d="100"/>
        </p:scale>
        <p:origin x="1816" y="360"/>
      </p:cViewPr>
      <p:guideLst/>
    </p:cSldViewPr>
  </p:slideViewPr>
  <p:notesTextViewPr>
    <p:cViewPr>
      <p:scale>
        <a:sx n="1" d="1"/>
        <a:sy n="1" d="1"/>
      </p:scale>
      <p:origin x="0" y="0"/>
    </p:cViewPr>
  </p:notesTextViewPr>
  <p:sorterViewPr>
    <p:cViewPr>
      <p:scale>
        <a:sx n="130" d="100"/>
        <a:sy n="13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8E516D-7AAA-C041-AFF1-2B2648F85DAB}" type="datetimeFigureOut">
              <a:rPr lang="en-US" smtClean="0"/>
              <a:t>8/24/20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C5E9D6-32A0-1F4F-89BF-48352B76F464}" type="slidenum">
              <a:rPr lang="en-US" smtClean="0"/>
              <a:t>‹#›</a:t>
            </a:fld>
            <a:endParaRPr lang="en-US"/>
          </a:p>
        </p:txBody>
      </p:sp>
    </p:spTree>
    <p:extLst>
      <p:ext uri="{BB962C8B-B14F-4D97-AF65-F5344CB8AC3E}">
        <p14:creationId xmlns:p14="http://schemas.microsoft.com/office/powerpoint/2010/main" val="3830598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82EB6-9B62-4B46-836F-9B92C0DFB2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27048D-E52F-8D46-A5F3-6C13EBBEF2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BF9157-2D8D-754C-9145-DF950AC17A2D}"/>
              </a:ext>
            </a:extLst>
          </p:cNvPr>
          <p:cNvSpPr>
            <a:spLocks noGrp="1"/>
          </p:cNvSpPr>
          <p:nvPr>
            <p:ph type="dt" sz="half" idx="10"/>
          </p:nvPr>
        </p:nvSpPr>
        <p:spPr/>
        <p:txBody>
          <a:bodyPr/>
          <a:lstStyle/>
          <a:p>
            <a:fld id="{A644DB7E-2089-384C-815B-08B75E8C63A4}" type="datetimeFigureOut">
              <a:rPr lang="en-US" smtClean="0"/>
              <a:t>8/24/20</a:t>
            </a:fld>
            <a:endParaRPr lang="en-US"/>
          </a:p>
        </p:txBody>
      </p:sp>
      <p:sp>
        <p:nvSpPr>
          <p:cNvPr id="5" name="Footer Placeholder 4">
            <a:extLst>
              <a:ext uri="{FF2B5EF4-FFF2-40B4-BE49-F238E27FC236}">
                <a16:creationId xmlns:a16="http://schemas.microsoft.com/office/drawing/2014/main" id="{5BFDA01F-5B14-8E4A-8D4F-CBC45A99E8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18F5D-79B9-B247-A9B8-169A18DD0B25}"/>
              </a:ext>
            </a:extLst>
          </p:cNvPr>
          <p:cNvSpPr>
            <a:spLocks noGrp="1"/>
          </p:cNvSpPr>
          <p:nvPr>
            <p:ph type="sldNum" sz="quarter" idx="12"/>
          </p:nvPr>
        </p:nvSpPr>
        <p:spPr/>
        <p:txBody>
          <a:bodyPr/>
          <a:lstStyle/>
          <a:p>
            <a:fld id="{9195818D-D5D0-4848-8B0E-AE1657B789DF}" type="slidenum">
              <a:rPr lang="en-US" smtClean="0"/>
              <a:t>‹#›</a:t>
            </a:fld>
            <a:endParaRPr lang="en-US"/>
          </a:p>
        </p:txBody>
      </p:sp>
    </p:spTree>
    <p:extLst>
      <p:ext uri="{BB962C8B-B14F-4D97-AF65-F5344CB8AC3E}">
        <p14:creationId xmlns:p14="http://schemas.microsoft.com/office/powerpoint/2010/main" val="1139043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E42C1-2D1B-A848-974D-26847C15AC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41BDA5-129C-614E-A17A-866BF91B84C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48768-D20B-FE46-9B06-B57C51E4A274}"/>
              </a:ext>
            </a:extLst>
          </p:cNvPr>
          <p:cNvSpPr>
            <a:spLocks noGrp="1"/>
          </p:cNvSpPr>
          <p:nvPr>
            <p:ph type="dt" sz="half" idx="10"/>
          </p:nvPr>
        </p:nvSpPr>
        <p:spPr/>
        <p:txBody>
          <a:bodyPr/>
          <a:lstStyle/>
          <a:p>
            <a:fld id="{A644DB7E-2089-384C-815B-08B75E8C63A4}" type="datetimeFigureOut">
              <a:rPr lang="en-US" smtClean="0"/>
              <a:t>8/24/20</a:t>
            </a:fld>
            <a:endParaRPr lang="en-US"/>
          </a:p>
        </p:txBody>
      </p:sp>
      <p:sp>
        <p:nvSpPr>
          <p:cNvPr id="5" name="Footer Placeholder 4">
            <a:extLst>
              <a:ext uri="{FF2B5EF4-FFF2-40B4-BE49-F238E27FC236}">
                <a16:creationId xmlns:a16="http://schemas.microsoft.com/office/drawing/2014/main" id="{72D82040-A605-3044-AA2C-07E80CAD56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C0B31D-18DB-764D-B73A-478FC60DED36}"/>
              </a:ext>
            </a:extLst>
          </p:cNvPr>
          <p:cNvSpPr>
            <a:spLocks noGrp="1"/>
          </p:cNvSpPr>
          <p:nvPr>
            <p:ph type="sldNum" sz="quarter" idx="12"/>
          </p:nvPr>
        </p:nvSpPr>
        <p:spPr/>
        <p:txBody>
          <a:bodyPr/>
          <a:lstStyle/>
          <a:p>
            <a:fld id="{9195818D-D5D0-4848-8B0E-AE1657B789DF}" type="slidenum">
              <a:rPr lang="en-US" smtClean="0"/>
              <a:t>‹#›</a:t>
            </a:fld>
            <a:endParaRPr lang="en-US"/>
          </a:p>
        </p:txBody>
      </p:sp>
    </p:spTree>
    <p:extLst>
      <p:ext uri="{BB962C8B-B14F-4D97-AF65-F5344CB8AC3E}">
        <p14:creationId xmlns:p14="http://schemas.microsoft.com/office/powerpoint/2010/main" val="2444183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AAEEF0-015A-E74A-9ED7-8B20EF268F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118D6D-A1BF-8E42-9EC8-E921BF144D0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E67FD6-4674-C443-8206-02599755966C}"/>
              </a:ext>
            </a:extLst>
          </p:cNvPr>
          <p:cNvSpPr>
            <a:spLocks noGrp="1"/>
          </p:cNvSpPr>
          <p:nvPr>
            <p:ph type="dt" sz="half" idx="10"/>
          </p:nvPr>
        </p:nvSpPr>
        <p:spPr/>
        <p:txBody>
          <a:bodyPr/>
          <a:lstStyle/>
          <a:p>
            <a:fld id="{A644DB7E-2089-384C-815B-08B75E8C63A4}" type="datetimeFigureOut">
              <a:rPr lang="en-US" smtClean="0"/>
              <a:t>8/24/20</a:t>
            </a:fld>
            <a:endParaRPr lang="en-US"/>
          </a:p>
        </p:txBody>
      </p:sp>
      <p:sp>
        <p:nvSpPr>
          <p:cNvPr id="5" name="Footer Placeholder 4">
            <a:extLst>
              <a:ext uri="{FF2B5EF4-FFF2-40B4-BE49-F238E27FC236}">
                <a16:creationId xmlns:a16="http://schemas.microsoft.com/office/drawing/2014/main" id="{B80B4085-7352-9D4A-BFFA-03961FD78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985DD0-40A3-6644-81A9-523B9C08E825}"/>
              </a:ext>
            </a:extLst>
          </p:cNvPr>
          <p:cNvSpPr>
            <a:spLocks noGrp="1"/>
          </p:cNvSpPr>
          <p:nvPr>
            <p:ph type="sldNum" sz="quarter" idx="12"/>
          </p:nvPr>
        </p:nvSpPr>
        <p:spPr/>
        <p:txBody>
          <a:bodyPr/>
          <a:lstStyle/>
          <a:p>
            <a:fld id="{9195818D-D5D0-4848-8B0E-AE1657B789DF}" type="slidenum">
              <a:rPr lang="en-US" smtClean="0"/>
              <a:t>‹#›</a:t>
            </a:fld>
            <a:endParaRPr lang="en-US"/>
          </a:p>
        </p:txBody>
      </p:sp>
    </p:spTree>
    <p:extLst>
      <p:ext uri="{BB962C8B-B14F-4D97-AF65-F5344CB8AC3E}">
        <p14:creationId xmlns:p14="http://schemas.microsoft.com/office/powerpoint/2010/main" val="2143652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61D2A-00B8-7345-9D1B-D422217E5D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600772-E1EB-944A-A96B-B44C979C29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6086A-A0AF-E24E-9573-FA674F9F14BD}"/>
              </a:ext>
            </a:extLst>
          </p:cNvPr>
          <p:cNvSpPr>
            <a:spLocks noGrp="1"/>
          </p:cNvSpPr>
          <p:nvPr>
            <p:ph type="dt" sz="half" idx="10"/>
          </p:nvPr>
        </p:nvSpPr>
        <p:spPr/>
        <p:txBody>
          <a:bodyPr/>
          <a:lstStyle/>
          <a:p>
            <a:fld id="{A644DB7E-2089-384C-815B-08B75E8C63A4}" type="datetimeFigureOut">
              <a:rPr lang="en-US" smtClean="0"/>
              <a:t>8/24/20</a:t>
            </a:fld>
            <a:endParaRPr lang="en-US"/>
          </a:p>
        </p:txBody>
      </p:sp>
      <p:sp>
        <p:nvSpPr>
          <p:cNvPr id="5" name="Footer Placeholder 4">
            <a:extLst>
              <a:ext uri="{FF2B5EF4-FFF2-40B4-BE49-F238E27FC236}">
                <a16:creationId xmlns:a16="http://schemas.microsoft.com/office/drawing/2014/main" id="{30CDB635-C2EF-0445-96DB-B2905255C6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42B446-FD1F-F545-BB7D-72D7F35D1764}"/>
              </a:ext>
            </a:extLst>
          </p:cNvPr>
          <p:cNvSpPr>
            <a:spLocks noGrp="1"/>
          </p:cNvSpPr>
          <p:nvPr>
            <p:ph type="sldNum" sz="quarter" idx="12"/>
          </p:nvPr>
        </p:nvSpPr>
        <p:spPr/>
        <p:txBody>
          <a:bodyPr/>
          <a:lstStyle/>
          <a:p>
            <a:fld id="{9195818D-D5D0-4848-8B0E-AE1657B789DF}" type="slidenum">
              <a:rPr lang="en-US" smtClean="0"/>
              <a:t>‹#›</a:t>
            </a:fld>
            <a:endParaRPr lang="en-US"/>
          </a:p>
        </p:txBody>
      </p:sp>
    </p:spTree>
    <p:extLst>
      <p:ext uri="{BB962C8B-B14F-4D97-AF65-F5344CB8AC3E}">
        <p14:creationId xmlns:p14="http://schemas.microsoft.com/office/powerpoint/2010/main" val="3273213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CDF87-5A0E-FD47-83DE-10E9E57205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32E94C-1F8B-0943-9D0D-3476A9B9C3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F7A1CDB-AD85-4441-9F04-592E7699168A}"/>
              </a:ext>
            </a:extLst>
          </p:cNvPr>
          <p:cNvSpPr>
            <a:spLocks noGrp="1"/>
          </p:cNvSpPr>
          <p:nvPr>
            <p:ph type="dt" sz="half" idx="10"/>
          </p:nvPr>
        </p:nvSpPr>
        <p:spPr/>
        <p:txBody>
          <a:bodyPr/>
          <a:lstStyle/>
          <a:p>
            <a:fld id="{A644DB7E-2089-384C-815B-08B75E8C63A4}" type="datetimeFigureOut">
              <a:rPr lang="en-US" smtClean="0"/>
              <a:t>8/24/20</a:t>
            </a:fld>
            <a:endParaRPr lang="en-US"/>
          </a:p>
        </p:txBody>
      </p:sp>
      <p:sp>
        <p:nvSpPr>
          <p:cNvPr id="5" name="Footer Placeholder 4">
            <a:extLst>
              <a:ext uri="{FF2B5EF4-FFF2-40B4-BE49-F238E27FC236}">
                <a16:creationId xmlns:a16="http://schemas.microsoft.com/office/drawing/2014/main" id="{C67A668C-C139-664C-9D72-3B1F504186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376914-0902-1642-AA1B-82ECDD7B9551}"/>
              </a:ext>
            </a:extLst>
          </p:cNvPr>
          <p:cNvSpPr>
            <a:spLocks noGrp="1"/>
          </p:cNvSpPr>
          <p:nvPr>
            <p:ph type="sldNum" sz="quarter" idx="12"/>
          </p:nvPr>
        </p:nvSpPr>
        <p:spPr/>
        <p:txBody>
          <a:bodyPr/>
          <a:lstStyle/>
          <a:p>
            <a:fld id="{9195818D-D5D0-4848-8B0E-AE1657B789DF}" type="slidenum">
              <a:rPr lang="en-US" smtClean="0"/>
              <a:t>‹#›</a:t>
            </a:fld>
            <a:endParaRPr lang="en-US"/>
          </a:p>
        </p:txBody>
      </p:sp>
    </p:spTree>
    <p:extLst>
      <p:ext uri="{BB962C8B-B14F-4D97-AF65-F5344CB8AC3E}">
        <p14:creationId xmlns:p14="http://schemas.microsoft.com/office/powerpoint/2010/main" val="2904994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863DC-AF3A-2A4B-9513-05C5917324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14301D-8945-9B4A-9BA0-3B76959620A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69A437-4097-5E48-BC2E-27A905E174E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4F7A53-E24B-AD4A-B37C-3B4F2FF84CBE}"/>
              </a:ext>
            </a:extLst>
          </p:cNvPr>
          <p:cNvSpPr>
            <a:spLocks noGrp="1"/>
          </p:cNvSpPr>
          <p:nvPr>
            <p:ph type="dt" sz="half" idx="10"/>
          </p:nvPr>
        </p:nvSpPr>
        <p:spPr/>
        <p:txBody>
          <a:bodyPr/>
          <a:lstStyle/>
          <a:p>
            <a:fld id="{A644DB7E-2089-384C-815B-08B75E8C63A4}" type="datetimeFigureOut">
              <a:rPr lang="en-US" smtClean="0"/>
              <a:t>8/24/20</a:t>
            </a:fld>
            <a:endParaRPr lang="en-US"/>
          </a:p>
        </p:txBody>
      </p:sp>
      <p:sp>
        <p:nvSpPr>
          <p:cNvPr id="6" name="Footer Placeholder 5">
            <a:extLst>
              <a:ext uri="{FF2B5EF4-FFF2-40B4-BE49-F238E27FC236}">
                <a16:creationId xmlns:a16="http://schemas.microsoft.com/office/drawing/2014/main" id="{6D6F1768-1103-254A-837B-AF2FDBBCF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0461E5-30F6-5845-8E00-DE96BAA9AC2B}"/>
              </a:ext>
            </a:extLst>
          </p:cNvPr>
          <p:cNvSpPr>
            <a:spLocks noGrp="1"/>
          </p:cNvSpPr>
          <p:nvPr>
            <p:ph type="sldNum" sz="quarter" idx="12"/>
          </p:nvPr>
        </p:nvSpPr>
        <p:spPr/>
        <p:txBody>
          <a:bodyPr/>
          <a:lstStyle/>
          <a:p>
            <a:fld id="{9195818D-D5D0-4848-8B0E-AE1657B789DF}" type="slidenum">
              <a:rPr lang="en-US" smtClean="0"/>
              <a:t>‹#›</a:t>
            </a:fld>
            <a:endParaRPr lang="en-US"/>
          </a:p>
        </p:txBody>
      </p:sp>
    </p:spTree>
    <p:extLst>
      <p:ext uri="{BB962C8B-B14F-4D97-AF65-F5344CB8AC3E}">
        <p14:creationId xmlns:p14="http://schemas.microsoft.com/office/powerpoint/2010/main" val="213833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37DB6-32BC-FB48-802D-27715DFDA4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2704F6-41D8-934F-B96C-A4E0E1E140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65EB28-0D1C-524F-BE40-3B0D15C6D2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BAF562-7847-8449-8F23-622724E393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2B8431D-6C89-0A4A-8F9E-DC3F7D4CCEF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F27D0F-5129-BE48-AECF-702D2453ED01}"/>
              </a:ext>
            </a:extLst>
          </p:cNvPr>
          <p:cNvSpPr>
            <a:spLocks noGrp="1"/>
          </p:cNvSpPr>
          <p:nvPr>
            <p:ph type="dt" sz="half" idx="10"/>
          </p:nvPr>
        </p:nvSpPr>
        <p:spPr/>
        <p:txBody>
          <a:bodyPr/>
          <a:lstStyle/>
          <a:p>
            <a:fld id="{A644DB7E-2089-384C-815B-08B75E8C63A4}" type="datetimeFigureOut">
              <a:rPr lang="en-US" smtClean="0"/>
              <a:t>8/24/20</a:t>
            </a:fld>
            <a:endParaRPr lang="en-US"/>
          </a:p>
        </p:txBody>
      </p:sp>
      <p:sp>
        <p:nvSpPr>
          <p:cNvPr id="8" name="Footer Placeholder 7">
            <a:extLst>
              <a:ext uri="{FF2B5EF4-FFF2-40B4-BE49-F238E27FC236}">
                <a16:creationId xmlns:a16="http://schemas.microsoft.com/office/drawing/2014/main" id="{A9DE33D4-7203-C94A-88AF-1D5909748A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6EA129-410E-274B-BFF8-38A895CF4E77}"/>
              </a:ext>
            </a:extLst>
          </p:cNvPr>
          <p:cNvSpPr>
            <a:spLocks noGrp="1"/>
          </p:cNvSpPr>
          <p:nvPr>
            <p:ph type="sldNum" sz="quarter" idx="12"/>
          </p:nvPr>
        </p:nvSpPr>
        <p:spPr/>
        <p:txBody>
          <a:bodyPr/>
          <a:lstStyle/>
          <a:p>
            <a:fld id="{9195818D-D5D0-4848-8B0E-AE1657B789DF}" type="slidenum">
              <a:rPr lang="en-US" smtClean="0"/>
              <a:t>‹#›</a:t>
            </a:fld>
            <a:endParaRPr lang="en-US"/>
          </a:p>
        </p:txBody>
      </p:sp>
    </p:spTree>
    <p:extLst>
      <p:ext uri="{BB962C8B-B14F-4D97-AF65-F5344CB8AC3E}">
        <p14:creationId xmlns:p14="http://schemas.microsoft.com/office/powerpoint/2010/main" val="2935828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7D38E-4249-534C-B888-54819D01A9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B90E40-1238-9D4F-ACF5-330C67E722F7}"/>
              </a:ext>
            </a:extLst>
          </p:cNvPr>
          <p:cNvSpPr>
            <a:spLocks noGrp="1"/>
          </p:cNvSpPr>
          <p:nvPr>
            <p:ph type="dt" sz="half" idx="10"/>
          </p:nvPr>
        </p:nvSpPr>
        <p:spPr/>
        <p:txBody>
          <a:bodyPr/>
          <a:lstStyle/>
          <a:p>
            <a:fld id="{A644DB7E-2089-384C-815B-08B75E8C63A4}" type="datetimeFigureOut">
              <a:rPr lang="en-US" smtClean="0"/>
              <a:t>8/24/20</a:t>
            </a:fld>
            <a:endParaRPr lang="en-US"/>
          </a:p>
        </p:txBody>
      </p:sp>
      <p:sp>
        <p:nvSpPr>
          <p:cNvPr id="4" name="Footer Placeholder 3">
            <a:extLst>
              <a:ext uri="{FF2B5EF4-FFF2-40B4-BE49-F238E27FC236}">
                <a16:creationId xmlns:a16="http://schemas.microsoft.com/office/drawing/2014/main" id="{F0F54A3F-10F6-9941-8AF3-74581884AB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1BB8E7-AF16-E24B-A25A-2BB5C57C5F4B}"/>
              </a:ext>
            </a:extLst>
          </p:cNvPr>
          <p:cNvSpPr>
            <a:spLocks noGrp="1"/>
          </p:cNvSpPr>
          <p:nvPr>
            <p:ph type="sldNum" sz="quarter" idx="12"/>
          </p:nvPr>
        </p:nvSpPr>
        <p:spPr/>
        <p:txBody>
          <a:bodyPr/>
          <a:lstStyle/>
          <a:p>
            <a:fld id="{9195818D-D5D0-4848-8B0E-AE1657B789DF}" type="slidenum">
              <a:rPr lang="en-US" smtClean="0"/>
              <a:t>‹#›</a:t>
            </a:fld>
            <a:endParaRPr lang="en-US"/>
          </a:p>
        </p:txBody>
      </p:sp>
    </p:spTree>
    <p:extLst>
      <p:ext uri="{BB962C8B-B14F-4D97-AF65-F5344CB8AC3E}">
        <p14:creationId xmlns:p14="http://schemas.microsoft.com/office/powerpoint/2010/main" val="2716531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752AA4-AF32-1C41-955A-9EEB4B43171A}"/>
              </a:ext>
            </a:extLst>
          </p:cNvPr>
          <p:cNvSpPr>
            <a:spLocks noGrp="1"/>
          </p:cNvSpPr>
          <p:nvPr>
            <p:ph type="dt" sz="half" idx="10"/>
          </p:nvPr>
        </p:nvSpPr>
        <p:spPr/>
        <p:txBody>
          <a:bodyPr/>
          <a:lstStyle/>
          <a:p>
            <a:fld id="{A644DB7E-2089-384C-815B-08B75E8C63A4}" type="datetimeFigureOut">
              <a:rPr lang="en-US" smtClean="0"/>
              <a:t>8/24/20</a:t>
            </a:fld>
            <a:endParaRPr lang="en-US"/>
          </a:p>
        </p:txBody>
      </p:sp>
      <p:sp>
        <p:nvSpPr>
          <p:cNvPr id="3" name="Footer Placeholder 2">
            <a:extLst>
              <a:ext uri="{FF2B5EF4-FFF2-40B4-BE49-F238E27FC236}">
                <a16:creationId xmlns:a16="http://schemas.microsoft.com/office/drawing/2014/main" id="{54C68460-0027-0742-A82E-511EDEE4AF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872807-F5AF-2245-9209-A06D55F78732}"/>
              </a:ext>
            </a:extLst>
          </p:cNvPr>
          <p:cNvSpPr>
            <a:spLocks noGrp="1"/>
          </p:cNvSpPr>
          <p:nvPr>
            <p:ph type="sldNum" sz="quarter" idx="12"/>
          </p:nvPr>
        </p:nvSpPr>
        <p:spPr/>
        <p:txBody>
          <a:bodyPr/>
          <a:lstStyle/>
          <a:p>
            <a:fld id="{9195818D-D5D0-4848-8B0E-AE1657B789DF}" type="slidenum">
              <a:rPr lang="en-US" smtClean="0"/>
              <a:t>‹#›</a:t>
            </a:fld>
            <a:endParaRPr lang="en-US"/>
          </a:p>
        </p:txBody>
      </p:sp>
    </p:spTree>
    <p:extLst>
      <p:ext uri="{BB962C8B-B14F-4D97-AF65-F5344CB8AC3E}">
        <p14:creationId xmlns:p14="http://schemas.microsoft.com/office/powerpoint/2010/main" val="3468310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1D8AD-9754-414A-A324-BA1864CCF3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246E08-7FDC-D349-9089-B1AAFDB97B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5065E1-C8E2-044F-AC9C-8CB213083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1DFAFC-8627-9041-AA14-852111A59D01}"/>
              </a:ext>
            </a:extLst>
          </p:cNvPr>
          <p:cNvSpPr>
            <a:spLocks noGrp="1"/>
          </p:cNvSpPr>
          <p:nvPr>
            <p:ph type="dt" sz="half" idx="10"/>
          </p:nvPr>
        </p:nvSpPr>
        <p:spPr/>
        <p:txBody>
          <a:bodyPr/>
          <a:lstStyle/>
          <a:p>
            <a:fld id="{A644DB7E-2089-384C-815B-08B75E8C63A4}" type="datetimeFigureOut">
              <a:rPr lang="en-US" smtClean="0"/>
              <a:t>8/24/20</a:t>
            </a:fld>
            <a:endParaRPr lang="en-US"/>
          </a:p>
        </p:txBody>
      </p:sp>
      <p:sp>
        <p:nvSpPr>
          <p:cNvPr id="6" name="Footer Placeholder 5">
            <a:extLst>
              <a:ext uri="{FF2B5EF4-FFF2-40B4-BE49-F238E27FC236}">
                <a16:creationId xmlns:a16="http://schemas.microsoft.com/office/drawing/2014/main" id="{1B3E1BD3-181A-B248-AC4E-B0307C569D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6C19D4-315B-F14C-8F4A-CF97C87AF1E3}"/>
              </a:ext>
            </a:extLst>
          </p:cNvPr>
          <p:cNvSpPr>
            <a:spLocks noGrp="1"/>
          </p:cNvSpPr>
          <p:nvPr>
            <p:ph type="sldNum" sz="quarter" idx="12"/>
          </p:nvPr>
        </p:nvSpPr>
        <p:spPr/>
        <p:txBody>
          <a:bodyPr/>
          <a:lstStyle/>
          <a:p>
            <a:fld id="{9195818D-D5D0-4848-8B0E-AE1657B789DF}" type="slidenum">
              <a:rPr lang="en-US" smtClean="0"/>
              <a:t>‹#›</a:t>
            </a:fld>
            <a:endParaRPr lang="en-US"/>
          </a:p>
        </p:txBody>
      </p:sp>
    </p:spTree>
    <p:extLst>
      <p:ext uri="{BB962C8B-B14F-4D97-AF65-F5344CB8AC3E}">
        <p14:creationId xmlns:p14="http://schemas.microsoft.com/office/powerpoint/2010/main" val="3962294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4258E-E8DE-0A42-9B90-1D1DAB025F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442029-9E60-DC4B-965B-5EF276E894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D47EE4-8F40-3942-9046-0732326237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9095FF-6D6D-244A-8FD3-B44B6D9B223F}"/>
              </a:ext>
            </a:extLst>
          </p:cNvPr>
          <p:cNvSpPr>
            <a:spLocks noGrp="1"/>
          </p:cNvSpPr>
          <p:nvPr>
            <p:ph type="dt" sz="half" idx="10"/>
          </p:nvPr>
        </p:nvSpPr>
        <p:spPr/>
        <p:txBody>
          <a:bodyPr/>
          <a:lstStyle/>
          <a:p>
            <a:fld id="{A644DB7E-2089-384C-815B-08B75E8C63A4}" type="datetimeFigureOut">
              <a:rPr lang="en-US" smtClean="0"/>
              <a:t>8/24/20</a:t>
            </a:fld>
            <a:endParaRPr lang="en-US"/>
          </a:p>
        </p:txBody>
      </p:sp>
      <p:sp>
        <p:nvSpPr>
          <p:cNvPr id="6" name="Footer Placeholder 5">
            <a:extLst>
              <a:ext uri="{FF2B5EF4-FFF2-40B4-BE49-F238E27FC236}">
                <a16:creationId xmlns:a16="http://schemas.microsoft.com/office/drawing/2014/main" id="{C6D5155A-C428-C348-BB3A-754FE805C7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B411E4-9E4C-CB46-8D41-FD6D0922F2A1}"/>
              </a:ext>
            </a:extLst>
          </p:cNvPr>
          <p:cNvSpPr>
            <a:spLocks noGrp="1"/>
          </p:cNvSpPr>
          <p:nvPr>
            <p:ph type="sldNum" sz="quarter" idx="12"/>
          </p:nvPr>
        </p:nvSpPr>
        <p:spPr/>
        <p:txBody>
          <a:bodyPr/>
          <a:lstStyle/>
          <a:p>
            <a:fld id="{9195818D-D5D0-4848-8B0E-AE1657B789DF}" type="slidenum">
              <a:rPr lang="en-US" smtClean="0"/>
              <a:t>‹#›</a:t>
            </a:fld>
            <a:endParaRPr lang="en-US"/>
          </a:p>
        </p:txBody>
      </p:sp>
    </p:spTree>
    <p:extLst>
      <p:ext uri="{BB962C8B-B14F-4D97-AF65-F5344CB8AC3E}">
        <p14:creationId xmlns:p14="http://schemas.microsoft.com/office/powerpoint/2010/main" val="3761032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86B409-C8C6-674B-84BC-E52326116A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00641A-3C5A-004B-BE78-781EC4DA66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B02CA-A0F5-5846-897A-E9CE4F7E69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44DB7E-2089-384C-815B-08B75E8C63A4}" type="datetimeFigureOut">
              <a:rPr lang="en-US" smtClean="0"/>
              <a:t>8/24/20</a:t>
            </a:fld>
            <a:endParaRPr lang="en-US"/>
          </a:p>
        </p:txBody>
      </p:sp>
      <p:sp>
        <p:nvSpPr>
          <p:cNvPr id="5" name="Footer Placeholder 4">
            <a:extLst>
              <a:ext uri="{FF2B5EF4-FFF2-40B4-BE49-F238E27FC236}">
                <a16:creationId xmlns:a16="http://schemas.microsoft.com/office/drawing/2014/main" id="{23BA31C8-5A75-EF4A-AB2A-2CCCEB5554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A10C9F-6781-F84F-9385-3B439D4653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95818D-D5D0-4848-8B0E-AE1657B789DF}" type="slidenum">
              <a:rPr lang="en-US" smtClean="0"/>
              <a:t>‹#›</a:t>
            </a:fld>
            <a:endParaRPr lang="en-US"/>
          </a:p>
        </p:txBody>
      </p:sp>
    </p:spTree>
    <p:extLst>
      <p:ext uri="{BB962C8B-B14F-4D97-AF65-F5344CB8AC3E}">
        <p14:creationId xmlns:p14="http://schemas.microsoft.com/office/powerpoint/2010/main" val="3437981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6.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ww.globalmedia.mx/articles/Indagan-miles-de-botellas-de-agua-abandonadas-eran-para-v%C3%ADctimas-de-Mar%C3%ADa-"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hyperlink" Target="https://www.fromthegrapevine.com/nature/people-helping-puerto-rico-hurricane-maria" TargetMode="Externa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hedgeclippers.org/pain-and-profit-covid-19-profiteers-in-puerto-rico/"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2.xml"/><Relationship Id="rId7" Type="http://schemas.openxmlformats.org/officeDocument/2006/relationships/hyperlink" Target="mailto:carlos.alvarez9@upr.edu" TargetMode="Externa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urrp.academia.edu/" TargetMode="External"/><Relationship Id="rId5" Type="http://schemas.openxmlformats.org/officeDocument/2006/relationships/hyperlink" Target="mailto:maribelapontegarcia@gmail.com" TargetMode="External"/><Relationship Id="rId4" Type="http://schemas.openxmlformats.org/officeDocument/2006/relationships/hyperlink" Target="mailto:maribel.aponte1@upr.edu" TargetMode="Externa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AC0D256B-DE66-824F-A19F-0DE83B9B7F4A}"/>
              </a:ext>
            </a:extLst>
          </p:cNvPr>
          <p:cNvPicPr>
            <a:picLocks noChangeAspect="1"/>
          </p:cNvPicPr>
          <p:nvPr/>
        </p:nvPicPr>
        <p:blipFill>
          <a:blip r:embed="rId4"/>
          <a:stretch>
            <a:fillRect/>
          </a:stretch>
        </p:blipFill>
        <p:spPr>
          <a:xfrm>
            <a:off x="0" y="50299"/>
            <a:ext cx="12192000" cy="6845969"/>
          </a:xfrm>
          <a:prstGeom prst="rect">
            <a:avLst/>
          </a:prstGeom>
        </p:spPr>
      </p:pic>
      <p:sp>
        <p:nvSpPr>
          <p:cNvPr id="2" name="Title 1">
            <a:extLst>
              <a:ext uri="{FF2B5EF4-FFF2-40B4-BE49-F238E27FC236}">
                <a16:creationId xmlns:a16="http://schemas.microsoft.com/office/drawing/2014/main" id="{D255E73A-9569-244C-A580-2677FC212C3C}"/>
              </a:ext>
            </a:extLst>
          </p:cNvPr>
          <p:cNvSpPr>
            <a:spLocks noGrp="1"/>
          </p:cNvSpPr>
          <p:nvPr>
            <p:ph type="ctrTitle"/>
          </p:nvPr>
        </p:nvSpPr>
        <p:spPr>
          <a:xfrm>
            <a:off x="962089" y="419336"/>
            <a:ext cx="10622520" cy="2421747"/>
          </a:xfrm>
        </p:spPr>
        <p:txBody>
          <a:bodyPr>
            <a:noAutofit/>
          </a:bodyPr>
          <a:lstStyle/>
          <a:p>
            <a:br>
              <a:rPr lang="en-US" sz="3600" b="1" dirty="0">
                <a:solidFill>
                  <a:srgbClr val="FFDFA9"/>
                </a:solidFill>
              </a:rPr>
            </a:br>
            <a:r>
              <a:rPr lang="en-US" sz="4000" b="1" dirty="0">
                <a:solidFill>
                  <a:srgbClr val="FFDFA9"/>
                </a:solidFill>
              </a:rPr>
              <a:t>Mapping Trade and Supply Chains for Humanitarian and Business Resilience. Method and Preliminary Findings for Pilot Project and </a:t>
            </a:r>
            <a:br>
              <a:rPr lang="en-US" sz="4000" b="1" dirty="0">
                <a:solidFill>
                  <a:srgbClr val="FFDFA9"/>
                </a:solidFill>
              </a:rPr>
            </a:br>
            <a:r>
              <a:rPr lang="en-US" sz="4000" b="1" dirty="0">
                <a:solidFill>
                  <a:srgbClr val="FFDFA9"/>
                </a:solidFill>
              </a:rPr>
              <a:t>Online Trade Data Service Design</a:t>
            </a:r>
          </a:p>
        </p:txBody>
      </p:sp>
      <p:sp>
        <p:nvSpPr>
          <p:cNvPr id="3" name="Subtitle 2">
            <a:extLst>
              <a:ext uri="{FF2B5EF4-FFF2-40B4-BE49-F238E27FC236}">
                <a16:creationId xmlns:a16="http://schemas.microsoft.com/office/drawing/2014/main" id="{03813D01-452F-1C4A-AA51-74E8FA36409E}"/>
              </a:ext>
            </a:extLst>
          </p:cNvPr>
          <p:cNvSpPr>
            <a:spLocks noGrp="1"/>
          </p:cNvSpPr>
          <p:nvPr>
            <p:ph type="subTitle" idx="1"/>
          </p:nvPr>
        </p:nvSpPr>
        <p:spPr>
          <a:xfrm>
            <a:off x="5378115" y="2841083"/>
            <a:ext cx="5772483" cy="1655762"/>
          </a:xfrm>
        </p:spPr>
        <p:txBody>
          <a:bodyPr>
            <a:normAutofit/>
          </a:bodyPr>
          <a:lstStyle/>
          <a:p>
            <a:pPr>
              <a:spcBef>
                <a:spcPts val="400"/>
              </a:spcBef>
              <a:defRPr/>
            </a:pPr>
            <a:r>
              <a:rPr lang="en-US" sz="2000" b="1" dirty="0">
                <a:solidFill>
                  <a:schemeClr val="accent3">
                    <a:lumMod val="50000"/>
                  </a:schemeClr>
                </a:solidFill>
              </a:rPr>
              <a:t>Maribel Aponte García, Ph.D.</a:t>
            </a:r>
          </a:p>
          <a:p>
            <a:pPr>
              <a:spcBef>
                <a:spcPts val="400"/>
              </a:spcBef>
              <a:defRPr/>
            </a:pPr>
            <a:r>
              <a:rPr lang="en-US" sz="2000" b="1" dirty="0">
                <a:solidFill>
                  <a:schemeClr val="accent3">
                    <a:lumMod val="50000"/>
                  </a:schemeClr>
                </a:solidFill>
              </a:rPr>
              <a:t> University of Puerto Rico, Río </a:t>
            </a:r>
            <a:r>
              <a:rPr lang="en-US" sz="2000" b="1" dirty="0" err="1">
                <a:solidFill>
                  <a:schemeClr val="accent3">
                    <a:lumMod val="50000"/>
                  </a:schemeClr>
                </a:solidFill>
              </a:rPr>
              <a:t>Piedras</a:t>
            </a:r>
            <a:r>
              <a:rPr lang="en-US" sz="2000" b="1" dirty="0">
                <a:solidFill>
                  <a:schemeClr val="accent3">
                    <a:lumMod val="50000"/>
                  </a:schemeClr>
                </a:solidFill>
              </a:rPr>
              <a:t> Campus</a:t>
            </a:r>
          </a:p>
          <a:p>
            <a:pPr>
              <a:spcBef>
                <a:spcPts val="400"/>
              </a:spcBef>
              <a:defRPr/>
            </a:pPr>
            <a:r>
              <a:rPr lang="en-US" sz="2000" b="1" dirty="0">
                <a:solidFill>
                  <a:schemeClr val="accent3">
                    <a:lumMod val="50000"/>
                  </a:schemeClr>
                </a:solidFill>
              </a:rPr>
              <a:t>Carlos A. Álvarez, Industrial Engineering student, University of Puerto Rico, Mayaguez campus</a:t>
            </a:r>
          </a:p>
          <a:p>
            <a:pPr marL="0" marR="0" algn="just">
              <a:spcBef>
                <a:spcPts val="0"/>
              </a:spcBef>
              <a:spcAft>
                <a:spcPts val="0"/>
              </a:spcAft>
            </a:pPr>
            <a:endParaRPr lang="en-US" dirty="0"/>
          </a:p>
        </p:txBody>
      </p:sp>
      <p:sp>
        <p:nvSpPr>
          <p:cNvPr id="4" name="TextBox 3">
            <a:extLst>
              <a:ext uri="{FF2B5EF4-FFF2-40B4-BE49-F238E27FC236}">
                <a16:creationId xmlns:a16="http://schemas.microsoft.com/office/drawing/2014/main" id="{84DFAC7D-B6C6-5749-B05E-48CE57DC19D2}"/>
              </a:ext>
            </a:extLst>
          </p:cNvPr>
          <p:cNvSpPr txBox="1"/>
          <p:nvPr/>
        </p:nvSpPr>
        <p:spPr>
          <a:xfrm>
            <a:off x="0" y="4496845"/>
            <a:ext cx="12192000" cy="2339102"/>
          </a:xfrm>
          <a:prstGeom prst="rect">
            <a:avLst/>
          </a:prstGeom>
          <a:noFill/>
        </p:spPr>
        <p:txBody>
          <a:bodyPr wrap="square" rtlCol="0">
            <a:spAutoFit/>
          </a:bodyPr>
          <a:lstStyle/>
          <a:p>
            <a:pPr algn="ctr" fontAlgn="base"/>
            <a:r>
              <a:rPr lang="en-US" sz="3200" b="1" dirty="0">
                <a:solidFill>
                  <a:schemeClr val="bg1"/>
                </a:solidFill>
              </a:rPr>
              <a:t>Virtual Seminar, Resiliency and Business Innovation Program </a:t>
            </a:r>
          </a:p>
          <a:p>
            <a:pPr algn="ctr" fontAlgn="base"/>
            <a:r>
              <a:rPr lang="en-US" sz="3200" b="1" dirty="0">
                <a:solidFill>
                  <a:schemeClr val="bg1"/>
                </a:solidFill>
              </a:rPr>
              <a:t>Puerto Rico Science, Technology and Research Trust</a:t>
            </a:r>
            <a:r>
              <a:rPr lang="en-US" sz="3200" b="1" i="1" cap="all" dirty="0">
                <a:solidFill>
                  <a:schemeClr val="bg1"/>
                </a:solidFill>
              </a:rPr>
              <a:t>, </a:t>
            </a:r>
            <a:r>
              <a:rPr lang="en-US" sz="3200" b="1" dirty="0">
                <a:solidFill>
                  <a:schemeClr val="bg1"/>
                </a:solidFill>
              </a:rPr>
              <a:t> </a:t>
            </a:r>
          </a:p>
          <a:p>
            <a:pPr algn="ctr" fontAlgn="base"/>
            <a:r>
              <a:rPr lang="en-US" sz="3200" b="1" dirty="0">
                <a:solidFill>
                  <a:schemeClr val="bg1"/>
                </a:solidFill>
              </a:rPr>
              <a:t>August 26, 2020.</a:t>
            </a:r>
            <a:br>
              <a:rPr lang="en-US" sz="3200" b="1" dirty="0"/>
            </a:br>
            <a:endParaRPr lang="en-US" sz="3200" b="1" i="1" cap="all" dirty="0"/>
          </a:p>
          <a:p>
            <a:endParaRPr lang="en-US" dirty="0"/>
          </a:p>
        </p:txBody>
      </p:sp>
      <p:pic>
        <p:nvPicPr>
          <p:cNvPr id="19" name="Audio 18">
            <a:hlinkClick r:id="" action="ppaction://media"/>
            <a:extLst>
              <a:ext uri="{FF2B5EF4-FFF2-40B4-BE49-F238E27FC236}">
                <a16:creationId xmlns:a16="http://schemas.microsoft.com/office/drawing/2014/main" id="{9C1B7025-DACA-8347-891D-8736F3E128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10580860"/>
      </p:ext>
    </p:extLst>
  </p:cSld>
  <p:clrMapOvr>
    <a:masterClrMapping/>
  </p:clrMapOvr>
  <mc:AlternateContent xmlns:mc="http://schemas.openxmlformats.org/markup-compatibility/2006">
    <mc:Choice xmlns:p14="http://schemas.microsoft.com/office/powerpoint/2010/main" Requires="p14">
      <p:transition spd="slow" p14:dur="2000" advTm="36034"/>
    </mc:Choice>
    <mc:Fallback>
      <p:transition spd="slow" advTm="36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screenshot of a cell phone&#10;&#10;Description automatically generated">
            <a:extLst>
              <a:ext uri="{FF2B5EF4-FFF2-40B4-BE49-F238E27FC236}">
                <a16:creationId xmlns:a16="http://schemas.microsoft.com/office/drawing/2014/main" id="{0C3A69F1-0892-4E96-AB60-E759B2E03805}"/>
              </a:ext>
            </a:extLst>
          </p:cNvPr>
          <p:cNvPicPr>
            <a:picLocks noGrp="1" noChangeAspect="1"/>
          </p:cNvPicPr>
          <p:nvPr>
            <p:ph idx="1"/>
          </p:nvPr>
        </p:nvPicPr>
        <p:blipFill rotWithShape="1">
          <a:blip r:embed="rId4"/>
          <a:srcRect l="1028" r="1" b="1"/>
          <a:stretch/>
        </p:blipFill>
        <p:spPr>
          <a:xfrm>
            <a:off x="5009505" y="10"/>
            <a:ext cx="7182495" cy="6857990"/>
          </a:xfrm>
          <a:prstGeom prst="rect">
            <a:avLst/>
          </a:prstGeom>
        </p:spPr>
      </p:pic>
      <p:sp>
        <p:nvSpPr>
          <p:cNvPr id="12" name="TextBox 11">
            <a:extLst>
              <a:ext uri="{FF2B5EF4-FFF2-40B4-BE49-F238E27FC236}">
                <a16:creationId xmlns:a16="http://schemas.microsoft.com/office/drawing/2014/main" id="{F3C01F6F-0EB2-4FB4-B1B2-DC6053665716}"/>
              </a:ext>
            </a:extLst>
          </p:cNvPr>
          <p:cNvSpPr txBox="1"/>
          <p:nvPr/>
        </p:nvSpPr>
        <p:spPr>
          <a:xfrm>
            <a:off x="524933" y="541286"/>
            <a:ext cx="4653906" cy="5775427"/>
          </a:xfrm>
          <a:prstGeom prst="rect">
            <a:avLst/>
          </a:prstGeom>
          <a:solidFill>
            <a:srgbClr val="46531A">
              <a:alpha val="64000"/>
            </a:srgbClr>
          </a:solidFill>
        </p:spPr>
        <p:txBody>
          <a:bodyPr wrap="square" rtlCol="0">
            <a:spAutoFit/>
          </a:bodyPr>
          <a:lstStyle/>
          <a:p>
            <a:pPr algn="just">
              <a:lnSpc>
                <a:spcPct val="115000"/>
              </a:lnSpc>
            </a:pPr>
            <a:endParaRPr lang="en-US" dirty="0">
              <a:solidFill>
                <a:schemeClr val="bg1"/>
              </a:solidFill>
            </a:endParaRPr>
          </a:p>
          <a:p>
            <a:pPr marL="0" marR="0" algn="just">
              <a:lnSpc>
                <a:spcPct val="115000"/>
              </a:lnSpc>
              <a:spcBef>
                <a:spcPts val="0"/>
              </a:spcBef>
              <a:spcAft>
                <a:spcPts val="0"/>
              </a:spcAft>
            </a:pPr>
            <a:r>
              <a:rPr lang="en-US" sz="2800" dirty="0">
                <a:solidFill>
                  <a:schemeClr val="bg1"/>
                </a:solidFill>
                <a:effectLst/>
                <a:ea typeface="Times New Roman" panose="02020603050405020304" pitchFamily="18" charset="0"/>
                <a:cs typeface="Times New Roman" panose="02020603050405020304" pitchFamily="18" charset="0"/>
              </a:rPr>
              <a:t>Steps applied in method included:</a:t>
            </a:r>
            <a:endParaRPr lang="en-PR" sz="2800" dirty="0">
              <a:solidFill>
                <a:schemeClr val="bg1"/>
              </a:solidFill>
              <a:effectLst/>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en-US" sz="2800" dirty="0">
                <a:solidFill>
                  <a:schemeClr val="bg1"/>
                </a:solidFill>
                <a:effectLst/>
                <a:ea typeface="Times New Roman" panose="02020603050405020304" pitchFamily="18" charset="0"/>
                <a:cs typeface="Times New Roman" panose="02020603050405020304" pitchFamily="18" charset="0"/>
              </a:rPr>
              <a:t> </a:t>
            </a:r>
            <a:endParaRPr lang="en-PR" sz="2800" dirty="0">
              <a:solidFill>
                <a:schemeClr val="bg1"/>
              </a:solidFill>
              <a:effectLst/>
              <a:ea typeface="Times New Roman" panose="02020603050405020304" pitchFamily="18" charset="0"/>
              <a:cs typeface="Times New Roman" panose="02020603050405020304" pitchFamily="18" charset="0"/>
            </a:endParaRPr>
          </a:p>
          <a:p>
            <a:r>
              <a:rPr lang="en-US" sz="2800" dirty="0">
                <a:solidFill>
                  <a:schemeClr val="bg1"/>
                </a:solidFill>
                <a:effectLst/>
                <a:ea typeface="Times New Roman" panose="02020603050405020304" pitchFamily="18" charset="0"/>
              </a:rPr>
              <a:t>1. Selected products for analysis:</a:t>
            </a:r>
          </a:p>
          <a:p>
            <a:pPr marL="342900" indent="-342900">
              <a:buFont typeface="Arial" panose="020B0604020202020204" pitchFamily="34" charset="0"/>
              <a:buChar char="•"/>
            </a:pPr>
            <a:r>
              <a:rPr lang="en-US" sz="2800" dirty="0">
                <a:solidFill>
                  <a:schemeClr val="bg1"/>
                </a:solidFill>
                <a:effectLst/>
                <a:ea typeface="Times New Roman" panose="02020603050405020304" pitchFamily="18" charset="0"/>
              </a:rPr>
              <a:t> water</a:t>
            </a:r>
          </a:p>
          <a:p>
            <a:pPr marL="342900" indent="-342900">
              <a:buFont typeface="Arial" panose="020B0604020202020204" pitchFamily="34" charset="0"/>
              <a:buChar char="•"/>
            </a:pPr>
            <a:r>
              <a:rPr lang="en-US" sz="2800" dirty="0">
                <a:solidFill>
                  <a:schemeClr val="bg1"/>
                </a:solidFill>
                <a:effectLst/>
                <a:ea typeface="Times New Roman" panose="02020603050405020304" pitchFamily="18" charset="0"/>
              </a:rPr>
              <a:t>relief goods</a:t>
            </a:r>
            <a:endParaRPr lang="en-US" sz="2800" dirty="0">
              <a:solidFill>
                <a:schemeClr val="bg1"/>
              </a:solidFill>
              <a:ea typeface="Times New Roman" panose="02020603050405020304" pitchFamily="18" charset="0"/>
            </a:endParaRPr>
          </a:p>
          <a:p>
            <a:pPr marL="342900" indent="-342900">
              <a:buFont typeface="Arial" panose="020B0604020202020204" pitchFamily="34" charset="0"/>
              <a:buChar char="•"/>
            </a:pPr>
            <a:r>
              <a:rPr lang="en-US" sz="2800" dirty="0">
                <a:solidFill>
                  <a:schemeClr val="bg1"/>
                </a:solidFill>
                <a:effectLst/>
                <a:ea typeface="Times New Roman" panose="02020603050405020304" pitchFamily="18" charset="0"/>
              </a:rPr>
              <a:t>solar products </a:t>
            </a:r>
          </a:p>
          <a:p>
            <a:pPr marL="342900" indent="-342900">
              <a:buFont typeface="Arial" panose="020B0604020202020204" pitchFamily="34" charset="0"/>
              <a:buChar char="•"/>
            </a:pPr>
            <a:r>
              <a:rPr lang="en-US" sz="2800" dirty="0">
                <a:solidFill>
                  <a:schemeClr val="bg1"/>
                </a:solidFill>
                <a:effectLst/>
                <a:ea typeface="Times New Roman" panose="02020603050405020304" pitchFamily="18" charset="0"/>
              </a:rPr>
              <a:t>diagnostic reagents </a:t>
            </a:r>
          </a:p>
          <a:p>
            <a:endParaRPr lang="en-US" sz="2800" dirty="0">
              <a:solidFill>
                <a:schemeClr val="bg1"/>
              </a:solidFill>
              <a:ea typeface="Times New Roman" panose="02020603050405020304" pitchFamily="18" charset="0"/>
            </a:endParaRPr>
          </a:p>
          <a:p>
            <a:r>
              <a:rPr lang="en-US" sz="2800" dirty="0">
                <a:solidFill>
                  <a:schemeClr val="bg1"/>
                </a:solidFill>
                <a:effectLst/>
                <a:ea typeface="Times New Roman" panose="02020603050405020304" pitchFamily="18" charset="0"/>
              </a:rPr>
              <a:t>2. Analyzed data for products in different databases</a:t>
            </a:r>
          </a:p>
        </p:txBody>
      </p:sp>
      <p:pic>
        <p:nvPicPr>
          <p:cNvPr id="3" name="Audio 2">
            <a:hlinkClick r:id="" action="ppaction://media"/>
            <a:extLst>
              <a:ext uri="{FF2B5EF4-FFF2-40B4-BE49-F238E27FC236}">
                <a16:creationId xmlns:a16="http://schemas.microsoft.com/office/drawing/2014/main" id="{F6CDA8BF-6D84-5445-9413-5E65C66E3B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22084515"/>
      </p:ext>
    </p:extLst>
  </p:cSld>
  <p:clrMapOvr>
    <a:masterClrMapping/>
  </p:clrMapOvr>
  <mc:AlternateContent xmlns:mc="http://schemas.openxmlformats.org/markup-compatibility/2006">
    <mc:Choice xmlns:p14="http://schemas.microsoft.com/office/powerpoint/2010/main" Requires="p14">
      <p:transition spd="slow" p14:dur="2000" advTm="49157"/>
    </mc:Choice>
    <mc:Fallback>
      <p:transition spd="slow" advTm="49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38C0F5-4904-4297-9163-A7DAF28D9414}"/>
              </a:ext>
            </a:extLst>
          </p:cNvPr>
          <p:cNvSpPr txBox="1"/>
          <p:nvPr/>
        </p:nvSpPr>
        <p:spPr>
          <a:xfrm>
            <a:off x="1085515" y="996535"/>
            <a:ext cx="3892885" cy="4154984"/>
          </a:xfrm>
          <a:prstGeom prst="rect">
            <a:avLst/>
          </a:prstGeom>
          <a:solidFill>
            <a:srgbClr val="46531A">
              <a:alpha val="65000"/>
            </a:srgbClr>
          </a:solidFill>
        </p:spPr>
        <p:txBody>
          <a:bodyPr wrap="square" rtlCol="0">
            <a:spAutoFit/>
          </a:bodyPr>
          <a:lstStyle/>
          <a:p>
            <a:r>
              <a:rPr lang="en-US" sz="2400" dirty="0">
                <a:solidFill>
                  <a:schemeClr val="bg1"/>
                </a:solidFill>
              </a:rPr>
              <a:t>3. </a:t>
            </a:r>
            <a:r>
              <a:rPr lang="en-US" sz="2400" dirty="0">
                <a:solidFill>
                  <a:schemeClr val="bg1"/>
                </a:solidFill>
                <a:effectLst/>
                <a:ea typeface="Times New Roman" panose="02020603050405020304" pitchFamily="18" charset="0"/>
              </a:rPr>
              <a:t>Evaluated HS codes’ data on Trade Atlas database. Prepared </a:t>
            </a:r>
            <a:r>
              <a:rPr lang="en-US" sz="2400" dirty="0">
                <a:solidFill>
                  <a:schemeClr val="bg1"/>
                </a:solidFill>
                <a:effectLst/>
                <a:ea typeface="Calibri" panose="020F0502020204030204" pitchFamily="34" charset="0"/>
              </a:rPr>
              <a:t>Excel files for critical goods and SMEs exports and created integrated data files.</a:t>
            </a:r>
          </a:p>
          <a:p>
            <a:endParaRPr lang="en-US" sz="2400" dirty="0">
              <a:solidFill>
                <a:schemeClr val="bg1"/>
              </a:solidFill>
              <a:effectLst/>
              <a:ea typeface="Calibri" panose="020F0502020204030204" pitchFamily="34" charset="0"/>
            </a:endParaRPr>
          </a:p>
          <a:p>
            <a:r>
              <a:rPr lang="en-US" sz="2400" dirty="0">
                <a:solidFill>
                  <a:schemeClr val="bg1"/>
                </a:solidFill>
                <a:ea typeface="Times New Roman" panose="02020603050405020304" pitchFamily="18" charset="0"/>
              </a:rPr>
              <a:t>4</a:t>
            </a:r>
            <a:r>
              <a:rPr lang="en-US" sz="2400" dirty="0">
                <a:solidFill>
                  <a:schemeClr val="bg1"/>
                </a:solidFill>
                <a:effectLst/>
                <a:ea typeface="Times New Roman" panose="02020603050405020304" pitchFamily="18" charset="0"/>
              </a:rPr>
              <a:t>. Generated an integrated database for Puerto Rico’s imports from world for six HS codes</a:t>
            </a:r>
          </a:p>
          <a:p>
            <a:endParaRPr lang="en-PR" sz="2400" dirty="0">
              <a:solidFill>
                <a:schemeClr val="bg1"/>
              </a:solidFill>
            </a:endParaRPr>
          </a:p>
        </p:txBody>
      </p:sp>
      <p:pic>
        <p:nvPicPr>
          <p:cNvPr id="11" name="Content Placeholder 10">
            <a:extLst>
              <a:ext uri="{FF2B5EF4-FFF2-40B4-BE49-F238E27FC236}">
                <a16:creationId xmlns:a16="http://schemas.microsoft.com/office/drawing/2014/main" id="{995F41B5-DDE7-BE48-999D-17729638D9F8}"/>
              </a:ext>
            </a:extLst>
          </p:cNvPr>
          <p:cNvPicPr>
            <a:picLocks noGrp="1" noChangeAspect="1"/>
          </p:cNvPicPr>
          <p:nvPr>
            <p:ph idx="1"/>
          </p:nvPr>
        </p:nvPicPr>
        <p:blipFill>
          <a:blip r:embed="rId4"/>
          <a:stretch>
            <a:fillRect/>
          </a:stretch>
        </p:blipFill>
        <p:spPr>
          <a:xfrm>
            <a:off x="5099931" y="800181"/>
            <a:ext cx="5925179" cy="5211152"/>
          </a:xfrm>
        </p:spPr>
      </p:pic>
      <p:sp>
        <p:nvSpPr>
          <p:cNvPr id="9" name="Rectangle 8">
            <a:extLst>
              <a:ext uri="{FF2B5EF4-FFF2-40B4-BE49-F238E27FC236}">
                <a16:creationId xmlns:a16="http://schemas.microsoft.com/office/drawing/2014/main" id="{22DBDC55-43F7-BE4C-9F8C-95C271745A3F}"/>
              </a:ext>
            </a:extLst>
          </p:cNvPr>
          <p:cNvSpPr/>
          <p:nvPr/>
        </p:nvSpPr>
        <p:spPr>
          <a:xfrm>
            <a:off x="5974813" y="3244334"/>
            <a:ext cx="242374" cy="369332"/>
          </a:xfrm>
          <a:prstGeom prst="rect">
            <a:avLst/>
          </a:prstGeom>
        </p:spPr>
        <p:txBody>
          <a:bodyPr wrap="none">
            <a:spAutoFit/>
          </a:bodyPr>
          <a:lstStyle/>
          <a:p>
            <a:pPr marL="457200" indent="-457200" algn="just">
              <a:spcAft>
                <a:spcPts val="0"/>
              </a:spcAft>
            </a:pPr>
            <a:r>
              <a:rPr lang="en-US"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13" name="Audio 12">
            <a:hlinkClick r:id="" action="ppaction://media"/>
            <a:extLst>
              <a:ext uri="{FF2B5EF4-FFF2-40B4-BE49-F238E27FC236}">
                <a16:creationId xmlns:a16="http://schemas.microsoft.com/office/drawing/2014/main" id="{F1863DE9-4415-1946-9257-B1CE8F4F21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506931816"/>
      </p:ext>
    </p:extLst>
  </p:cSld>
  <p:clrMapOvr>
    <a:masterClrMapping/>
  </p:clrMapOvr>
  <mc:AlternateContent xmlns:mc="http://schemas.openxmlformats.org/markup-compatibility/2006">
    <mc:Choice xmlns:p14="http://schemas.microsoft.com/office/powerpoint/2010/main" Requires="p14">
      <p:transition spd="slow" p14:dur="2000" advTm="12090"/>
    </mc:Choice>
    <mc:Fallback>
      <p:transition spd="slow" advTm="12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38C0F5-4904-4297-9163-A7DAF28D9414}"/>
              </a:ext>
            </a:extLst>
          </p:cNvPr>
          <p:cNvSpPr txBox="1"/>
          <p:nvPr/>
        </p:nvSpPr>
        <p:spPr>
          <a:xfrm>
            <a:off x="1549400" y="775037"/>
            <a:ext cx="4371473" cy="5262979"/>
          </a:xfrm>
          <a:prstGeom prst="rect">
            <a:avLst/>
          </a:prstGeom>
          <a:solidFill>
            <a:srgbClr val="46531A">
              <a:alpha val="65000"/>
            </a:srgbClr>
          </a:solidFill>
        </p:spPr>
        <p:txBody>
          <a:bodyPr wrap="square" rtlCol="0">
            <a:spAutoFit/>
          </a:bodyPr>
          <a:lstStyle/>
          <a:p>
            <a:r>
              <a:rPr lang="en-US" sz="2400" dirty="0">
                <a:solidFill>
                  <a:schemeClr val="bg1"/>
                </a:solidFill>
                <a:ea typeface="Times New Roman" panose="02020603050405020304" pitchFamily="18" charset="0"/>
              </a:rPr>
              <a:t>5</a:t>
            </a:r>
            <a:r>
              <a:rPr lang="en-US" sz="2400" dirty="0">
                <a:solidFill>
                  <a:schemeClr val="bg1"/>
                </a:solidFill>
                <a:effectLst/>
                <a:ea typeface="Times New Roman" panose="02020603050405020304" pitchFamily="18" charset="0"/>
              </a:rPr>
              <a:t>. Evaluated HS codes’ data on Import Key database. </a:t>
            </a:r>
          </a:p>
          <a:p>
            <a:endParaRPr lang="en-US" sz="2400" dirty="0">
              <a:solidFill>
                <a:schemeClr val="bg1"/>
              </a:solidFill>
              <a:effectLst/>
              <a:ea typeface="Times New Roman" panose="02020603050405020304" pitchFamily="18" charset="0"/>
            </a:endParaRPr>
          </a:p>
          <a:p>
            <a:r>
              <a:rPr lang="en-US" sz="2400" dirty="0">
                <a:solidFill>
                  <a:schemeClr val="bg1"/>
                </a:solidFill>
                <a:ea typeface="Times New Roman" panose="02020603050405020304" pitchFamily="18" charset="0"/>
              </a:rPr>
              <a:t>6</a:t>
            </a:r>
            <a:r>
              <a:rPr lang="en-US" sz="2400" dirty="0">
                <a:solidFill>
                  <a:schemeClr val="bg1"/>
                </a:solidFill>
                <a:effectLst/>
                <a:ea typeface="Times New Roman" panose="02020603050405020304" pitchFamily="18" charset="0"/>
              </a:rPr>
              <a:t>. Identified alternative supplier network solutions to disruptions in trade value chains at several levels: region, foreign port of receipt, foreign port of lading, buyer and supplier.</a:t>
            </a:r>
          </a:p>
          <a:p>
            <a:endParaRPr lang="en-US" sz="2400" dirty="0">
              <a:solidFill>
                <a:schemeClr val="bg1"/>
              </a:solidFill>
              <a:ea typeface="Times New Roman" panose="02020603050405020304" pitchFamily="18" charset="0"/>
            </a:endParaRPr>
          </a:p>
          <a:p>
            <a:r>
              <a:rPr lang="en-US" sz="2400" dirty="0">
                <a:solidFill>
                  <a:schemeClr val="bg1"/>
                </a:solidFill>
                <a:ea typeface="Times New Roman" panose="02020603050405020304" pitchFamily="18" charset="0"/>
              </a:rPr>
              <a:t>7. </a:t>
            </a:r>
            <a:r>
              <a:rPr lang="en-US" sz="2400" dirty="0">
                <a:solidFill>
                  <a:schemeClr val="bg1"/>
                </a:solidFill>
                <a:effectLst/>
                <a:ea typeface="Times New Roman" panose="02020603050405020304" pitchFamily="18" charset="0"/>
              </a:rPr>
              <a:t>Created tables and maps of import suppliers and export markets </a:t>
            </a:r>
          </a:p>
          <a:p>
            <a:endParaRPr lang="en-PR" sz="2400" dirty="0">
              <a:solidFill>
                <a:schemeClr val="bg1"/>
              </a:solidFill>
            </a:endParaRPr>
          </a:p>
        </p:txBody>
      </p:sp>
      <p:pic>
        <p:nvPicPr>
          <p:cNvPr id="7" name="Picture 6">
            <a:extLst>
              <a:ext uri="{FF2B5EF4-FFF2-40B4-BE49-F238E27FC236}">
                <a16:creationId xmlns:a16="http://schemas.microsoft.com/office/drawing/2014/main" id="{DC41D3EB-DBDA-114E-AF1F-F767D7E8A665}"/>
              </a:ext>
            </a:extLst>
          </p:cNvPr>
          <p:cNvPicPr>
            <a:picLocks noChangeAspect="1"/>
          </p:cNvPicPr>
          <p:nvPr/>
        </p:nvPicPr>
        <p:blipFill>
          <a:blip r:embed="rId4"/>
          <a:stretch>
            <a:fillRect/>
          </a:stretch>
        </p:blipFill>
        <p:spPr>
          <a:xfrm>
            <a:off x="7157008" y="562299"/>
            <a:ext cx="2630459" cy="5688454"/>
          </a:xfrm>
          <a:prstGeom prst="rect">
            <a:avLst/>
          </a:prstGeom>
        </p:spPr>
      </p:pic>
      <p:pic>
        <p:nvPicPr>
          <p:cNvPr id="8" name="Audio 7">
            <a:hlinkClick r:id="" action="ppaction://media"/>
            <a:extLst>
              <a:ext uri="{FF2B5EF4-FFF2-40B4-BE49-F238E27FC236}">
                <a16:creationId xmlns:a16="http://schemas.microsoft.com/office/drawing/2014/main" id="{6C9F15E6-5BE0-0B4E-86B2-0E97D9F006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842582943"/>
      </p:ext>
    </p:extLst>
  </p:cSld>
  <p:clrMapOvr>
    <a:masterClrMapping/>
  </p:clrMapOvr>
  <mc:AlternateContent xmlns:mc="http://schemas.openxmlformats.org/markup-compatibility/2006">
    <mc:Choice xmlns:p14="http://schemas.microsoft.com/office/powerpoint/2010/main" Requires="p14">
      <p:transition spd="slow" p14:dur="2000" advTm="35364"/>
    </mc:Choice>
    <mc:Fallback>
      <p:transition spd="slow" advTm="35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06A5D-D824-5D4E-AC1A-F88C455271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6759DF-571A-1540-8C2C-11AEA9096894}"/>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486A40A5-9869-EA4E-B91F-8BFBF553CF82}"/>
              </a:ext>
            </a:extLst>
          </p:cNvPr>
          <p:cNvSpPr/>
          <p:nvPr/>
        </p:nvSpPr>
        <p:spPr>
          <a:xfrm>
            <a:off x="0" y="0"/>
            <a:ext cx="12192000" cy="6858000"/>
          </a:xfrm>
          <a:prstGeom prst="rect">
            <a:avLst/>
          </a:prstGeom>
          <a:solidFill>
            <a:srgbClr val="4653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2"/>
                </a:solidFill>
              </a:rPr>
              <a:t>Preliminary Findings</a:t>
            </a:r>
          </a:p>
        </p:txBody>
      </p:sp>
      <p:pic>
        <p:nvPicPr>
          <p:cNvPr id="5" name="Audio 4">
            <a:hlinkClick r:id="" action="ppaction://media"/>
            <a:extLst>
              <a:ext uri="{FF2B5EF4-FFF2-40B4-BE49-F238E27FC236}">
                <a16:creationId xmlns:a16="http://schemas.microsoft.com/office/drawing/2014/main" id="{01AC7BD1-1463-DF49-A2C9-2494FAEF66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37660547"/>
      </p:ext>
    </p:extLst>
  </p:cSld>
  <p:clrMapOvr>
    <a:masterClrMapping/>
  </p:clrMapOvr>
  <mc:AlternateContent xmlns:mc="http://schemas.openxmlformats.org/markup-compatibility/2006">
    <mc:Choice xmlns:p14="http://schemas.microsoft.com/office/powerpoint/2010/main" Requires="p14">
      <p:transition spd="slow" p14:dur="2000" advTm="788"/>
    </mc:Choice>
    <mc:Fallback>
      <p:transition spd="slow" advTm="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alpha val="44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EC2FDF-E85D-3848-8E8B-FC28B74F3ED4}"/>
              </a:ext>
            </a:extLst>
          </p:cNvPr>
          <p:cNvSpPr/>
          <p:nvPr/>
        </p:nvSpPr>
        <p:spPr>
          <a:xfrm>
            <a:off x="0" y="0"/>
            <a:ext cx="12188951" cy="6858000"/>
          </a:xfrm>
          <a:prstGeom prst="rect">
            <a:avLst/>
          </a:prstGeom>
          <a:solidFill>
            <a:srgbClr val="4653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DD712E-E1B1-4A8A-8081-EC2A1D3734FA}"/>
              </a:ext>
            </a:extLst>
          </p:cNvPr>
          <p:cNvSpPr>
            <a:spLocks noGrp="1"/>
          </p:cNvSpPr>
          <p:nvPr>
            <p:ph type="title"/>
          </p:nvPr>
        </p:nvSpPr>
        <p:spPr>
          <a:xfrm>
            <a:off x="825595" y="0"/>
            <a:ext cx="4783697" cy="1410346"/>
          </a:xfrm>
        </p:spPr>
        <p:txBody>
          <a:bodyPr anchor="b">
            <a:normAutofit/>
          </a:bodyPr>
          <a:lstStyle/>
          <a:p>
            <a:r>
              <a:rPr lang="en-US" sz="4000" dirty="0">
                <a:solidFill>
                  <a:schemeClr val="bg1"/>
                </a:solidFill>
              </a:rPr>
              <a:t>Relief Goods</a:t>
            </a:r>
            <a:endParaRPr lang="en-PR" sz="4000" dirty="0">
              <a:solidFill>
                <a:schemeClr val="bg1"/>
              </a:solidFill>
            </a:endParaRPr>
          </a:p>
        </p:txBody>
      </p:sp>
      <p:sp>
        <p:nvSpPr>
          <p:cNvPr id="4" name="Content Placeholder 3">
            <a:extLst>
              <a:ext uri="{FF2B5EF4-FFF2-40B4-BE49-F238E27FC236}">
                <a16:creationId xmlns:a16="http://schemas.microsoft.com/office/drawing/2014/main" id="{C9199363-D00A-4151-BE3D-1DB431E62F35}"/>
              </a:ext>
            </a:extLst>
          </p:cNvPr>
          <p:cNvSpPr>
            <a:spLocks noGrp="1"/>
          </p:cNvSpPr>
          <p:nvPr>
            <p:ph idx="1"/>
          </p:nvPr>
        </p:nvSpPr>
        <p:spPr>
          <a:xfrm>
            <a:off x="825595" y="1689652"/>
            <a:ext cx="4988142" cy="3615017"/>
          </a:xfrm>
        </p:spPr>
        <p:txBody>
          <a:bodyPr>
            <a:normAutofit/>
          </a:bodyPr>
          <a:lstStyle/>
          <a:p>
            <a:r>
              <a:rPr lang="en-US" sz="3200" dirty="0">
                <a:solidFill>
                  <a:schemeClr val="bg1"/>
                </a:solidFill>
              </a:rPr>
              <a:t>Puerto Rico exported donations of medicinal and pharmaceutical products, in 2017 and 2018, in the crux of the post-hurricane devastation. </a:t>
            </a:r>
          </a:p>
        </p:txBody>
      </p:sp>
      <p:pic>
        <p:nvPicPr>
          <p:cNvPr id="6" name="Picture 5">
            <a:extLst>
              <a:ext uri="{FF2B5EF4-FFF2-40B4-BE49-F238E27FC236}">
                <a16:creationId xmlns:a16="http://schemas.microsoft.com/office/drawing/2014/main" id="{1BA3503F-F96B-5E4E-86DC-0098052CC7F1}"/>
              </a:ext>
            </a:extLst>
          </p:cNvPr>
          <p:cNvPicPr>
            <a:picLocks noChangeAspect="1"/>
          </p:cNvPicPr>
          <p:nvPr/>
        </p:nvPicPr>
        <p:blipFill>
          <a:blip r:embed="rId4"/>
          <a:stretch>
            <a:fillRect/>
          </a:stretch>
        </p:blipFill>
        <p:spPr>
          <a:xfrm>
            <a:off x="5835459" y="1689652"/>
            <a:ext cx="5731923" cy="3503504"/>
          </a:xfrm>
          <a:prstGeom prst="rect">
            <a:avLst/>
          </a:prstGeom>
        </p:spPr>
      </p:pic>
      <p:pic>
        <p:nvPicPr>
          <p:cNvPr id="14" name="Audio 13">
            <a:hlinkClick r:id="" action="ppaction://media"/>
            <a:extLst>
              <a:ext uri="{FF2B5EF4-FFF2-40B4-BE49-F238E27FC236}">
                <a16:creationId xmlns:a16="http://schemas.microsoft.com/office/drawing/2014/main" id="{5DC53A70-FC07-5F4B-AF22-DBC19FB01A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66984061"/>
      </p:ext>
    </p:extLst>
  </p:cSld>
  <p:clrMapOvr>
    <a:masterClrMapping/>
  </p:clrMapOvr>
  <mc:AlternateContent xmlns:mc="http://schemas.openxmlformats.org/markup-compatibility/2006">
    <mc:Choice xmlns:p14="http://schemas.microsoft.com/office/powerpoint/2010/main" Requires="p14">
      <p:transition spd="slow" p14:dur="2000" advTm="38658"/>
    </mc:Choice>
    <mc:Fallback>
      <p:transition spd="slow" advTm="38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alpha val="4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A9BCD5-4762-DB47-AAEC-4C27D1BFF8A7}"/>
              </a:ext>
            </a:extLst>
          </p:cNvPr>
          <p:cNvSpPr/>
          <p:nvPr/>
        </p:nvSpPr>
        <p:spPr>
          <a:xfrm>
            <a:off x="0" y="0"/>
            <a:ext cx="7202656" cy="6857999"/>
          </a:xfrm>
          <a:prstGeom prst="rect">
            <a:avLst/>
          </a:prstGeom>
          <a:solidFill>
            <a:srgbClr val="262F0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7B210A6E-0482-344F-97BD-12416A83EFE8}"/>
              </a:ext>
            </a:extLst>
          </p:cNvPr>
          <p:cNvSpPr/>
          <p:nvPr/>
        </p:nvSpPr>
        <p:spPr>
          <a:xfrm>
            <a:off x="7202657" y="0"/>
            <a:ext cx="4986294" cy="6857999"/>
          </a:xfrm>
          <a:prstGeom prst="rect">
            <a:avLst/>
          </a:prstGeom>
          <a:solidFill>
            <a:srgbClr val="4653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7" name="Rectangle 12">
            <a:extLst>
              <a:ext uri="{FF2B5EF4-FFF2-40B4-BE49-F238E27FC236}">
                <a16:creationId xmlns:a16="http://schemas.microsoft.com/office/drawing/2014/main" id="{A419ADC7-DE7C-464E-9F88-6CAB6F61B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8A62F7-7D33-4B4F-AA9F-FD1F071EFCE2}"/>
              </a:ext>
            </a:extLst>
          </p:cNvPr>
          <p:cNvSpPr>
            <a:spLocks noGrp="1"/>
          </p:cNvSpPr>
          <p:nvPr>
            <p:ph type="title"/>
          </p:nvPr>
        </p:nvSpPr>
        <p:spPr>
          <a:xfrm>
            <a:off x="7421607" y="542173"/>
            <a:ext cx="4148093" cy="846405"/>
          </a:xfrm>
        </p:spPr>
        <p:txBody>
          <a:bodyPr anchor="b">
            <a:noAutofit/>
          </a:bodyPr>
          <a:lstStyle/>
          <a:p>
            <a:r>
              <a:rPr lang="en-US" sz="3200" dirty="0">
                <a:solidFill>
                  <a:schemeClr val="bg1"/>
                </a:solidFill>
              </a:rPr>
              <a:t>Supply Chains for Imports of Relief Goods </a:t>
            </a:r>
            <a:endParaRPr lang="en-PR" sz="3200" dirty="0">
              <a:solidFill>
                <a:schemeClr val="bg1"/>
              </a:solidFill>
            </a:endParaRPr>
          </a:p>
        </p:txBody>
      </p:sp>
      <p:pic>
        <p:nvPicPr>
          <p:cNvPr id="6" name="Content Placeholder 5">
            <a:extLst>
              <a:ext uri="{FF2B5EF4-FFF2-40B4-BE49-F238E27FC236}">
                <a16:creationId xmlns:a16="http://schemas.microsoft.com/office/drawing/2014/main" id="{113F2DE3-5C2C-445B-9970-EE1BB41CA1D3}"/>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914399" y="2956775"/>
            <a:ext cx="3608149" cy="3254893"/>
          </a:xfrm>
          <a:prstGeom prst="rect">
            <a:avLst/>
          </a:prstGeom>
        </p:spPr>
      </p:pic>
      <p:sp>
        <p:nvSpPr>
          <p:cNvPr id="18" name="Content Placeholder 9">
            <a:extLst>
              <a:ext uri="{FF2B5EF4-FFF2-40B4-BE49-F238E27FC236}">
                <a16:creationId xmlns:a16="http://schemas.microsoft.com/office/drawing/2014/main" id="{4E34A376-30E0-47FF-9352-EAB3F1D1A872}"/>
              </a:ext>
            </a:extLst>
          </p:cNvPr>
          <p:cNvSpPr>
            <a:spLocks noGrp="1"/>
          </p:cNvSpPr>
          <p:nvPr>
            <p:ph idx="1"/>
          </p:nvPr>
        </p:nvSpPr>
        <p:spPr>
          <a:xfrm>
            <a:off x="7621757" y="1749475"/>
            <a:ext cx="4148093" cy="4217963"/>
          </a:xfrm>
        </p:spPr>
        <p:txBody>
          <a:bodyPr>
            <a:normAutofit/>
          </a:bodyPr>
          <a:lstStyle/>
          <a:p>
            <a:r>
              <a:rPr lang="en-US" sz="2400" dirty="0">
                <a:solidFill>
                  <a:schemeClr val="bg1"/>
                </a:solidFill>
                <a:effectLst/>
                <a:ea typeface="Times New Roman" panose="02020603050405020304" pitchFamily="18" charset="0"/>
              </a:rPr>
              <a:t>The Caribbean was both important as place of receipt and of lading during 2017.</a:t>
            </a:r>
          </a:p>
          <a:p>
            <a:r>
              <a:rPr lang="en-US" sz="2400" dirty="0">
                <a:solidFill>
                  <a:schemeClr val="bg1"/>
                </a:solidFill>
                <a:ea typeface="Times New Roman" panose="02020603050405020304" pitchFamily="18" charset="0"/>
              </a:rPr>
              <a:t>A</a:t>
            </a:r>
            <a:r>
              <a:rPr lang="en-US" sz="2400" dirty="0">
                <a:solidFill>
                  <a:schemeClr val="bg1"/>
                </a:solidFill>
                <a:effectLst/>
                <a:ea typeface="Times New Roman" panose="02020603050405020304" pitchFamily="18" charset="0"/>
              </a:rPr>
              <a:t>lmost all buyers were humanitarian relief organizations and/or federal emergency disaster agencies.</a:t>
            </a:r>
          </a:p>
          <a:p>
            <a:r>
              <a:rPr lang="en-US" sz="2400" dirty="0">
                <a:solidFill>
                  <a:schemeClr val="bg1"/>
                </a:solidFill>
                <a:ea typeface="Times New Roman" panose="02020603050405020304" pitchFamily="18" charset="0"/>
              </a:rPr>
              <a:t>A</a:t>
            </a:r>
            <a:r>
              <a:rPr lang="en-US" sz="2400" dirty="0">
                <a:solidFill>
                  <a:schemeClr val="bg1"/>
                </a:solidFill>
                <a:effectLst/>
                <a:ea typeface="Times New Roman" panose="02020603050405020304" pitchFamily="18" charset="0"/>
              </a:rPr>
              <a:t>mong the top five suppliers for 2017 is FEMA, which imported supplies from China and the Virgin Islands. </a:t>
            </a:r>
            <a:endParaRPr lang="en-US" dirty="0">
              <a:solidFill>
                <a:schemeClr val="bg1"/>
              </a:solidFill>
            </a:endParaRPr>
          </a:p>
        </p:txBody>
      </p:sp>
      <p:sp>
        <p:nvSpPr>
          <p:cNvPr id="4" name="TextBox 3">
            <a:extLst>
              <a:ext uri="{FF2B5EF4-FFF2-40B4-BE49-F238E27FC236}">
                <a16:creationId xmlns:a16="http://schemas.microsoft.com/office/drawing/2014/main" id="{1D575073-29B2-0C4D-88A7-9430CE601F9B}"/>
              </a:ext>
            </a:extLst>
          </p:cNvPr>
          <p:cNvSpPr txBox="1"/>
          <p:nvPr/>
        </p:nvSpPr>
        <p:spPr>
          <a:xfrm>
            <a:off x="483189" y="6260124"/>
            <a:ext cx="6719468" cy="646331"/>
          </a:xfrm>
          <a:prstGeom prst="rect">
            <a:avLst/>
          </a:prstGeom>
          <a:noFill/>
        </p:spPr>
        <p:txBody>
          <a:bodyPr wrap="none" rtlCol="0">
            <a:spAutoFit/>
          </a:bodyPr>
          <a:lstStyle/>
          <a:p>
            <a:r>
              <a:rPr lang="en-US" dirty="0">
                <a:solidFill>
                  <a:schemeClr val="bg1"/>
                </a:solidFill>
              </a:rPr>
              <a:t>Source: Carlos A. Álvarez’s elaboration based on Import Key database</a:t>
            </a:r>
            <a:r>
              <a:rPr lang="en-US" dirty="0"/>
              <a:t>.</a:t>
            </a:r>
          </a:p>
          <a:p>
            <a:endParaRPr lang="en-US" dirty="0"/>
          </a:p>
        </p:txBody>
      </p:sp>
      <p:pic>
        <p:nvPicPr>
          <p:cNvPr id="9" name="Picture 8">
            <a:extLst>
              <a:ext uri="{FF2B5EF4-FFF2-40B4-BE49-F238E27FC236}">
                <a16:creationId xmlns:a16="http://schemas.microsoft.com/office/drawing/2014/main" id="{9EC27829-06B4-1848-9C7E-7E6F1BD0A546}"/>
              </a:ext>
            </a:extLst>
          </p:cNvPr>
          <p:cNvPicPr>
            <a:picLocks noChangeAspect="1"/>
          </p:cNvPicPr>
          <p:nvPr/>
        </p:nvPicPr>
        <p:blipFill>
          <a:blip r:embed="rId5"/>
          <a:stretch>
            <a:fillRect/>
          </a:stretch>
        </p:blipFill>
        <p:spPr>
          <a:xfrm>
            <a:off x="3887088" y="542173"/>
            <a:ext cx="3230238" cy="2414603"/>
          </a:xfrm>
          <a:prstGeom prst="rect">
            <a:avLst/>
          </a:prstGeom>
        </p:spPr>
      </p:pic>
      <p:pic>
        <p:nvPicPr>
          <p:cNvPr id="8" name="Audio 7">
            <a:hlinkClick r:id="" action="ppaction://media"/>
            <a:extLst>
              <a:ext uri="{FF2B5EF4-FFF2-40B4-BE49-F238E27FC236}">
                <a16:creationId xmlns:a16="http://schemas.microsoft.com/office/drawing/2014/main" id="{E93A7B6B-6557-8F45-B962-54D1278A9B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16689867"/>
      </p:ext>
    </p:extLst>
  </p:cSld>
  <p:clrMapOvr>
    <a:masterClrMapping/>
  </p:clrMapOvr>
  <mc:AlternateContent xmlns:mc="http://schemas.openxmlformats.org/markup-compatibility/2006">
    <mc:Choice xmlns:p14="http://schemas.microsoft.com/office/powerpoint/2010/main" Requires="p14">
      <p:transition spd="slow" p14:dur="2000" advTm="52729"/>
    </mc:Choice>
    <mc:Fallback>
      <p:transition spd="slow" advTm="52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alpha val="44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EC2FDF-E85D-3848-8E8B-FC28B74F3ED4}"/>
              </a:ext>
            </a:extLst>
          </p:cNvPr>
          <p:cNvSpPr/>
          <p:nvPr/>
        </p:nvSpPr>
        <p:spPr>
          <a:xfrm>
            <a:off x="3049" y="-75877"/>
            <a:ext cx="12188951" cy="6858000"/>
          </a:xfrm>
          <a:prstGeom prst="rect">
            <a:avLst/>
          </a:prstGeom>
          <a:solidFill>
            <a:srgbClr val="4653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useBgFill="1">
        <p:nvSpPr>
          <p:cNvPr id="12" name="Rectangle 11">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DD712E-E1B1-4A8A-8081-EC2A1D3734FA}"/>
              </a:ext>
            </a:extLst>
          </p:cNvPr>
          <p:cNvSpPr>
            <a:spLocks noGrp="1"/>
          </p:cNvSpPr>
          <p:nvPr>
            <p:ph type="title"/>
          </p:nvPr>
        </p:nvSpPr>
        <p:spPr>
          <a:xfrm>
            <a:off x="824979" y="171127"/>
            <a:ext cx="5503089" cy="1410346"/>
          </a:xfrm>
        </p:spPr>
        <p:txBody>
          <a:bodyPr anchor="b">
            <a:normAutofit fontScale="90000"/>
          </a:bodyPr>
          <a:lstStyle/>
          <a:p>
            <a:r>
              <a:rPr lang="en-US" sz="4000" dirty="0">
                <a:solidFill>
                  <a:schemeClr val="bg1"/>
                </a:solidFill>
              </a:rPr>
              <a:t>Water (3 categories)</a:t>
            </a:r>
            <a:br>
              <a:rPr lang="en-US" sz="4000" dirty="0">
                <a:solidFill>
                  <a:schemeClr val="bg1"/>
                </a:solidFill>
              </a:rPr>
            </a:br>
            <a:r>
              <a:rPr lang="en-US" sz="4000" dirty="0">
                <a:solidFill>
                  <a:schemeClr val="bg1"/>
                </a:solidFill>
              </a:rPr>
              <a:t>mineral, common and relief</a:t>
            </a:r>
            <a:endParaRPr lang="en-PR" sz="4000" dirty="0">
              <a:solidFill>
                <a:schemeClr val="bg1"/>
              </a:solidFill>
            </a:endParaRPr>
          </a:p>
        </p:txBody>
      </p:sp>
      <p:sp>
        <p:nvSpPr>
          <p:cNvPr id="4" name="Content Placeholder 3">
            <a:extLst>
              <a:ext uri="{FF2B5EF4-FFF2-40B4-BE49-F238E27FC236}">
                <a16:creationId xmlns:a16="http://schemas.microsoft.com/office/drawing/2014/main" id="{C9199363-D00A-4151-BE3D-1DB431E62F35}"/>
              </a:ext>
            </a:extLst>
          </p:cNvPr>
          <p:cNvSpPr>
            <a:spLocks noGrp="1"/>
          </p:cNvSpPr>
          <p:nvPr>
            <p:ph idx="1"/>
          </p:nvPr>
        </p:nvSpPr>
        <p:spPr>
          <a:xfrm>
            <a:off x="730100" y="1933388"/>
            <a:ext cx="5155203" cy="4496819"/>
          </a:xfrm>
        </p:spPr>
        <p:txBody>
          <a:bodyPr>
            <a:normAutofit/>
          </a:bodyPr>
          <a:lstStyle/>
          <a:p>
            <a:r>
              <a:rPr lang="en-US" sz="2400" dirty="0">
                <a:solidFill>
                  <a:schemeClr val="bg1"/>
                </a:solidFill>
              </a:rPr>
              <a:t>Europe holds an important position in the market of HS Code 220110, that captures mineral waters which tend to be more expensive; while HS Code 220190, which is “common” water, a critical and essential good during disasters, and highly scarce in Puerto Rico in the aftermath of Hurricane Maria, is dominated by Puerto Rico’s imports from the U.S. and Canada.</a:t>
            </a:r>
          </a:p>
          <a:p>
            <a:endParaRPr lang="en-PR" sz="2400" dirty="0">
              <a:solidFill>
                <a:schemeClr val="bg1"/>
              </a:solidFill>
            </a:endParaRPr>
          </a:p>
        </p:txBody>
      </p:sp>
      <p:pic>
        <p:nvPicPr>
          <p:cNvPr id="10" name="Picture 9">
            <a:extLst>
              <a:ext uri="{FF2B5EF4-FFF2-40B4-BE49-F238E27FC236}">
                <a16:creationId xmlns:a16="http://schemas.microsoft.com/office/drawing/2014/main" id="{2504FC8D-5DB5-7E48-9C07-064B9402ADFB}"/>
              </a:ext>
            </a:extLst>
          </p:cNvPr>
          <p:cNvPicPr>
            <a:picLocks noChangeAspect="1"/>
          </p:cNvPicPr>
          <p:nvPr/>
        </p:nvPicPr>
        <p:blipFill>
          <a:blip r:embed="rId4"/>
          <a:stretch>
            <a:fillRect/>
          </a:stretch>
        </p:blipFill>
        <p:spPr>
          <a:xfrm>
            <a:off x="6434494" y="876300"/>
            <a:ext cx="5435600" cy="5105400"/>
          </a:xfrm>
          <a:prstGeom prst="rect">
            <a:avLst/>
          </a:prstGeom>
        </p:spPr>
      </p:pic>
      <p:pic>
        <p:nvPicPr>
          <p:cNvPr id="14" name="Audio 13">
            <a:hlinkClick r:id="" action="ppaction://media"/>
            <a:extLst>
              <a:ext uri="{FF2B5EF4-FFF2-40B4-BE49-F238E27FC236}">
                <a16:creationId xmlns:a16="http://schemas.microsoft.com/office/drawing/2014/main" id="{2DC9CBC2-A507-2249-AAD2-99434490CC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16214422"/>
      </p:ext>
    </p:extLst>
  </p:cSld>
  <p:clrMapOvr>
    <a:masterClrMapping/>
  </p:clrMapOvr>
  <mc:AlternateContent xmlns:mc="http://schemas.openxmlformats.org/markup-compatibility/2006">
    <mc:Choice xmlns:p14="http://schemas.microsoft.com/office/powerpoint/2010/main" Requires="p14">
      <p:transition spd="slow" p14:dur="2000" advTm="50898"/>
    </mc:Choice>
    <mc:Fallback>
      <p:transition spd="slow" advTm="50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alpha val="4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9AC2DF-9DB5-CE4D-8BDD-BEB30DB58595}"/>
              </a:ext>
            </a:extLst>
          </p:cNvPr>
          <p:cNvSpPr/>
          <p:nvPr/>
        </p:nvSpPr>
        <p:spPr>
          <a:xfrm>
            <a:off x="4089400" y="0"/>
            <a:ext cx="3113257" cy="6858000"/>
          </a:xfrm>
          <a:prstGeom prst="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B210A6E-0482-344F-97BD-12416A83EFE8}"/>
              </a:ext>
            </a:extLst>
          </p:cNvPr>
          <p:cNvSpPr/>
          <p:nvPr/>
        </p:nvSpPr>
        <p:spPr>
          <a:xfrm>
            <a:off x="7202657" y="0"/>
            <a:ext cx="4986294" cy="6857999"/>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2">
            <a:extLst>
              <a:ext uri="{FF2B5EF4-FFF2-40B4-BE49-F238E27FC236}">
                <a16:creationId xmlns:a16="http://schemas.microsoft.com/office/drawing/2014/main" id="{A419ADC7-DE7C-464E-9F88-6CAB6F61B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8A62F7-7D33-4B4F-AA9F-FD1F071EFCE2}"/>
              </a:ext>
            </a:extLst>
          </p:cNvPr>
          <p:cNvSpPr>
            <a:spLocks noGrp="1"/>
          </p:cNvSpPr>
          <p:nvPr>
            <p:ph type="title"/>
          </p:nvPr>
        </p:nvSpPr>
        <p:spPr>
          <a:xfrm>
            <a:off x="4089400" y="525195"/>
            <a:ext cx="7886700" cy="846405"/>
          </a:xfrm>
        </p:spPr>
        <p:txBody>
          <a:bodyPr anchor="b">
            <a:noAutofit/>
          </a:bodyPr>
          <a:lstStyle/>
          <a:p>
            <a:r>
              <a:rPr lang="en-US" sz="3200" dirty="0">
                <a:solidFill>
                  <a:schemeClr val="bg1"/>
                </a:solidFill>
              </a:rPr>
              <a:t>Supply Chains for Imports of RELIEF WATER </a:t>
            </a:r>
            <a:br>
              <a:rPr lang="en-US" sz="3200" dirty="0">
                <a:solidFill>
                  <a:schemeClr val="bg1"/>
                </a:solidFill>
              </a:rPr>
            </a:br>
            <a:endParaRPr lang="en-PR" sz="3200" dirty="0">
              <a:solidFill>
                <a:schemeClr val="bg1"/>
              </a:solidFill>
            </a:endParaRPr>
          </a:p>
        </p:txBody>
      </p:sp>
      <p:sp>
        <p:nvSpPr>
          <p:cNvPr id="18" name="Content Placeholder 9">
            <a:extLst>
              <a:ext uri="{FF2B5EF4-FFF2-40B4-BE49-F238E27FC236}">
                <a16:creationId xmlns:a16="http://schemas.microsoft.com/office/drawing/2014/main" id="{4E34A376-30E0-47FF-9352-EAB3F1D1A872}"/>
              </a:ext>
            </a:extLst>
          </p:cNvPr>
          <p:cNvSpPr>
            <a:spLocks noGrp="1"/>
          </p:cNvSpPr>
          <p:nvPr>
            <p:ph idx="1"/>
          </p:nvPr>
        </p:nvSpPr>
        <p:spPr>
          <a:xfrm>
            <a:off x="7621757" y="1126232"/>
            <a:ext cx="4148093" cy="5262456"/>
          </a:xfrm>
        </p:spPr>
        <p:txBody>
          <a:bodyPr>
            <a:normAutofit/>
          </a:bodyPr>
          <a:lstStyle/>
          <a:p>
            <a:pPr algn="r"/>
            <a:r>
              <a:rPr lang="en-US" dirty="0">
                <a:solidFill>
                  <a:schemeClr val="bg1"/>
                </a:solidFill>
              </a:rPr>
              <a:t>Humanitarian relief organizations imported from the Caribbean and Mexico. When disasters strike, rapid response depends on Caribbean ports.  Ports of lading were all Caribbean, including Dominican Republic, Mexico, Trinidad and Tobago and Virgin Islands.</a:t>
            </a:r>
            <a:r>
              <a:rPr lang="en-US" sz="2400" dirty="0">
                <a:solidFill>
                  <a:schemeClr val="bg1"/>
                </a:solidFill>
              </a:rPr>
              <a:t> </a:t>
            </a:r>
            <a:endParaRPr lang="en-US" sz="2400" dirty="0">
              <a:solidFill>
                <a:schemeClr val="bg1"/>
              </a:solidFill>
              <a:effectLst/>
              <a:ea typeface="Times New Roman" panose="02020603050405020304" pitchFamily="18" charset="0"/>
            </a:endParaRPr>
          </a:p>
        </p:txBody>
      </p:sp>
      <p:pic>
        <p:nvPicPr>
          <p:cNvPr id="12" name="Content Placeholder 8">
            <a:extLst>
              <a:ext uri="{FF2B5EF4-FFF2-40B4-BE49-F238E27FC236}">
                <a16:creationId xmlns:a16="http://schemas.microsoft.com/office/drawing/2014/main" id="{27AC5062-531C-1B4F-AF81-DC0958700B5C}"/>
              </a:ext>
            </a:extLst>
          </p:cNvPr>
          <p:cNvPicPr>
            <a:picLocks noChangeAspect="1"/>
          </p:cNvPicPr>
          <p:nvPr/>
        </p:nvPicPr>
        <p:blipFill>
          <a:blip r:embed="rId4"/>
          <a:stretch>
            <a:fillRect/>
          </a:stretch>
        </p:blipFill>
        <p:spPr>
          <a:xfrm rot="16200000">
            <a:off x="-1412713" y="1384300"/>
            <a:ext cx="6921427" cy="4089400"/>
          </a:xfrm>
          <a:prstGeom prst="rect">
            <a:avLst/>
          </a:prstGeom>
        </p:spPr>
      </p:pic>
      <p:pic>
        <p:nvPicPr>
          <p:cNvPr id="8" name="Picture 7">
            <a:extLst>
              <a:ext uri="{FF2B5EF4-FFF2-40B4-BE49-F238E27FC236}">
                <a16:creationId xmlns:a16="http://schemas.microsoft.com/office/drawing/2014/main" id="{9E6B971F-C804-6A4C-9D9C-1E79DAF04B11}"/>
              </a:ext>
            </a:extLst>
          </p:cNvPr>
          <p:cNvPicPr>
            <a:picLocks noChangeAspect="1"/>
          </p:cNvPicPr>
          <p:nvPr/>
        </p:nvPicPr>
        <p:blipFill>
          <a:blip r:embed="rId5"/>
          <a:stretch>
            <a:fillRect/>
          </a:stretch>
        </p:blipFill>
        <p:spPr>
          <a:xfrm>
            <a:off x="4089400" y="1883337"/>
            <a:ext cx="3930650" cy="3002347"/>
          </a:xfrm>
          <a:prstGeom prst="rect">
            <a:avLst/>
          </a:prstGeom>
        </p:spPr>
      </p:pic>
      <p:sp>
        <p:nvSpPr>
          <p:cNvPr id="14" name="TextBox 13">
            <a:extLst>
              <a:ext uri="{FF2B5EF4-FFF2-40B4-BE49-F238E27FC236}">
                <a16:creationId xmlns:a16="http://schemas.microsoft.com/office/drawing/2014/main" id="{D82E43A6-EC22-D94F-B7DB-7AE3B366AAC3}"/>
              </a:ext>
            </a:extLst>
          </p:cNvPr>
          <p:cNvSpPr txBox="1"/>
          <p:nvPr/>
        </p:nvSpPr>
        <p:spPr>
          <a:xfrm>
            <a:off x="1171682" y="6027951"/>
            <a:ext cx="4089400" cy="415498"/>
          </a:xfrm>
          <a:prstGeom prst="rect">
            <a:avLst/>
          </a:prstGeom>
          <a:noFill/>
        </p:spPr>
        <p:txBody>
          <a:bodyPr wrap="square" rtlCol="0">
            <a:spAutoFit/>
          </a:bodyPr>
          <a:lstStyle/>
          <a:p>
            <a:r>
              <a:rPr lang="en-US" sz="1050" dirty="0">
                <a:hlinkClick r:id="rId6"/>
              </a:rPr>
              <a:t>https://www.globalmedia.mx/articles/Indagan-miles-de-botellas-de-agua-abandonadas-eran-para-v%C3%ADctimas-de-Mar%C3%ADa-</a:t>
            </a:r>
            <a:endParaRPr lang="en-US" sz="1050" dirty="0"/>
          </a:p>
        </p:txBody>
      </p:sp>
      <p:pic>
        <p:nvPicPr>
          <p:cNvPr id="11" name="Audio 10">
            <a:hlinkClick r:id="" action="ppaction://media"/>
            <a:extLst>
              <a:ext uri="{FF2B5EF4-FFF2-40B4-BE49-F238E27FC236}">
                <a16:creationId xmlns:a16="http://schemas.microsoft.com/office/drawing/2014/main" id="{7CF68FF5-C18A-1244-A9A3-77CA7B0F78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60762829"/>
      </p:ext>
    </p:extLst>
  </p:cSld>
  <p:clrMapOvr>
    <a:masterClrMapping/>
  </p:clrMapOvr>
  <mc:AlternateContent xmlns:mc="http://schemas.openxmlformats.org/markup-compatibility/2006">
    <mc:Choice xmlns:p14="http://schemas.microsoft.com/office/powerpoint/2010/main" Requires="p14">
      <p:transition spd="slow" p14:dur="2000" advTm="37704"/>
    </mc:Choice>
    <mc:Fallback>
      <p:transition spd="slow" advTm="37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person, outdoor, child, group&#10;&#10;Description automatically generated">
            <a:extLst>
              <a:ext uri="{FF2B5EF4-FFF2-40B4-BE49-F238E27FC236}">
                <a16:creationId xmlns:a16="http://schemas.microsoft.com/office/drawing/2014/main" id="{247379AF-B926-49ED-9A80-B1F3EC0BFCE9}"/>
              </a:ext>
            </a:extLst>
          </p:cNvPr>
          <p:cNvPicPr>
            <a:picLocks noGrp="1" noChangeAspect="1"/>
          </p:cNvPicPr>
          <p:nvPr>
            <p:ph idx="1"/>
          </p:nvPr>
        </p:nvPicPr>
        <p:blipFill rotWithShape="1">
          <a:blip r:embed="rId4"/>
          <a:srcRect t="284" b="15463"/>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115A7AF-87E2-8146-8281-97AE1EF170D6}"/>
              </a:ext>
            </a:extLst>
          </p:cNvPr>
          <p:cNvSpPr txBox="1"/>
          <p:nvPr/>
        </p:nvSpPr>
        <p:spPr>
          <a:xfrm>
            <a:off x="7210261" y="6106885"/>
            <a:ext cx="4784272" cy="523220"/>
          </a:xfrm>
          <a:prstGeom prst="rect">
            <a:avLst/>
          </a:prstGeom>
          <a:noFill/>
        </p:spPr>
        <p:txBody>
          <a:bodyPr wrap="square" rtlCol="0">
            <a:spAutoFit/>
          </a:bodyPr>
          <a:lstStyle/>
          <a:p>
            <a:pPr algn="r"/>
            <a:r>
              <a:rPr lang="en-US" sz="1400" dirty="0">
                <a:hlinkClick r:id="rId5"/>
              </a:rPr>
              <a:t>https://www.fromthegrapevine.com/nature/people-helping-puerto-rico-hurricane-maria</a:t>
            </a:r>
            <a:endParaRPr lang="en-US" sz="1400" dirty="0"/>
          </a:p>
        </p:txBody>
      </p:sp>
      <p:pic>
        <p:nvPicPr>
          <p:cNvPr id="3" name="Audio 2">
            <a:hlinkClick r:id="" action="ppaction://media"/>
            <a:extLst>
              <a:ext uri="{FF2B5EF4-FFF2-40B4-BE49-F238E27FC236}">
                <a16:creationId xmlns:a16="http://schemas.microsoft.com/office/drawing/2014/main" id="{280D4E1B-15D7-CB40-9405-11F248CB32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43414105"/>
      </p:ext>
    </p:extLst>
  </p:cSld>
  <p:clrMapOvr>
    <a:masterClrMapping/>
  </p:clrMapOvr>
  <mc:AlternateContent xmlns:mc="http://schemas.openxmlformats.org/markup-compatibility/2006">
    <mc:Choice xmlns:p14="http://schemas.microsoft.com/office/powerpoint/2010/main" Requires="p14">
      <p:transition spd="slow" p14:dur="2000" advTm="2013"/>
    </mc:Choice>
    <mc:Fallback>
      <p:transition spd="slow" advTm="2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alpha val="44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EC2FDF-E85D-3848-8E8B-FC28B74F3ED4}"/>
              </a:ext>
            </a:extLst>
          </p:cNvPr>
          <p:cNvSpPr/>
          <p:nvPr/>
        </p:nvSpPr>
        <p:spPr>
          <a:xfrm>
            <a:off x="0" y="0"/>
            <a:ext cx="12188951" cy="6858000"/>
          </a:xfrm>
          <a:prstGeom prst="rect">
            <a:avLst/>
          </a:prstGeom>
          <a:solidFill>
            <a:srgbClr val="4653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DD712E-E1B1-4A8A-8081-EC2A1D3734FA}"/>
              </a:ext>
            </a:extLst>
          </p:cNvPr>
          <p:cNvSpPr>
            <a:spLocks noGrp="1"/>
          </p:cNvSpPr>
          <p:nvPr>
            <p:ph type="title"/>
          </p:nvPr>
        </p:nvSpPr>
        <p:spPr>
          <a:xfrm>
            <a:off x="6621833" y="-47283"/>
            <a:ext cx="4783697" cy="1410346"/>
          </a:xfrm>
        </p:spPr>
        <p:txBody>
          <a:bodyPr anchor="b">
            <a:normAutofit/>
          </a:bodyPr>
          <a:lstStyle/>
          <a:p>
            <a:r>
              <a:rPr lang="en-US" sz="4000" dirty="0">
                <a:solidFill>
                  <a:schemeClr val="bg1"/>
                </a:solidFill>
              </a:rPr>
              <a:t>Diagnostic Reagents</a:t>
            </a:r>
            <a:endParaRPr lang="en-PR" sz="4000" dirty="0">
              <a:solidFill>
                <a:schemeClr val="bg1"/>
              </a:solidFill>
            </a:endParaRPr>
          </a:p>
        </p:txBody>
      </p:sp>
      <p:sp>
        <p:nvSpPr>
          <p:cNvPr id="4" name="Content Placeholder 3">
            <a:extLst>
              <a:ext uri="{FF2B5EF4-FFF2-40B4-BE49-F238E27FC236}">
                <a16:creationId xmlns:a16="http://schemas.microsoft.com/office/drawing/2014/main" id="{C9199363-D00A-4151-BE3D-1DB431E62F35}"/>
              </a:ext>
            </a:extLst>
          </p:cNvPr>
          <p:cNvSpPr>
            <a:spLocks noGrp="1"/>
          </p:cNvSpPr>
          <p:nvPr>
            <p:ph idx="1"/>
          </p:nvPr>
        </p:nvSpPr>
        <p:spPr>
          <a:xfrm>
            <a:off x="6922976" y="4774589"/>
            <a:ext cx="4181409" cy="3615017"/>
          </a:xfrm>
        </p:spPr>
        <p:txBody>
          <a:bodyPr>
            <a:normAutofit/>
          </a:bodyPr>
          <a:lstStyle/>
          <a:p>
            <a:r>
              <a:rPr lang="en-US" sz="2400" dirty="0">
                <a:solidFill>
                  <a:schemeClr val="bg1"/>
                </a:solidFill>
              </a:rPr>
              <a:t>Puerto Rico exports diagnostic reagents, and has been criticized for continuing to do so after the pandemic</a:t>
            </a:r>
          </a:p>
        </p:txBody>
      </p:sp>
      <p:pic>
        <p:nvPicPr>
          <p:cNvPr id="6" name="Picture 5">
            <a:extLst>
              <a:ext uri="{FF2B5EF4-FFF2-40B4-BE49-F238E27FC236}">
                <a16:creationId xmlns:a16="http://schemas.microsoft.com/office/drawing/2014/main" id="{7C992BEF-A1DC-5548-BDEA-E7C2DB315227}"/>
              </a:ext>
            </a:extLst>
          </p:cNvPr>
          <p:cNvPicPr>
            <a:picLocks noChangeAspect="1"/>
          </p:cNvPicPr>
          <p:nvPr/>
        </p:nvPicPr>
        <p:blipFill>
          <a:blip r:embed="rId4"/>
          <a:stretch>
            <a:fillRect/>
          </a:stretch>
        </p:blipFill>
        <p:spPr>
          <a:xfrm>
            <a:off x="6230437" y="1363063"/>
            <a:ext cx="5566490" cy="3208632"/>
          </a:xfrm>
          <a:prstGeom prst="rect">
            <a:avLst/>
          </a:prstGeom>
        </p:spPr>
      </p:pic>
      <p:pic>
        <p:nvPicPr>
          <p:cNvPr id="14" name="Picture 13">
            <a:extLst>
              <a:ext uri="{FF2B5EF4-FFF2-40B4-BE49-F238E27FC236}">
                <a16:creationId xmlns:a16="http://schemas.microsoft.com/office/drawing/2014/main" id="{21632601-319C-7D49-97D8-FCB5BEDE2FA5}"/>
              </a:ext>
            </a:extLst>
          </p:cNvPr>
          <p:cNvPicPr>
            <a:picLocks noChangeAspect="1"/>
          </p:cNvPicPr>
          <p:nvPr/>
        </p:nvPicPr>
        <p:blipFill>
          <a:blip r:embed="rId5"/>
          <a:stretch>
            <a:fillRect/>
          </a:stretch>
        </p:blipFill>
        <p:spPr>
          <a:xfrm>
            <a:off x="3278824" y="1347117"/>
            <a:ext cx="2505679" cy="3224578"/>
          </a:xfrm>
          <a:prstGeom prst="rect">
            <a:avLst/>
          </a:prstGeom>
        </p:spPr>
      </p:pic>
      <p:sp>
        <p:nvSpPr>
          <p:cNvPr id="9" name="Rectangle 8">
            <a:extLst>
              <a:ext uri="{FF2B5EF4-FFF2-40B4-BE49-F238E27FC236}">
                <a16:creationId xmlns:a16="http://schemas.microsoft.com/office/drawing/2014/main" id="{560C8887-0ECD-8143-8153-C7FC471E0E39}"/>
              </a:ext>
            </a:extLst>
          </p:cNvPr>
          <p:cNvSpPr/>
          <p:nvPr/>
        </p:nvSpPr>
        <p:spPr>
          <a:xfrm>
            <a:off x="716955" y="2262546"/>
            <a:ext cx="2561868" cy="3074952"/>
          </a:xfrm>
          <a:prstGeom prst="rect">
            <a:avLst/>
          </a:prstGeom>
          <a:solidFill>
            <a:srgbClr val="262F0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“Pero a </a:t>
            </a:r>
            <a:r>
              <a:rPr lang="en-US" sz="1600" dirty="0" err="1">
                <a:solidFill>
                  <a:schemeClr val="bg1"/>
                </a:solidFill>
              </a:rPr>
              <a:t>medida</a:t>
            </a:r>
            <a:r>
              <a:rPr lang="en-US" sz="1600" dirty="0">
                <a:solidFill>
                  <a:schemeClr val="bg1"/>
                </a:solidFill>
              </a:rPr>
              <a:t> que el </a:t>
            </a:r>
            <a:r>
              <a:rPr lang="en-US" sz="1600" dirty="0" err="1">
                <a:solidFill>
                  <a:schemeClr val="bg1"/>
                </a:solidFill>
              </a:rPr>
              <a:t>país</a:t>
            </a:r>
            <a:r>
              <a:rPr lang="en-US" sz="1600" dirty="0">
                <a:solidFill>
                  <a:schemeClr val="bg1"/>
                </a:solidFill>
              </a:rPr>
              <a:t> se </a:t>
            </a:r>
            <a:r>
              <a:rPr lang="en-US" sz="1600" dirty="0" err="1">
                <a:solidFill>
                  <a:schemeClr val="bg1"/>
                </a:solidFill>
              </a:rPr>
              <a:t>enfrenta</a:t>
            </a:r>
            <a:r>
              <a:rPr lang="en-US" sz="1600" dirty="0">
                <a:solidFill>
                  <a:schemeClr val="bg1"/>
                </a:solidFill>
              </a:rPr>
              <a:t> a la </a:t>
            </a:r>
            <a:r>
              <a:rPr lang="en-US" sz="1600" dirty="0" err="1">
                <a:solidFill>
                  <a:schemeClr val="bg1"/>
                </a:solidFill>
              </a:rPr>
              <a:t>pandemia</a:t>
            </a:r>
            <a:r>
              <a:rPr lang="en-US" sz="1600" dirty="0">
                <a:solidFill>
                  <a:schemeClr val="bg1"/>
                </a:solidFill>
              </a:rPr>
              <a:t> de COVID-19, las </a:t>
            </a:r>
            <a:r>
              <a:rPr lang="en-US" sz="1600" dirty="0" err="1">
                <a:solidFill>
                  <a:schemeClr val="bg1"/>
                </a:solidFill>
              </a:rPr>
              <a:t>compañías</a:t>
            </a:r>
            <a:r>
              <a:rPr lang="en-US" sz="1600" dirty="0">
                <a:solidFill>
                  <a:schemeClr val="bg1"/>
                </a:solidFill>
              </a:rPr>
              <a:t> </a:t>
            </a:r>
            <a:r>
              <a:rPr lang="en-US" sz="1600" dirty="0" err="1">
                <a:solidFill>
                  <a:schemeClr val="bg1"/>
                </a:solidFill>
              </a:rPr>
              <a:t>farmacéuticas</a:t>
            </a:r>
            <a:r>
              <a:rPr lang="en-US" sz="1600" dirty="0">
                <a:solidFill>
                  <a:schemeClr val="bg1"/>
                </a:solidFill>
              </a:rPr>
              <a:t>, y las </a:t>
            </a:r>
            <a:r>
              <a:rPr lang="en-US" sz="1600" dirty="0" err="1">
                <a:solidFill>
                  <a:schemeClr val="bg1"/>
                </a:solidFill>
              </a:rPr>
              <a:t>pruebas</a:t>
            </a:r>
            <a:r>
              <a:rPr lang="en-US" sz="1600" dirty="0">
                <a:solidFill>
                  <a:schemeClr val="bg1"/>
                </a:solidFill>
              </a:rPr>
              <a:t> y </a:t>
            </a:r>
            <a:r>
              <a:rPr lang="en-US" sz="1600" dirty="0" err="1">
                <a:solidFill>
                  <a:schemeClr val="bg1"/>
                </a:solidFill>
              </a:rPr>
              <a:t>los</a:t>
            </a:r>
            <a:r>
              <a:rPr lang="en-US" sz="1600" dirty="0">
                <a:solidFill>
                  <a:schemeClr val="bg1"/>
                </a:solidFill>
              </a:rPr>
              <a:t> </a:t>
            </a:r>
            <a:r>
              <a:rPr lang="en-US" sz="1600" dirty="0" err="1">
                <a:solidFill>
                  <a:schemeClr val="bg1"/>
                </a:solidFill>
              </a:rPr>
              <a:t>reactivos</a:t>
            </a:r>
            <a:r>
              <a:rPr lang="en-US" sz="1600" dirty="0">
                <a:solidFill>
                  <a:schemeClr val="bg1"/>
                </a:solidFill>
              </a:rPr>
              <a:t> que </a:t>
            </a:r>
            <a:r>
              <a:rPr lang="en-US" sz="1600" dirty="0" err="1">
                <a:solidFill>
                  <a:schemeClr val="bg1"/>
                </a:solidFill>
              </a:rPr>
              <a:t>producen</a:t>
            </a:r>
            <a:r>
              <a:rPr lang="en-US" sz="1600" dirty="0">
                <a:solidFill>
                  <a:schemeClr val="bg1"/>
                </a:solidFill>
              </a:rPr>
              <a:t>, </a:t>
            </a:r>
            <a:r>
              <a:rPr lang="en-US" sz="1600" dirty="0" err="1">
                <a:solidFill>
                  <a:schemeClr val="bg1"/>
                </a:solidFill>
              </a:rPr>
              <a:t>han</a:t>
            </a:r>
            <a:r>
              <a:rPr lang="en-US" sz="1600" dirty="0">
                <a:solidFill>
                  <a:schemeClr val="bg1"/>
                </a:solidFill>
              </a:rPr>
              <a:t> </a:t>
            </a:r>
            <a:r>
              <a:rPr lang="en-US" sz="1600" dirty="0" err="1">
                <a:solidFill>
                  <a:schemeClr val="bg1"/>
                </a:solidFill>
              </a:rPr>
              <a:t>tenido</a:t>
            </a:r>
            <a:r>
              <a:rPr lang="en-US" sz="1600" dirty="0">
                <a:solidFill>
                  <a:schemeClr val="bg1"/>
                </a:solidFill>
              </a:rPr>
              <a:t> </a:t>
            </a:r>
            <a:r>
              <a:rPr lang="en-US" sz="1600" dirty="0" err="1">
                <a:solidFill>
                  <a:schemeClr val="bg1"/>
                </a:solidFill>
              </a:rPr>
              <a:t>poca</a:t>
            </a:r>
            <a:r>
              <a:rPr lang="en-US" sz="1600" dirty="0">
                <a:solidFill>
                  <a:schemeClr val="bg1"/>
                </a:solidFill>
              </a:rPr>
              <a:t> </a:t>
            </a:r>
            <a:r>
              <a:rPr lang="en-US" sz="1600" dirty="0" err="1">
                <a:solidFill>
                  <a:schemeClr val="bg1"/>
                </a:solidFill>
              </a:rPr>
              <a:t>presencia</a:t>
            </a:r>
            <a:r>
              <a:rPr lang="en-US" sz="1600" dirty="0">
                <a:solidFill>
                  <a:schemeClr val="bg1"/>
                </a:solidFill>
              </a:rPr>
              <a:t> </a:t>
            </a:r>
            <a:r>
              <a:rPr lang="en-US" sz="1600" dirty="0" err="1">
                <a:solidFill>
                  <a:schemeClr val="bg1"/>
                </a:solidFill>
              </a:rPr>
              <a:t>en</a:t>
            </a:r>
            <a:r>
              <a:rPr lang="en-US" sz="1600" dirty="0">
                <a:solidFill>
                  <a:schemeClr val="bg1"/>
                </a:solidFill>
              </a:rPr>
              <a:t> la crisis.”</a:t>
            </a:r>
          </a:p>
          <a:p>
            <a:r>
              <a:rPr lang="en-US" sz="1100" dirty="0">
                <a:solidFill>
                  <a:schemeClr val="bg1"/>
                </a:solidFill>
                <a:hlinkClick r:id="rId6">
                  <a:extLst>
                    <a:ext uri="{A12FA001-AC4F-418D-AE19-62706E023703}">
                      <ahyp:hlinkClr xmlns:ahyp="http://schemas.microsoft.com/office/drawing/2018/hyperlinkcolor" val="tx"/>
                    </a:ext>
                  </a:extLst>
                </a:hlinkClick>
              </a:rPr>
              <a:t>http://hedgeclippers.org/pain-and-profit-covid-19-profiteers-in-puerto-rico/</a:t>
            </a:r>
            <a:r>
              <a:rPr lang="en-US" sz="1100" dirty="0">
                <a:solidFill>
                  <a:schemeClr val="bg1"/>
                </a:solidFill>
              </a:rPr>
              <a:t>, p. 3.</a:t>
            </a:r>
          </a:p>
        </p:txBody>
      </p:sp>
      <p:pic>
        <p:nvPicPr>
          <p:cNvPr id="10" name="Audio 9">
            <a:hlinkClick r:id="" action="ppaction://media"/>
            <a:extLst>
              <a:ext uri="{FF2B5EF4-FFF2-40B4-BE49-F238E27FC236}">
                <a16:creationId xmlns:a16="http://schemas.microsoft.com/office/drawing/2014/main" id="{05E86964-3D0F-5140-80CA-322F080796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42778573"/>
      </p:ext>
    </p:extLst>
  </p:cSld>
  <p:clrMapOvr>
    <a:masterClrMapping/>
  </p:clrMapOvr>
  <mc:AlternateContent xmlns:mc="http://schemas.openxmlformats.org/markup-compatibility/2006">
    <mc:Choice xmlns:p14="http://schemas.microsoft.com/office/powerpoint/2010/main" Requires="p14">
      <p:transition spd="slow" p14:dur="2000" advTm="51343"/>
    </mc:Choice>
    <mc:Fallback>
      <p:transition spd="slow" advTm="51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outdoor, grass, building, track&#10;&#10;Description automatically generated">
            <a:extLst>
              <a:ext uri="{FF2B5EF4-FFF2-40B4-BE49-F238E27FC236}">
                <a16:creationId xmlns:a16="http://schemas.microsoft.com/office/drawing/2014/main" id="{295A9012-567F-4592-A668-281AA046D7DF}"/>
              </a:ext>
            </a:extLst>
          </p:cNvPr>
          <p:cNvPicPr>
            <a:picLocks noGrp="1" noChangeAspect="1"/>
          </p:cNvPicPr>
          <p:nvPr>
            <p:ph idx="1"/>
          </p:nvPr>
        </p:nvPicPr>
        <p:blipFill rotWithShape="1">
          <a:blip r:embed="rId4"/>
          <a:srcRect t="19"/>
          <a:stretch/>
        </p:blipFill>
        <p:spPr>
          <a:xfrm>
            <a:off x="-1504" y="0"/>
            <a:ext cx="12191980" cy="6856718"/>
          </a:xfrm>
          <a:prstGeom prst="rect">
            <a:avLst/>
          </a:prstGeom>
        </p:spPr>
      </p:pic>
      <p:pic>
        <p:nvPicPr>
          <p:cNvPr id="6" name="Content Placeholder 4">
            <a:extLst>
              <a:ext uri="{FF2B5EF4-FFF2-40B4-BE49-F238E27FC236}">
                <a16:creationId xmlns:a16="http://schemas.microsoft.com/office/drawing/2014/main" id="{A27C682B-8759-8A4A-95C4-90338AD2673D}"/>
              </a:ext>
            </a:extLst>
          </p:cNvPr>
          <p:cNvPicPr>
            <a:picLocks noChangeAspect="1"/>
          </p:cNvPicPr>
          <p:nvPr/>
        </p:nvPicPr>
        <p:blipFill>
          <a:blip r:embed="rId5"/>
          <a:stretch>
            <a:fillRect/>
          </a:stretch>
        </p:blipFill>
        <p:spPr>
          <a:xfrm>
            <a:off x="0" y="0"/>
            <a:ext cx="12192000" cy="6856718"/>
          </a:xfrm>
          <a:prstGeom prst="rect">
            <a:avLst/>
          </a:prstGeom>
        </p:spPr>
      </p:pic>
      <p:sp>
        <p:nvSpPr>
          <p:cNvPr id="8" name="TextBox 7">
            <a:extLst>
              <a:ext uri="{FF2B5EF4-FFF2-40B4-BE49-F238E27FC236}">
                <a16:creationId xmlns:a16="http://schemas.microsoft.com/office/drawing/2014/main" id="{FE202DD8-D8B3-BB4D-8507-E4AC8705B512}"/>
              </a:ext>
            </a:extLst>
          </p:cNvPr>
          <p:cNvSpPr txBox="1"/>
          <p:nvPr/>
        </p:nvSpPr>
        <p:spPr>
          <a:xfrm>
            <a:off x="481086" y="5059129"/>
            <a:ext cx="11226800" cy="830997"/>
          </a:xfrm>
          <a:prstGeom prst="rect">
            <a:avLst/>
          </a:prstGeom>
          <a:solidFill>
            <a:srgbClr val="46531A">
              <a:alpha val="65000"/>
            </a:srgbClr>
          </a:solidFill>
          <a:ln>
            <a:noFill/>
          </a:ln>
        </p:spPr>
        <p:txBody>
          <a:bodyPr wrap="square" rtlCol="0">
            <a:spAutoFit/>
          </a:bodyPr>
          <a:lstStyle/>
          <a:p>
            <a:pPr algn="ctr"/>
            <a:r>
              <a:rPr lang="en-US" sz="2400" dirty="0">
                <a:solidFill>
                  <a:schemeClr val="bg2"/>
                </a:solidFill>
              </a:rPr>
              <a:t>This research project was supported by the Resiliency and Business Innovation Program from Puerto Rico’s Science, Technology and Research Trust. </a:t>
            </a:r>
            <a:endParaRPr lang="en-PR" sz="2400" dirty="0">
              <a:solidFill>
                <a:schemeClr val="bg1"/>
              </a:solidFill>
            </a:endParaRPr>
          </a:p>
        </p:txBody>
      </p:sp>
      <p:pic>
        <p:nvPicPr>
          <p:cNvPr id="12" name="Audio 11">
            <a:hlinkClick r:id="" action="ppaction://media"/>
            <a:extLst>
              <a:ext uri="{FF2B5EF4-FFF2-40B4-BE49-F238E27FC236}">
                <a16:creationId xmlns:a16="http://schemas.microsoft.com/office/drawing/2014/main" id="{BEC66020-EF5A-FB44-80DE-81C5702D34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7781198"/>
      </p:ext>
    </p:extLst>
  </p:cSld>
  <p:clrMapOvr>
    <a:masterClrMapping/>
  </p:clrMapOvr>
  <mc:AlternateContent xmlns:mc="http://schemas.openxmlformats.org/markup-compatibility/2006">
    <mc:Choice xmlns:p14="http://schemas.microsoft.com/office/powerpoint/2010/main" Requires="p14">
      <p:transition spd="slow" p14:dur="2000" advTm="2129"/>
    </mc:Choice>
    <mc:Fallback>
      <p:transition spd="slow" advTm="2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40FD8EA-E2BB-E14E-B6E9-0720D19A4F94}"/>
              </a:ext>
            </a:extLst>
          </p:cNvPr>
          <p:cNvSpPr/>
          <p:nvPr/>
        </p:nvSpPr>
        <p:spPr>
          <a:xfrm>
            <a:off x="0" y="12775"/>
            <a:ext cx="12192000" cy="6845225"/>
          </a:xfrm>
          <a:prstGeom prst="rect">
            <a:avLst/>
          </a:prstGeom>
          <a:solidFill>
            <a:srgbClr val="4653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786DB0DF-62E9-704C-9CA2-20452CB4EC42}"/>
              </a:ext>
            </a:extLst>
          </p:cNvPr>
          <p:cNvPicPr>
            <a:picLocks noGrp="1" noChangeAspect="1"/>
          </p:cNvPicPr>
          <p:nvPr>
            <p:ph idx="1"/>
          </p:nvPr>
        </p:nvPicPr>
        <p:blipFill>
          <a:blip r:embed="rId4"/>
          <a:stretch>
            <a:fillRect/>
          </a:stretch>
        </p:blipFill>
        <p:spPr>
          <a:xfrm>
            <a:off x="6664987" y="1060863"/>
            <a:ext cx="4558748" cy="4067727"/>
          </a:xfrm>
        </p:spPr>
      </p:pic>
      <p:sp>
        <p:nvSpPr>
          <p:cNvPr id="7" name="Rectangle 6">
            <a:extLst>
              <a:ext uri="{FF2B5EF4-FFF2-40B4-BE49-F238E27FC236}">
                <a16:creationId xmlns:a16="http://schemas.microsoft.com/office/drawing/2014/main" id="{59425D77-6DFB-694E-8A1A-04D4B5406047}"/>
              </a:ext>
            </a:extLst>
          </p:cNvPr>
          <p:cNvSpPr/>
          <p:nvPr/>
        </p:nvSpPr>
        <p:spPr>
          <a:xfrm>
            <a:off x="966743" y="847957"/>
            <a:ext cx="5346700" cy="2246769"/>
          </a:xfrm>
          <a:prstGeom prst="rect">
            <a:avLst/>
          </a:prstGeom>
        </p:spPr>
        <p:txBody>
          <a:bodyPr wrap="square">
            <a:spAutoFit/>
          </a:bodyPr>
          <a:lstStyle/>
          <a:p>
            <a:r>
              <a:rPr lang="en-US" sz="2800" dirty="0">
                <a:solidFill>
                  <a:schemeClr val="bg1"/>
                </a:solidFill>
                <a:latin typeface="Helvetica" pitchFamily="2" charset="0"/>
              </a:rPr>
              <a:t>Figure 13 illustrates the dependency on Asian places of receipt for the subset of cases</a:t>
            </a:r>
          </a:p>
          <a:p>
            <a:r>
              <a:rPr lang="en-US" sz="2800" dirty="0">
                <a:solidFill>
                  <a:schemeClr val="bg1"/>
                </a:solidFill>
                <a:latin typeface="Helvetica" pitchFamily="2" charset="0"/>
              </a:rPr>
              <a:t>available in the Import Key database. </a:t>
            </a:r>
            <a:endParaRPr lang="en-US" sz="2800" dirty="0">
              <a:solidFill>
                <a:schemeClr val="bg1"/>
              </a:solidFill>
              <a:effectLst/>
              <a:latin typeface="Helvetica" pitchFamily="2" charset="0"/>
            </a:endParaRPr>
          </a:p>
        </p:txBody>
      </p:sp>
      <p:pic>
        <p:nvPicPr>
          <p:cNvPr id="8" name="Content Placeholder 12">
            <a:extLst>
              <a:ext uri="{FF2B5EF4-FFF2-40B4-BE49-F238E27FC236}">
                <a16:creationId xmlns:a16="http://schemas.microsoft.com/office/drawing/2014/main" id="{1AF98315-2D91-DC47-934B-9009994D2F84}"/>
              </a:ext>
            </a:extLst>
          </p:cNvPr>
          <p:cNvPicPr>
            <a:picLocks noChangeAspect="1"/>
          </p:cNvPicPr>
          <p:nvPr/>
        </p:nvPicPr>
        <p:blipFill>
          <a:blip r:embed="rId5"/>
          <a:stretch>
            <a:fillRect/>
          </a:stretch>
        </p:blipFill>
        <p:spPr>
          <a:xfrm>
            <a:off x="2336562" y="3435387"/>
            <a:ext cx="4194313" cy="2677221"/>
          </a:xfrm>
          <a:prstGeom prst="rect">
            <a:avLst/>
          </a:prstGeom>
        </p:spPr>
      </p:pic>
      <p:pic>
        <p:nvPicPr>
          <p:cNvPr id="9" name="Audio 8">
            <a:hlinkClick r:id="" action="ppaction://media"/>
            <a:extLst>
              <a:ext uri="{FF2B5EF4-FFF2-40B4-BE49-F238E27FC236}">
                <a16:creationId xmlns:a16="http://schemas.microsoft.com/office/drawing/2014/main" id="{71D757B4-70A8-9A45-8073-68815B86B5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936481369"/>
      </p:ext>
    </p:extLst>
  </p:cSld>
  <p:clrMapOvr>
    <a:masterClrMapping/>
  </p:clrMapOvr>
  <mc:AlternateContent xmlns:mc="http://schemas.openxmlformats.org/markup-compatibility/2006">
    <mc:Choice xmlns:p14="http://schemas.microsoft.com/office/powerpoint/2010/main" Requires="p14">
      <p:transition spd="slow" p14:dur="2000" advTm="48725"/>
    </mc:Choice>
    <mc:Fallback>
      <p:transition spd="slow" advTm="48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B21E917-E133-7B40-A840-5D68ADCB34CB}"/>
              </a:ext>
            </a:extLst>
          </p:cNvPr>
          <p:cNvSpPr/>
          <p:nvPr/>
        </p:nvSpPr>
        <p:spPr>
          <a:xfrm>
            <a:off x="0" y="0"/>
            <a:ext cx="12192000" cy="6858000"/>
          </a:xfrm>
          <a:prstGeom prst="rect">
            <a:avLst/>
          </a:prstGeom>
          <a:solidFill>
            <a:srgbClr val="4653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010833" y="844758"/>
            <a:ext cx="2965877" cy="461665"/>
          </a:xfrm>
          <a:prstGeom prst="rect">
            <a:avLst/>
          </a:prstGeom>
          <a:noFill/>
        </p:spPr>
        <p:txBody>
          <a:bodyPr wrap="none" rtlCol="0">
            <a:spAutoFit/>
          </a:bodyPr>
          <a:lstStyle/>
          <a:p>
            <a:r>
              <a:rPr lang="es-ES_tradnl" sz="2400" dirty="0" err="1">
                <a:solidFill>
                  <a:schemeClr val="bg1"/>
                </a:solidFill>
              </a:rPr>
              <a:t>Barefoot</a:t>
            </a:r>
            <a:r>
              <a:rPr lang="es-ES_tradnl" sz="2400" dirty="0">
                <a:solidFill>
                  <a:schemeClr val="bg1"/>
                </a:solidFill>
              </a:rPr>
              <a:t> </a:t>
            </a:r>
            <a:r>
              <a:rPr lang="es-ES_tradnl" sz="2400" dirty="0" err="1">
                <a:solidFill>
                  <a:schemeClr val="bg1"/>
                </a:solidFill>
              </a:rPr>
              <a:t>College</a:t>
            </a:r>
            <a:r>
              <a:rPr lang="es-ES_tradnl" sz="2400" dirty="0">
                <a:solidFill>
                  <a:schemeClr val="bg1"/>
                </a:solidFill>
              </a:rPr>
              <a:t>-India</a:t>
            </a:r>
          </a:p>
        </p:txBody>
      </p:sp>
      <p:sp>
        <p:nvSpPr>
          <p:cNvPr id="6" name="Rectangle 5"/>
          <p:cNvSpPr/>
          <p:nvPr/>
        </p:nvSpPr>
        <p:spPr>
          <a:xfrm>
            <a:off x="4730309" y="6228835"/>
            <a:ext cx="8001000" cy="369332"/>
          </a:xfrm>
          <a:prstGeom prst="rect">
            <a:avLst/>
          </a:prstGeom>
        </p:spPr>
        <p:txBody>
          <a:bodyPr wrap="square">
            <a:spAutoFit/>
          </a:bodyPr>
          <a:lstStyle/>
          <a:p>
            <a:r>
              <a:rPr lang="es-ES_tradnl" sz="1200" dirty="0"/>
              <a:t>http://</a:t>
            </a:r>
            <a:r>
              <a:rPr lang="es-ES_tradnl" sz="1200" dirty="0" err="1"/>
              <a:t>www.barefootcollege.org</a:t>
            </a:r>
            <a:r>
              <a:rPr lang="es-ES_tradnl" sz="1200" dirty="0"/>
              <a:t>/</a:t>
            </a:r>
            <a:r>
              <a:rPr lang="es-ES_tradnl" sz="1200" dirty="0" err="1"/>
              <a:t>about</a:t>
            </a:r>
            <a:r>
              <a:rPr lang="es-ES_tradnl" sz="1200" dirty="0"/>
              <a:t>/</a:t>
            </a:r>
            <a:r>
              <a:rPr lang="es-ES_tradnl" sz="1200" dirty="0" err="1"/>
              <a:t>funding-collaboration</a:t>
            </a:r>
            <a:r>
              <a:rPr lang="es-ES_tradnl" dirty="0"/>
              <a:t>/</a:t>
            </a:r>
          </a:p>
        </p:txBody>
      </p:sp>
      <p:pic>
        <p:nvPicPr>
          <p:cNvPr id="7" name="Picture 6" descr="Screen Shot 2015-08-11 at 10.48.04 A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53542" y="843833"/>
            <a:ext cx="4177267" cy="1936531"/>
          </a:xfrm>
          <a:prstGeom prst="rect">
            <a:avLst/>
          </a:prstGeom>
        </p:spPr>
      </p:pic>
      <p:sp>
        <p:nvSpPr>
          <p:cNvPr id="3" name="Rectangle 2">
            <a:extLst>
              <a:ext uri="{FF2B5EF4-FFF2-40B4-BE49-F238E27FC236}">
                <a16:creationId xmlns:a16="http://schemas.microsoft.com/office/drawing/2014/main" id="{A612B568-2BC4-184D-A3B8-81086B2A6A07}"/>
              </a:ext>
            </a:extLst>
          </p:cNvPr>
          <p:cNvSpPr/>
          <p:nvPr/>
        </p:nvSpPr>
        <p:spPr>
          <a:xfrm>
            <a:off x="1230087" y="735711"/>
            <a:ext cx="2898913" cy="4524315"/>
          </a:xfrm>
          <a:prstGeom prst="rect">
            <a:avLst/>
          </a:prstGeom>
        </p:spPr>
        <p:txBody>
          <a:bodyPr wrap="square">
            <a:spAutoFit/>
          </a:bodyPr>
          <a:lstStyle/>
          <a:p>
            <a:r>
              <a:rPr lang="en-US" sz="2400" dirty="0">
                <a:solidFill>
                  <a:schemeClr val="bg1"/>
                </a:solidFill>
              </a:rPr>
              <a:t>“Se </a:t>
            </a:r>
            <a:r>
              <a:rPr lang="en-US" sz="2400" dirty="0" err="1">
                <a:solidFill>
                  <a:schemeClr val="bg1"/>
                </a:solidFill>
              </a:rPr>
              <a:t>brindo</a:t>
            </a:r>
            <a:r>
              <a:rPr lang="en-US" sz="2400" dirty="0">
                <a:solidFill>
                  <a:schemeClr val="bg1"/>
                </a:solidFill>
              </a:rPr>
              <a:t>́ </a:t>
            </a:r>
            <a:r>
              <a:rPr lang="en-US" sz="2400" dirty="0" err="1">
                <a:solidFill>
                  <a:schemeClr val="bg1"/>
                </a:solidFill>
              </a:rPr>
              <a:t>apoyo</a:t>
            </a:r>
            <a:r>
              <a:rPr lang="en-US" sz="2400" dirty="0">
                <a:solidFill>
                  <a:schemeClr val="bg1"/>
                </a:solidFill>
              </a:rPr>
              <a:t> a la </a:t>
            </a:r>
            <a:r>
              <a:rPr lang="en-US" sz="2400" dirty="0" err="1">
                <a:solidFill>
                  <a:schemeClr val="bg1"/>
                </a:solidFill>
              </a:rPr>
              <a:t>organización</a:t>
            </a:r>
            <a:r>
              <a:rPr lang="en-US" sz="2400" dirty="0">
                <a:solidFill>
                  <a:schemeClr val="bg1"/>
                </a:solidFill>
              </a:rPr>
              <a:t> sin fines de </a:t>
            </a:r>
            <a:r>
              <a:rPr lang="en-US" sz="2400" dirty="0" err="1">
                <a:solidFill>
                  <a:schemeClr val="bg1"/>
                </a:solidFill>
              </a:rPr>
              <a:t>lucro</a:t>
            </a:r>
            <a:r>
              <a:rPr lang="en-US" sz="2400" dirty="0">
                <a:solidFill>
                  <a:schemeClr val="bg1"/>
                </a:solidFill>
              </a:rPr>
              <a:t> Barefoot College, para </a:t>
            </a:r>
            <a:r>
              <a:rPr lang="en-US" sz="2400" dirty="0" err="1">
                <a:solidFill>
                  <a:schemeClr val="bg1"/>
                </a:solidFill>
              </a:rPr>
              <a:t>identificar</a:t>
            </a:r>
            <a:r>
              <a:rPr lang="en-US" sz="2400" dirty="0">
                <a:solidFill>
                  <a:schemeClr val="bg1"/>
                </a:solidFill>
              </a:rPr>
              <a:t> a </a:t>
            </a:r>
            <a:r>
              <a:rPr lang="en-US" sz="2400" dirty="0" err="1">
                <a:solidFill>
                  <a:schemeClr val="bg1"/>
                </a:solidFill>
              </a:rPr>
              <a:t>mujeres</a:t>
            </a:r>
            <a:r>
              <a:rPr lang="en-US" sz="2400" dirty="0">
                <a:solidFill>
                  <a:schemeClr val="bg1"/>
                </a:solidFill>
              </a:rPr>
              <a:t> </a:t>
            </a:r>
            <a:r>
              <a:rPr lang="en-US" sz="2400" dirty="0" err="1">
                <a:solidFill>
                  <a:schemeClr val="bg1"/>
                </a:solidFill>
              </a:rPr>
              <a:t>interesadas</a:t>
            </a:r>
            <a:r>
              <a:rPr lang="en-US" sz="2400" dirty="0">
                <a:solidFill>
                  <a:schemeClr val="bg1"/>
                </a:solidFill>
              </a:rPr>
              <a:t> </a:t>
            </a:r>
            <a:r>
              <a:rPr lang="en-US" sz="2400" dirty="0" err="1">
                <a:solidFill>
                  <a:schemeClr val="bg1"/>
                </a:solidFill>
              </a:rPr>
              <a:t>en</a:t>
            </a:r>
            <a:r>
              <a:rPr lang="en-US" sz="2400" dirty="0">
                <a:solidFill>
                  <a:schemeClr val="bg1"/>
                </a:solidFill>
              </a:rPr>
              <a:t> un </a:t>
            </a:r>
            <a:r>
              <a:rPr lang="en-US" sz="2400" dirty="0" err="1">
                <a:solidFill>
                  <a:schemeClr val="bg1"/>
                </a:solidFill>
              </a:rPr>
              <a:t>internado</a:t>
            </a:r>
            <a:r>
              <a:rPr lang="en-US" sz="2400" dirty="0">
                <a:solidFill>
                  <a:schemeClr val="bg1"/>
                </a:solidFill>
              </a:rPr>
              <a:t> que se </a:t>
            </a:r>
            <a:r>
              <a:rPr lang="en-US" sz="2400" dirty="0" err="1">
                <a:solidFill>
                  <a:schemeClr val="bg1"/>
                </a:solidFill>
              </a:rPr>
              <a:t>efectuó</a:t>
            </a:r>
            <a:r>
              <a:rPr lang="en-US" sz="2400" dirty="0">
                <a:solidFill>
                  <a:schemeClr val="bg1"/>
                </a:solidFill>
              </a:rPr>
              <a:t> </a:t>
            </a:r>
            <a:r>
              <a:rPr lang="en-US" sz="2400" dirty="0" err="1">
                <a:solidFill>
                  <a:schemeClr val="bg1"/>
                </a:solidFill>
              </a:rPr>
              <a:t>en</a:t>
            </a:r>
            <a:r>
              <a:rPr lang="en-US" sz="2400" dirty="0">
                <a:solidFill>
                  <a:schemeClr val="bg1"/>
                </a:solidFill>
              </a:rPr>
              <a:t> 2018, </a:t>
            </a:r>
            <a:r>
              <a:rPr lang="en-US" sz="2400" dirty="0" err="1">
                <a:solidFill>
                  <a:schemeClr val="bg1"/>
                </a:solidFill>
              </a:rPr>
              <a:t>sobre</a:t>
            </a:r>
            <a:r>
              <a:rPr lang="en-US" sz="2400" dirty="0">
                <a:solidFill>
                  <a:schemeClr val="bg1"/>
                </a:solidFill>
              </a:rPr>
              <a:t> la </a:t>
            </a:r>
            <a:r>
              <a:rPr lang="en-US" sz="2400" dirty="0" err="1">
                <a:solidFill>
                  <a:schemeClr val="bg1"/>
                </a:solidFill>
              </a:rPr>
              <a:t>construcción</a:t>
            </a:r>
            <a:r>
              <a:rPr lang="en-US" sz="2400" dirty="0">
                <a:solidFill>
                  <a:schemeClr val="bg1"/>
                </a:solidFill>
              </a:rPr>
              <a:t> e </a:t>
            </a:r>
            <a:r>
              <a:rPr lang="en-US" sz="2400" dirty="0" err="1">
                <a:solidFill>
                  <a:schemeClr val="bg1"/>
                </a:solidFill>
              </a:rPr>
              <a:t>instalación</a:t>
            </a:r>
            <a:r>
              <a:rPr lang="en-US" sz="2400" dirty="0">
                <a:solidFill>
                  <a:schemeClr val="bg1"/>
                </a:solidFill>
              </a:rPr>
              <a:t> de </a:t>
            </a:r>
            <a:r>
              <a:rPr lang="en-US" sz="2400" dirty="0" err="1">
                <a:solidFill>
                  <a:schemeClr val="bg1"/>
                </a:solidFill>
              </a:rPr>
              <a:t>placas</a:t>
            </a:r>
            <a:r>
              <a:rPr lang="en-US" sz="2400" dirty="0">
                <a:solidFill>
                  <a:schemeClr val="bg1"/>
                </a:solidFill>
              </a:rPr>
              <a:t> </a:t>
            </a:r>
            <a:r>
              <a:rPr lang="en-US" sz="2400" dirty="0" err="1">
                <a:solidFill>
                  <a:schemeClr val="bg1"/>
                </a:solidFill>
              </a:rPr>
              <a:t>solares</a:t>
            </a:r>
            <a:r>
              <a:rPr lang="en-US" sz="2400" dirty="0">
                <a:solidFill>
                  <a:schemeClr val="bg1"/>
                </a:solidFill>
              </a:rPr>
              <a:t> </a:t>
            </a:r>
            <a:r>
              <a:rPr lang="en-US" sz="2400" dirty="0" err="1">
                <a:solidFill>
                  <a:schemeClr val="bg1"/>
                </a:solidFill>
              </a:rPr>
              <a:t>en</a:t>
            </a:r>
            <a:r>
              <a:rPr lang="en-US" sz="2400" dirty="0">
                <a:solidFill>
                  <a:schemeClr val="bg1"/>
                </a:solidFill>
              </a:rPr>
              <a:t> </a:t>
            </a:r>
            <a:r>
              <a:rPr lang="en-US" sz="2400" dirty="0" err="1">
                <a:solidFill>
                  <a:schemeClr val="bg1"/>
                </a:solidFill>
              </a:rPr>
              <a:t>sus</a:t>
            </a:r>
            <a:r>
              <a:rPr lang="en-US" sz="2400" dirty="0">
                <a:solidFill>
                  <a:schemeClr val="bg1"/>
                </a:solidFill>
              </a:rPr>
              <a:t> </a:t>
            </a:r>
            <a:r>
              <a:rPr lang="en-US" sz="2400" dirty="0" err="1">
                <a:solidFill>
                  <a:schemeClr val="bg1"/>
                </a:solidFill>
              </a:rPr>
              <a:t>comunidades</a:t>
            </a:r>
            <a:r>
              <a:rPr lang="en-US" sz="2400" dirty="0">
                <a:solidFill>
                  <a:schemeClr val="bg1"/>
                </a:solidFill>
              </a:rPr>
              <a:t>.” </a:t>
            </a:r>
          </a:p>
        </p:txBody>
      </p:sp>
      <p:sp>
        <p:nvSpPr>
          <p:cNvPr id="9" name="TextBox 8">
            <a:extLst>
              <a:ext uri="{FF2B5EF4-FFF2-40B4-BE49-F238E27FC236}">
                <a16:creationId xmlns:a16="http://schemas.microsoft.com/office/drawing/2014/main" id="{7206F416-31DD-C741-B4DE-2A52CCC19A9E}"/>
              </a:ext>
            </a:extLst>
          </p:cNvPr>
          <p:cNvSpPr txBox="1"/>
          <p:nvPr/>
        </p:nvSpPr>
        <p:spPr>
          <a:xfrm>
            <a:off x="1654787" y="5769143"/>
            <a:ext cx="2898913" cy="854080"/>
          </a:xfrm>
          <a:prstGeom prst="rect">
            <a:avLst/>
          </a:prstGeom>
          <a:noFill/>
        </p:spPr>
        <p:txBody>
          <a:bodyPr wrap="square" rtlCol="0">
            <a:spAutoFit/>
          </a:bodyPr>
          <a:lstStyle/>
          <a:p>
            <a:pPr algn="r"/>
            <a:r>
              <a:rPr lang="en-US" sz="1050" dirty="0"/>
              <a:t>https://</a:t>
            </a:r>
            <a:r>
              <a:rPr lang="en-US" sz="1050" dirty="0" err="1"/>
              <a:t>www.bosquemodelopr.org</a:t>
            </a:r>
            <a:r>
              <a:rPr lang="en-US" sz="1050" dirty="0"/>
              <a:t>/</a:t>
            </a:r>
            <a:r>
              <a:rPr lang="en-US" sz="1050" dirty="0" err="1"/>
              <a:t>wp</a:t>
            </a:r>
            <a:r>
              <a:rPr lang="en-US" sz="1050" dirty="0"/>
              <a:t>-content/uploads/2018/04/Informe-de-Progreso-Anual-2018.pdf</a:t>
            </a:r>
          </a:p>
          <a:p>
            <a:pPr algn="r"/>
            <a:endParaRPr lang="en-US" dirty="0"/>
          </a:p>
        </p:txBody>
      </p:sp>
      <p:pic>
        <p:nvPicPr>
          <p:cNvPr id="12" name="Picture 11">
            <a:extLst>
              <a:ext uri="{FF2B5EF4-FFF2-40B4-BE49-F238E27FC236}">
                <a16:creationId xmlns:a16="http://schemas.microsoft.com/office/drawing/2014/main" id="{290C8E16-7BF7-BD4F-A6C5-3A74B835EB62}"/>
              </a:ext>
            </a:extLst>
          </p:cNvPr>
          <p:cNvPicPr>
            <a:picLocks noChangeAspect="1"/>
          </p:cNvPicPr>
          <p:nvPr/>
        </p:nvPicPr>
        <p:blipFill>
          <a:blip r:embed="rId5"/>
          <a:stretch>
            <a:fillRect/>
          </a:stretch>
        </p:blipFill>
        <p:spPr>
          <a:xfrm>
            <a:off x="4553542" y="2787480"/>
            <a:ext cx="6108700" cy="3416300"/>
          </a:xfrm>
          <a:prstGeom prst="rect">
            <a:avLst/>
          </a:prstGeom>
        </p:spPr>
      </p:pic>
      <p:pic>
        <p:nvPicPr>
          <p:cNvPr id="14" name="Audio 13">
            <a:hlinkClick r:id="" action="ppaction://media"/>
            <a:extLst>
              <a:ext uri="{FF2B5EF4-FFF2-40B4-BE49-F238E27FC236}">
                <a16:creationId xmlns:a16="http://schemas.microsoft.com/office/drawing/2014/main" id="{B65F62E5-DFD2-8746-80EB-C0F9C38643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29004680"/>
      </p:ext>
    </p:extLst>
  </p:cSld>
  <p:clrMapOvr>
    <a:masterClrMapping/>
  </p:clrMapOvr>
  <mc:AlternateContent xmlns:mc="http://schemas.openxmlformats.org/markup-compatibility/2006">
    <mc:Choice xmlns:p14="http://schemas.microsoft.com/office/powerpoint/2010/main" Requires="p14">
      <p:transition spd="slow" p14:dur="2000" advTm="28970"/>
    </mc:Choice>
    <mc:Fallback>
      <p:transition spd="slow" advTm="28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7660A5-5BA1-A14E-9FEF-08BF125B4C57}"/>
              </a:ext>
            </a:extLst>
          </p:cNvPr>
          <p:cNvSpPr/>
          <p:nvPr/>
        </p:nvSpPr>
        <p:spPr>
          <a:xfrm>
            <a:off x="0" y="0"/>
            <a:ext cx="12192000" cy="6845225"/>
          </a:xfrm>
          <a:prstGeom prst="rect">
            <a:avLst/>
          </a:prstGeom>
          <a:solidFill>
            <a:srgbClr val="4653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017F05-4DFC-6748-9712-76F53631DC70}"/>
              </a:ext>
            </a:extLst>
          </p:cNvPr>
          <p:cNvSpPr>
            <a:spLocks noGrp="1"/>
          </p:cNvSpPr>
          <p:nvPr>
            <p:ph type="title"/>
          </p:nvPr>
        </p:nvSpPr>
        <p:spPr>
          <a:xfrm>
            <a:off x="571500" y="770996"/>
            <a:ext cx="11049000" cy="1325563"/>
          </a:xfrm>
        </p:spPr>
        <p:txBody>
          <a:bodyPr>
            <a:normAutofit fontScale="90000"/>
          </a:bodyPr>
          <a:lstStyle/>
          <a:p>
            <a:r>
              <a:rPr lang="en-US" b="1" dirty="0">
                <a:solidFill>
                  <a:schemeClr val="bg1"/>
                </a:solidFill>
              </a:rPr>
              <a:t>Analysis of Feasibility Components for Online Service</a:t>
            </a:r>
            <a:br>
              <a:rPr lang="en-US" dirty="0">
                <a:solidFill>
                  <a:schemeClr val="bg1"/>
                </a:solidFill>
              </a:rPr>
            </a:br>
            <a:endParaRPr lang="en-US" dirty="0"/>
          </a:p>
        </p:txBody>
      </p:sp>
      <p:sp>
        <p:nvSpPr>
          <p:cNvPr id="8" name="Content Placeholder 7">
            <a:extLst>
              <a:ext uri="{FF2B5EF4-FFF2-40B4-BE49-F238E27FC236}">
                <a16:creationId xmlns:a16="http://schemas.microsoft.com/office/drawing/2014/main" id="{FD6FEA7E-6A7D-2E4F-A616-F05932BF9D87}"/>
              </a:ext>
            </a:extLst>
          </p:cNvPr>
          <p:cNvSpPr>
            <a:spLocks noGrp="1"/>
          </p:cNvSpPr>
          <p:nvPr>
            <p:ph idx="1"/>
          </p:nvPr>
        </p:nvSpPr>
        <p:spPr>
          <a:xfrm>
            <a:off x="838200" y="2221895"/>
            <a:ext cx="10515600" cy="4351338"/>
          </a:xfrm>
        </p:spPr>
        <p:txBody>
          <a:bodyPr/>
          <a:lstStyle/>
          <a:p>
            <a:r>
              <a:rPr lang="en-US" dirty="0">
                <a:solidFill>
                  <a:schemeClr val="bg1"/>
                </a:solidFill>
              </a:rPr>
              <a:t>Proposed online service was conceptualized as an alternative to provide much needed (and inexistent at present) trade data to provide alternatives for humanitarian and SMEs logistics. The idea was to evaluate some feasibility components of online service’s commercialization. </a:t>
            </a:r>
          </a:p>
        </p:txBody>
      </p:sp>
      <p:pic>
        <p:nvPicPr>
          <p:cNvPr id="9" name="Audio 8">
            <a:hlinkClick r:id="" action="ppaction://media"/>
            <a:extLst>
              <a:ext uri="{FF2B5EF4-FFF2-40B4-BE49-F238E27FC236}">
                <a16:creationId xmlns:a16="http://schemas.microsoft.com/office/drawing/2014/main" id="{BDD87FCD-9CFE-1841-B56D-D587CCD0E8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915620373"/>
      </p:ext>
    </p:extLst>
  </p:cSld>
  <p:clrMapOvr>
    <a:masterClrMapping/>
  </p:clrMapOvr>
  <mc:AlternateContent xmlns:mc="http://schemas.openxmlformats.org/markup-compatibility/2006">
    <mc:Choice xmlns:p14="http://schemas.microsoft.com/office/powerpoint/2010/main" Requires="p14">
      <p:transition spd="slow" p14:dur="2000" advTm="42581"/>
    </mc:Choice>
    <mc:Fallback>
      <p:transition spd="slow" advTm="42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7660A5-5BA1-A14E-9FEF-08BF125B4C57}"/>
              </a:ext>
            </a:extLst>
          </p:cNvPr>
          <p:cNvSpPr/>
          <p:nvPr/>
        </p:nvSpPr>
        <p:spPr>
          <a:xfrm>
            <a:off x="0" y="0"/>
            <a:ext cx="12192000" cy="6845225"/>
          </a:xfrm>
          <a:prstGeom prst="rect">
            <a:avLst/>
          </a:prstGeom>
          <a:solidFill>
            <a:srgbClr val="4653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017F05-4DFC-6748-9712-76F53631DC70}"/>
              </a:ext>
            </a:extLst>
          </p:cNvPr>
          <p:cNvSpPr>
            <a:spLocks noGrp="1"/>
          </p:cNvSpPr>
          <p:nvPr>
            <p:ph type="title"/>
          </p:nvPr>
        </p:nvSpPr>
        <p:spPr>
          <a:xfrm>
            <a:off x="571500" y="500062"/>
            <a:ext cx="11049000" cy="1325563"/>
          </a:xfrm>
        </p:spPr>
        <p:txBody>
          <a:bodyPr>
            <a:normAutofit/>
          </a:bodyPr>
          <a:lstStyle/>
          <a:p>
            <a:r>
              <a:rPr lang="en-US" dirty="0">
                <a:solidFill>
                  <a:schemeClr val="bg1"/>
                </a:solidFill>
              </a:rPr>
              <a:t>Conclusions</a:t>
            </a:r>
            <a:br>
              <a:rPr lang="en-US" dirty="0">
                <a:solidFill>
                  <a:schemeClr val="bg1"/>
                </a:solidFill>
              </a:rPr>
            </a:br>
            <a:endParaRPr lang="en-US" dirty="0"/>
          </a:p>
        </p:txBody>
      </p:sp>
      <p:sp>
        <p:nvSpPr>
          <p:cNvPr id="8" name="Content Placeholder 7">
            <a:extLst>
              <a:ext uri="{FF2B5EF4-FFF2-40B4-BE49-F238E27FC236}">
                <a16:creationId xmlns:a16="http://schemas.microsoft.com/office/drawing/2014/main" id="{FD6FEA7E-6A7D-2E4F-A616-F05932BF9D87}"/>
              </a:ext>
            </a:extLst>
          </p:cNvPr>
          <p:cNvSpPr>
            <a:spLocks noGrp="1"/>
          </p:cNvSpPr>
          <p:nvPr>
            <p:ph idx="1"/>
          </p:nvPr>
        </p:nvSpPr>
        <p:spPr>
          <a:xfrm>
            <a:off x="838200" y="1300238"/>
            <a:ext cx="10515600" cy="5103662"/>
          </a:xfrm>
        </p:spPr>
        <p:txBody>
          <a:bodyPr>
            <a:normAutofit fontScale="85000" lnSpcReduction="20000"/>
          </a:bodyPr>
          <a:lstStyle/>
          <a:p>
            <a:r>
              <a:rPr lang="en-US" dirty="0">
                <a:solidFill>
                  <a:schemeClr val="bg1"/>
                </a:solidFill>
              </a:rPr>
              <a:t>Pilot Project contributed preliminary findings that throw light into how to build resiliency. Analysis can be extended to groups of products according to validated lists of critical-essential goods classified by harmonized code.</a:t>
            </a:r>
          </a:p>
          <a:p>
            <a:r>
              <a:rPr lang="en-US" dirty="0">
                <a:solidFill>
                  <a:schemeClr val="bg1"/>
                </a:solidFill>
              </a:rPr>
              <a:t>Method has been improved by utilizing several resources to generate an integrated trade database for Puerto Rico and supply chains’ maps/diagrams. </a:t>
            </a:r>
          </a:p>
          <a:p>
            <a:r>
              <a:rPr lang="en-US" dirty="0">
                <a:solidFill>
                  <a:schemeClr val="bg1"/>
                </a:solidFill>
              </a:rPr>
              <a:t>Online Service must also consider other alternatives other than the UPRRP. </a:t>
            </a:r>
          </a:p>
          <a:p>
            <a:r>
              <a:rPr lang="en-US" dirty="0">
                <a:solidFill>
                  <a:schemeClr val="bg1"/>
                </a:solidFill>
              </a:rPr>
              <a:t>The Caribbean constitutes an alternative supply chain network, along with Mexico, that have proved crucial under disasters, not only for companies but also for humanitarian relief organizations. The United States has also played an important role, utilizing Caribbean and Central American ports of receipt and of lading, as an alternative supplier network. </a:t>
            </a:r>
          </a:p>
          <a:p>
            <a:r>
              <a:rPr lang="en-US" dirty="0">
                <a:solidFill>
                  <a:schemeClr val="bg1"/>
                </a:solidFill>
              </a:rPr>
              <a:t>Harmonized Codes for relief (9802) are important to understand responses to disasters. </a:t>
            </a:r>
          </a:p>
          <a:p>
            <a:r>
              <a:rPr lang="en-US" dirty="0">
                <a:solidFill>
                  <a:schemeClr val="bg1"/>
                </a:solidFill>
              </a:rPr>
              <a:t>Puerto Rico’s role as an exporter of medicinal and pharmaceutical donations, is a paradoxical fact in the context of atmospheric and pandemic disasters. </a:t>
            </a:r>
          </a:p>
        </p:txBody>
      </p:sp>
      <p:pic>
        <p:nvPicPr>
          <p:cNvPr id="4" name="Audio 3">
            <a:hlinkClick r:id="" action="ppaction://media"/>
            <a:extLst>
              <a:ext uri="{FF2B5EF4-FFF2-40B4-BE49-F238E27FC236}">
                <a16:creationId xmlns:a16="http://schemas.microsoft.com/office/drawing/2014/main" id="{CE8E194C-8104-5147-9394-72CA44B77A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684858602"/>
      </p:ext>
    </p:extLst>
  </p:cSld>
  <p:clrMapOvr>
    <a:masterClrMapping/>
  </p:clrMapOvr>
  <mc:AlternateContent xmlns:mc="http://schemas.openxmlformats.org/markup-compatibility/2006">
    <mc:Choice xmlns:p14="http://schemas.microsoft.com/office/powerpoint/2010/main" Requires="p14">
      <p:transition spd="slow" p14:dur="2000" advTm="105639"/>
    </mc:Choice>
    <mc:Fallback>
      <p:transition spd="slow" advTm="105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8F376-0201-0840-AAF3-78C748735D85}"/>
              </a:ext>
            </a:extLst>
          </p:cNvPr>
          <p:cNvSpPr/>
          <p:nvPr/>
        </p:nvSpPr>
        <p:spPr>
          <a:xfrm>
            <a:off x="-1524" y="0"/>
            <a:ext cx="12192000" cy="6858000"/>
          </a:xfrm>
          <a:prstGeom prst="rect">
            <a:avLst/>
          </a:prstGeom>
          <a:solidFill>
            <a:srgbClr val="4653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a:extLst>
              <a:ext uri="{FF2B5EF4-FFF2-40B4-BE49-F238E27FC236}">
                <a16:creationId xmlns:a16="http://schemas.microsoft.com/office/drawing/2014/main" id="{DC053515-1997-6B40-937D-94386379A0AB}"/>
              </a:ext>
            </a:extLst>
          </p:cNvPr>
          <p:cNvSpPr>
            <a:spLocks noGrp="1"/>
          </p:cNvSpPr>
          <p:nvPr>
            <p:ph idx="1"/>
          </p:nvPr>
        </p:nvSpPr>
        <p:spPr>
          <a:xfrm>
            <a:off x="649158" y="1656999"/>
            <a:ext cx="5912127" cy="4715866"/>
          </a:xfrm>
        </p:spPr>
        <p:txBody>
          <a:bodyPr>
            <a:normAutofit/>
          </a:bodyPr>
          <a:lstStyle/>
          <a:p>
            <a:pPr marL="0" indent="0">
              <a:buNone/>
            </a:pPr>
            <a:br>
              <a:rPr lang="en-US" dirty="0">
                <a:solidFill>
                  <a:schemeClr val="bg1"/>
                </a:solidFill>
              </a:rPr>
            </a:br>
            <a:endParaRPr lang="en-PR">
              <a:solidFill>
                <a:schemeClr val="bg1"/>
              </a:solidFill>
            </a:endParaRPr>
          </a:p>
          <a:p>
            <a:pPr marL="0" indent="0">
              <a:buNone/>
            </a:pPr>
            <a:r>
              <a:rPr lang="en-US" sz="3200" dirty="0">
                <a:solidFill>
                  <a:schemeClr val="bg1"/>
                </a:solidFill>
              </a:rPr>
              <a:t>Maribel Aponte García</a:t>
            </a:r>
          </a:p>
          <a:p>
            <a:pPr marL="0" indent="0">
              <a:buNone/>
            </a:pPr>
            <a:r>
              <a:rPr lang="en-US" sz="3200" dirty="0">
                <a:solidFill>
                  <a:schemeClr val="bg1"/>
                </a:solidFill>
                <a:hlinkClick r:id="rId4"/>
              </a:rPr>
              <a:t>maribel.aponte1@upr.edu</a:t>
            </a:r>
            <a:endParaRPr lang="en-US" sz="3200" dirty="0">
              <a:solidFill>
                <a:schemeClr val="bg1"/>
              </a:solidFill>
            </a:endParaRPr>
          </a:p>
          <a:p>
            <a:pPr marL="0" indent="0">
              <a:buNone/>
            </a:pPr>
            <a:r>
              <a:rPr lang="en-US" sz="3200" dirty="0">
                <a:solidFill>
                  <a:schemeClr val="bg1"/>
                </a:solidFill>
                <a:hlinkClick r:id="rId5"/>
              </a:rPr>
              <a:t>maribelapontegarcia@gmail.com</a:t>
            </a:r>
            <a:endParaRPr lang="en-US" sz="3200" dirty="0">
              <a:solidFill>
                <a:schemeClr val="bg1"/>
              </a:solidFill>
            </a:endParaRPr>
          </a:p>
          <a:p>
            <a:pPr marL="0" indent="0">
              <a:buNone/>
            </a:pPr>
            <a:r>
              <a:rPr lang="en-US" sz="3200" dirty="0">
                <a:hlinkClick r:id="rId6"/>
              </a:rPr>
              <a:t>https://urrp.academia.edu</a:t>
            </a:r>
            <a:endParaRPr lang="en-US" sz="3200" dirty="0"/>
          </a:p>
          <a:p>
            <a:pPr marL="0" indent="0">
              <a:buNone/>
            </a:pPr>
            <a:r>
              <a:rPr lang="en-US" sz="3200" dirty="0">
                <a:solidFill>
                  <a:schemeClr val="bg1"/>
                </a:solidFill>
              </a:rPr>
              <a:t>Carlos A. Álvarez </a:t>
            </a:r>
            <a:r>
              <a:rPr lang="en-US" sz="3200" dirty="0">
                <a:solidFill>
                  <a:schemeClr val="bg1"/>
                </a:solidFill>
                <a:hlinkClick r:id="rId7"/>
              </a:rPr>
              <a:t>carlos.alvarez9@upr.edu</a:t>
            </a:r>
            <a:endParaRPr lang="en-US" sz="3200" dirty="0">
              <a:solidFill>
                <a:schemeClr val="bg1"/>
              </a:solidFill>
            </a:endParaRPr>
          </a:p>
          <a:p>
            <a:pPr marL="0" indent="0">
              <a:buNone/>
            </a:pPr>
            <a:endParaRPr lang="en-US" dirty="0">
              <a:solidFill>
                <a:schemeClr val="bg1"/>
              </a:solidFill>
            </a:endParaRPr>
          </a:p>
        </p:txBody>
      </p:sp>
      <p:pic>
        <p:nvPicPr>
          <p:cNvPr id="8" name="Picture 7">
            <a:extLst>
              <a:ext uri="{FF2B5EF4-FFF2-40B4-BE49-F238E27FC236}">
                <a16:creationId xmlns:a16="http://schemas.microsoft.com/office/drawing/2014/main" id="{712381CA-94EA-624E-9D10-82D8B3E2D079}"/>
              </a:ext>
            </a:extLst>
          </p:cNvPr>
          <p:cNvPicPr>
            <a:picLocks noChangeAspect="1"/>
          </p:cNvPicPr>
          <p:nvPr/>
        </p:nvPicPr>
        <p:blipFill>
          <a:blip r:embed="rId8"/>
          <a:stretch>
            <a:fillRect/>
          </a:stretch>
        </p:blipFill>
        <p:spPr>
          <a:xfrm>
            <a:off x="6631056" y="0"/>
            <a:ext cx="5559420" cy="7412560"/>
          </a:xfrm>
          <a:prstGeom prst="rect">
            <a:avLst/>
          </a:prstGeom>
        </p:spPr>
      </p:pic>
      <p:sp>
        <p:nvSpPr>
          <p:cNvPr id="4" name="TextBox 3">
            <a:extLst>
              <a:ext uri="{FF2B5EF4-FFF2-40B4-BE49-F238E27FC236}">
                <a16:creationId xmlns:a16="http://schemas.microsoft.com/office/drawing/2014/main" id="{EDEE7041-433E-9749-B4FF-1E03C557441F}"/>
              </a:ext>
            </a:extLst>
          </p:cNvPr>
          <p:cNvSpPr txBox="1"/>
          <p:nvPr/>
        </p:nvSpPr>
        <p:spPr>
          <a:xfrm>
            <a:off x="840371" y="-225151"/>
            <a:ext cx="4948791" cy="2277547"/>
          </a:xfrm>
          <a:prstGeom prst="rect">
            <a:avLst/>
          </a:prstGeom>
          <a:noFill/>
        </p:spPr>
        <p:txBody>
          <a:bodyPr wrap="none" rtlCol="0">
            <a:spAutoFit/>
          </a:bodyPr>
          <a:lstStyle/>
          <a:p>
            <a:endParaRPr lang="en-US" sz="4400" dirty="0"/>
          </a:p>
          <a:p>
            <a:endParaRPr lang="en-US" sz="4400" dirty="0"/>
          </a:p>
          <a:p>
            <a:r>
              <a:rPr lang="en-US" sz="5400" dirty="0">
                <a:solidFill>
                  <a:srgbClr val="FFDFA9"/>
                </a:solidFill>
              </a:rPr>
              <a:t>¡</a:t>
            </a:r>
            <a:r>
              <a:rPr lang="en-US" sz="5400" dirty="0" err="1">
                <a:solidFill>
                  <a:srgbClr val="FFDFA9"/>
                </a:solidFill>
              </a:rPr>
              <a:t>Muchas</a:t>
            </a:r>
            <a:r>
              <a:rPr lang="en-US" sz="5400" dirty="0">
                <a:solidFill>
                  <a:srgbClr val="FFDFA9"/>
                </a:solidFill>
              </a:rPr>
              <a:t> gracias!</a:t>
            </a:r>
          </a:p>
        </p:txBody>
      </p:sp>
      <p:pic>
        <p:nvPicPr>
          <p:cNvPr id="2" name="Audio 1">
            <a:hlinkClick r:id="" action="ppaction://media"/>
            <a:extLst>
              <a:ext uri="{FF2B5EF4-FFF2-40B4-BE49-F238E27FC236}">
                <a16:creationId xmlns:a16="http://schemas.microsoft.com/office/drawing/2014/main" id="{5194B829-5DA0-8E40-B6E2-644D5109DF9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71378733"/>
      </p:ext>
    </p:extLst>
  </p:cSld>
  <p:clrMapOvr>
    <a:masterClrMapping/>
  </p:clrMapOvr>
  <mc:AlternateContent xmlns:mc="http://schemas.openxmlformats.org/markup-compatibility/2006">
    <mc:Choice xmlns:p14="http://schemas.microsoft.com/office/powerpoint/2010/main" Requires="p14">
      <p:transition spd="slow" p14:dur="2000" advTm="10209"/>
    </mc:Choice>
    <mc:Fallback>
      <p:transition spd="slow" advTm="10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a:extLst>
              <a:ext uri="{FF2B5EF4-FFF2-40B4-BE49-F238E27FC236}">
                <a16:creationId xmlns:a16="http://schemas.microsoft.com/office/drawing/2014/main" id="{7814F0FA-5CD6-3A42-9B92-92B6C7F0D81D}"/>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E4391C3D-8008-904C-B652-21C6807B1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755" y="-1"/>
            <a:ext cx="13435722" cy="6743699"/>
          </a:xfrm>
          <a:prstGeom prst="rect">
            <a:avLst/>
          </a:prstGeom>
        </p:spPr>
      </p:pic>
      <p:sp>
        <p:nvSpPr>
          <p:cNvPr id="9" name="TextBox 8">
            <a:extLst>
              <a:ext uri="{FF2B5EF4-FFF2-40B4-BE49-F238E27FC236}">
                <a16:creationId xmlns:a16="http://schemas.microsoft.com/office/drawing/2014/main" id="{5FAAF0B3-FF04-4C40-A5FE-CB93FDE6DF28}"/>
              </a:ext>
            </a:extLst>
          </p:cNvPr>
          <p:cNvSpPr txBox="1"/>
          <p:nvPr/>
        </p:nvSpPr>
        <p:spPr>
          <a:xfrm>
            <a:off x="5817517" y="603389"/>
            <a:ext cx="5643471" cy="5632311"/>
          </a:xfrm>
          <a:prstGeom prst="rect">
            <a:avLst/>
          </a:prstGeom>
          <a:solidFill>
            <a:srgbClr val="46531A">
              <a:alpha val="65000"/>
            </a:srgbClr>
          </a:solidFill>
          <a:ln>
            <a:noFill/>
          </a:ln>
        </p:spPr>
        <p:txBody>
          <a:bodyPr wrap="square" rtlCol="0">
            <a:spAutoFit/>
          </a:bodyPr>
          <a:lstStyle/>
          <a:p>
            <a:pPr algn="ctr"/>
            <a:r>
              <a:rPr lang="en-US" sz="2400" dirty="0">
                <a:solidFill>
                  <a:schemeClr val="bg1"/>
                </a:solidFill>
                <a:effectLst/>
                <a:ea typeface="Calibri" panose="020F0502020204030204" pitchFamily="34" charset="0"/>
              </a:rPr>
              <a:t>Hurricane Maria’s impact on Puerto Rico disrupted trade and supply chains of small and medium enterprises (SMEs), leaving approximately 80-90% of the 45,000 SMEs that sustain PR’s economy inoperative. </a:t>
            </a:r>
            <a:r>
              <a:rPr lang="en-US" sz="2400" dirty="0">
                <a:solidFill>
                  <a:schemeClr val="bg1"/>
                </a:solidFill>
              </a:rPr>
              <a:t>Mapping trade and supply chains are also fundamental for humanitarian organizations and relief agencies tasked with getting and delivering critical goods fast. </a:t>
            </a:r>
            <a:br>
              <a:rPr lang="en-PR" sz="2400">
                <a:solidFill>
                  <a:schemeClr val="bg1"/>
                </a:solidFill>
                <a:ea typeface="Calibri" panose="020F0502020204030204" pitchFamily="34" charset="0"/>
                <a:cs typeface="Times New Roman" panose="02020603050405020304" pitchFamily="18" charset="0"/>
              </a:rPr>
            </a:br>
            <a:endParaRPr lang="en-US" sz="2400" dirty="0">
              <a:solidFill>
                <a:schemeClr val="bg1"/>
              </a:solidFill>
              <a:effectLst/>
              <a:ea typeface="Calibri" panose="020F0502020204030204" pitchFamily="34" charset="0"/>
            </a:endParaRPr>
          </a:p>
          <a:p>
            <a:pPr algn="ctr"/>
            <a:r>
              <a:rPr lang="en-US" sz="2400" dirty="0">
                <a:solidFill>
                  <a:schemeClr val="bg1"/>
                </a:solidFill>
                <a:effectLst/>
                <a:ea typeface="Calibri" panose="020F0502020204030204" pitchFamily="34" charset="0"/>
              </a:rPr>
              <a:t>What became evident was that for islands, resiliency capabilities’ building in trade and supply  chains is crucial in disaster and emergency settings. </a:t>
            </a:r>
            <a:r>
              <a:rPr lang="en-US" sz="2400" dirty="0">
                <a:solidFill>
                  <a:schemeClr val="bg1"/>
                </a:solidFill>
              </a:rPr>
              <a:t>Strengthening trade value chains will build resilience. </a:t>
            </a:r>
            <a:endParaRPr lang="en-PR" sz="2400" dirty="0">
              <a:solidFill>
                <a:schemeClr val="bg1"/>
              </a:solidFill>
            </a:endParaRPr>
          </a:p>
        </p:txBody>
      </p:sp>
      <p:pic>
        <p:nvPicPr>
          <p:cNvPr id="11" name="Audio 10">
            <a:hlinkClick r:id="" action="ppaction://media"/>
            <a:extLst>
              <a:ext uri="{FF2B5EF4-FFF2-40B4-BE49-F238E27FC236}">
                <a16:creationId xmlns:a16="http://schemas.microsoft.com/office/drawing/2014/main" id="{2A5B285A-E085-B545-B141-38FE502C7B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27926945"/>
      </p:ext>
    </p:extLst>
  </p:cSld>
  <p:clrMapOvr>
    <a:masterClrMapping/>
  </p:clrMapOvr>
  <mc:AlternateContent xmlns:mc="http://schemas.openxmlformats.org/markup-compatibility/2006">
    <mc:Choice xmlns:p14="http://schemas.microsoft.com/office/powerpoint/2010/main" Requires="p14">
      <p:transition spd="slow" p14:dur="2000" advTm="71011"/>
    </mc:Choice>
    <mc:Fallback>
      <p:transition spd="slow" advTm="71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EFA00-6411-44AB-8C49-4FCEB55B01FD}"/>
              </a:ext>
            </a:extLst>
          </p:cNvPr>
          <p:cNvSpPr>
            <a:spLocks noGrp="1"/>
          </p:cNvSpPr>
          <p:nvPr>
            <p:ph type="title"/>
          </p:nvPr>
        </p:nvSpPr>
        <p:spPr/>
        <p:txBody>
          <a:bodyPr/>
          <a:lstStyle/>
          <a:p>
            <a:endParaRPr lang="en-PR" dirty="0"/>
          </a:p>
        </p:txBody>
      </p:sp>
      <p:pic>
        <p:nvPicPr>
          <p:cNvPr id="7" name="Content Placeholder 6" descr="A small clock tower in the middle of a road&#10;&#10;Description automatically generated">
            <a:extLst>
              <a:ext uri="{FF2B5EF4-FFF2-40B4-BE49-F238E27FC236}">
                <a16:creationId xmlns:a16="http://schemas.microsoft.com/office/drawing/2014/main" id="{36CCED92-6B07-4ED6-8966-51F8091506CB}"/>
              </a:ext>
            </a:extLst>
          </p:cNvPr>
          <p:cNvPicPr>
            <a:picLocks noGrp="1" noChangeAspect="1"/>
          </p:cNvPicPr>
          <p:nvPr>
            <p:ph idx="1"/>
          </p:nvPr>
        </p:nvPicPr>
        <p:blipFill>
          <a:blip r:embed="rId4"/>
          <a:stretch>
            <a:fillRect/>
          </a:stretch>
        </p:blipFill>
        <p:spPr>
          <a:xfrm>
            <a:off x="0" y="0"/>
            <a:ext cx="12144970" cy="8065294"/>
          </a:xfrm>
        </p:spPr>
      </p:pic>
      <p:sp>
        <p:nvSpPr>
          <p:cNvPr id="5" name="TextBox 4">
            <a:extLst>
              <a:ext uri="{FF2B5EF4-FFF2-40B4-BE49-F238E27FC236}">
                <a16:creationId xmlns:a16="http://schemas.microsoft.com/office/drawing/2014/main" id="{B91037AE-52C5-B147-BD87-6A75B6EC9A80}"/>
              </a:ext>
            </a:extLst>
          </p:cNvPr>
          <p:cNvSpPr txBox="1"/>
          <p:nvPr/>
        </p:nvSpPr>
        <p:spPr>
          <a:xfrm>
            <a:off x="6532034" y="567225"/>
            <a:ext cx="5037666" cy="4893647"/>
          </a:xfrm>
          <a:prstGeom prst="rect">
            <a:avLst/>
          </a:prstGeom>
          <a:solidFill>
            <a:srgbClr val="46531A">
              <a:alpha val="65000"/>
            </a:srgbClr>
          </a:solidFill>
          <a:ln>
            <a:noFill/>
          </a:ln>
        </p:spPr>
        <p:txBody>
          <a:bodyPr wrap="square" rtlCol="0">
            <a:spAutoFit/>
          </a:bodyPr>
          <a:lstStyle/>
          <a:p>
            <a:r>
              <a:rPr lang="en-US" sz="2400" dirty="0">
                <a:solidFill>
                  <a:schemeClr val="bg1"/>
                </a:solidFill>
              </a:rPr>
              <a:t>The Graduate School of Business Administration at the University of Puerto Rico, Rio </a:t>
            </a:r>
            <a:r>
              <a:rPr lang="en-US" sz="2400" dirty="0" err="1">
                <a:solidFill>
                  <a:schemeClr val="bg1"/>
                </a:solidFill>
              </a:rPr>
              <a:t>Piedras</a:t>
            </a:r>
            <a:r>
              <a:rPr lang="en-US" sz="2400" dirty="0">
                <a:solidFill>
                  <a:schemeClr val="bg1"/>
                </a:solidFill>
              </a:rPr>
              <a:t> Campus, has helped SMEs develop trade strategies since 2015:</a:t>
            </a:r>
          </a:p>
          <a:p>
            <a:pPr marL="342900" indent="-342900">
              <a:buFont typeface="Arial" panose="020B0604020202020204" pitchFamily="34" charset="0"/>
              <a:buChar char="•"/>
            </a:pPr>
            <a:r>
              <a:rPr lang="en-US" sz="2400" dirty="0">
                <a:solidFill>
                  <a:schemeClr val="bg1"/>
                </a:solidFill>
              </a:rPr>
              <a:t>The 2015–2017 UPRRP agreement with Puerto Rico Trade and Export’s Expo-Partners Program. </a:t>
            </a:r>
          </a:p>
          <a:p>
            <a:pPr marL="342900" indent="-342900">
              <a:buFont typeface="Arial" panose="020B0604020202020204" pitchFamily="34" charset="0"/>
              <a:buChar char="•"/>
            </a:pPr>
            <a:r>
              <a:rPr lang="en-US" sz="2400" b="1" dirty="0">
                <a:solidFill>
                  <a:schemeClr val="bg1"/>
                </a:solidFill>
              </a:rPr>
              <a:t>2015-   Mapping Chains, Businesses and Supplier Networks in International Trade Project. Director and founder, Maribel Aponte García.</a:t>
            </a:r>
          </a:p>
        </p:txBody>
      </p:sp>
      <p:pic>
        <p:nvPicPr>
          <p:cNvPr id="8" name="Audio 7">
            <a:hlinkClick r:id="" action="ppaction://media"/>
            <a:extLst>
              <a:ext uri="{FF2B5EF4-FFF2-40B4-BE49-F238E27FC236}">
                <a16:creationId xmlns:a16="http://schemas.microsoft.com/office/drawing/2014/main" id="{D4D4DA36-2A5D-2445-B8B7-07596C35F7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263432993"/>
      </p:ext>
    </p:extLst>
  </p:cSld>
  <p:clrMapOvr>
    <a:masterClrMapping/>
  </p:clrMapOvr>
  <mc:AlternateContent xmlns:mc="http://schemas.openxmlformats.org/markup-compatibility/2006">
    <mc:Choice xmlns:p14="http://schemas.microsoft.com/office/powerpoint/2010/main" Requires="p14">
      <p:transition spd="slow" p14:dur="2000" advTm="34132"/>
    </mc:Choice>
    <mc:Fallback>
      <p:transition spd="slow" advTm="34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outdoor, grass, building, track&#10;&#10;Description automatically generated">
            <a:extLst>
              <a:ext uri="{FF2B5EF4-FFF2-40B4-BE49-F238E27FC236}">
                <a16:creationId xmlns:a16="http://schemas.microsoft.com/office/drawing/2014/main" id="{295A9012-567F-4592-A668-281AA046D7DF}"/>
              </a:ext>
            </a:extLst>
          </p:cNvPr>
          <p:cNvPicPr>
            <a:picLocks noGrp="1" noChangeAspect="1"/>
          </p:cNvPicPr>
          <p:nvPr>
            <p:ph idx="1"/>
          </p:nvPr>
        </p:nvPicPr>
        <p:blipFill rotWithShape="1">
          <a:blip r:embed="rId4"/>
          <a:srcRect t="19"/>
          <a:stretch/>
        </p:blipFill>
        <p:spPr>
          <a:xfrm>
            <a:off x="-1504" y="0"/>
            <a:ext cx="12191980" cy="6856718"/>
          </a:xfrm>
          <a:prstGeom prst="rect">
            <a:avLst/>
          </a:prstGeom>
        </p:spPr>
      </p:pic>
      <p:sp>
        <p:nvSpPr>
          <p:cNvPr id="6" name="TextBox 5">
            <a:extLst>
              <a:ext uri="{FF2B5EF4-FFF2-40B4-BE49-F238E27FC236}">
                <a16:creationId xmlns:a16="http://schemas.microsoft.com/office/drawing/2014/main" id="{42C10ABC-090E-6F47-8346-3FDD75B7C5B0}"/>
              </a:ext>
            </a:extLst>
          </p:cNvPr>
          <p:cNvSpPr txBox="1"/>
          <p:nvPr/>
        </p:nvSpPr>
        <p:spPr>
          <a:xfrm>
            <a:off x="803350" y="5061061"/>
            <a:ext cx="10965317" cy="1107996"/>
          </a:xfrm>
          <a:prstGeom prst="rect">
            <a:avLst/>
          </a:prstGeom>
          <a:solidFill>
            <a:srgbClr val="46531A">
              <a:alpha val="65000"/>
            </a:srgbClr>
          </a:solidFill>
        </p:spPr>
        <p:txBody>
          <a:bodyPr wrap="square" rtlCol="0">
            <a:spAutoFit/>
          </a:bodyPr>
          <a:lstStyle/>
          <a:p>
            <a:r>
              <a:rPr lang="en-US" sz="2400" dirty="0">
                <a:solidFill>
                  <a:schemeClr val="bg1"/>
                </a:solidFill>
              </a:rPr>
              <a:t>Project incorporated critical goods under the COVID-19 pandemic as atmospheric disasters might coincide with a pandemic scenario. </a:t>
            </a:r>
          </a:p>
          <a:p>
            <a:endParaRPr lang="en-PR" dirty="0"/>
          </a:p>
        </p:txBody>
      </p:sp>
      <p:pic>
        <p:nvPicPr>
          <p:cNvPr id="4" name="Audio 3">
            <a:hlinkClick r:id="" action="ppaction://media"/>
            <a:extLst>
              <a:ext uri="{FF2B5EF4-FFF2-40B4-BE49-F238E27FC236}">
                <a16:creationId xmlns:a16="http://schemas.microsoft.com/office/drawing/2014/main" id="{98F4A482-71F5-F343-BBE2-CA0B9B2AEE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91136746"/>
      </p:ext>
    </p:extLst>
  </p:cSld>
  <p:clrMapOvr>
    <a:masterClrMapping/>
  </p:clrMapOvr>
  <mc:AlternateContent xmlns:mc="http://schemas.openxmlformats.org/markup-compatibility/2006">
    <mc:Choice xmlns:p14="http://schemas.microsoft.com/office/powerpoint/2010/main" Requires="p14">
      <p:transition spd="slow" p14:dur="2000" advTm="23751"/>
    </mc:Choice>
    <mc:Fallback>
      <p:transition spd="slow" advTm="23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8F376-0201-0840-AAF3-78C748735D85}"/>
              </a:ext>
            </a:extLst>
          </p:cNvPr>
          <p:cNvSpPr/>
          <p:nvPr/>
        </p:nvSpPr>
        <p:spPr>
          <a:xfrm>
            <a:off x="-1524" y="0"/>
            <a:ext cx="12192000" cy="6858000"/>
          </a:xfrm>
          <a:prstGeom prst="rect">
            <a:avLst/>
          </a:prstGeom>
          <a:solidFill>
            <a:srgbClr val="4653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a:extLst>
              <a:ext uri="{FF2B5EF4-FFF2-40B4-BE49-F238E27FC236}">
                <a16:creationId xmlns:a16="http://schemas.microsoft.com/office/drawing/2014/main" id="{DC053515-1997-6B40-937D-94386379A0AB}"/>
              </a:ext>
            </a:extLst>
          </p:cNvPr>
          <p:cNvSpPr>
            <a:spLocks noGrp="1"/>
          </p:cNvSpPr>
          <p:nvPr>
            <p:ph idx="1"/>
          </p:nvPr>
        </p:nvSpPr>
        <p:spPr>
          <a:xfrm>
            <a:off x="539605" y="1735532"/>
            <a:ext cx="5912127" cy="4715866"/>
          </a:xfrm>
        </p:spPr>
        <p:txBody>
          <a:bodyPr>
            <a:normAutofit fontScale="55000" lnSpcReduction="20000"/>
          </a:bodyPr>
          <a:lstStyle/>
          <a:p>
            <a:pPr>
              <a:lnSpc>
                <a:spcPct val="140000"/>
              </a:lnSpc>
              <a:spcBef>
                <a:spcPts val="400"/>
              </a:spcBef>
            </a:pPr>
            <a:r>
              <a:rPr lang="en-US" sz="4000" dirty="0">
                <a:solidFill>
                  <a:schemeClr val="bg1"/>
                </a:solidFill>
              </a:rPr>
              <a:t>Develop method to identify alternatives to trade and supply chain disruptions for four critical imports, utilizing databases on trade, and identifying alternative sources of imports. </a:t>
            </a:r>
          </a:p>
          <a:p>
            <a:pPr marL="0" indent="0">
              <a:lnSpc>
                <a:spcPct val="140000"/>
              </a:lnSpc>
              <a:spcBef>
                <a:spcPts val="400"/>
              </a:spcBef>
              <a:buNone/>
            </a:pPr>
            <a:endParaRPr lang="en-US" sz="4000" dirty="0">
              <a:solidFill>
                <a:schemeClr val="bg1"/>
              </a:solidFill>
            </a:endParaRPr>
          </a:p>
          <a:p>
            <a:pPr>
              <a:lnSpc>
                <a:spcPct val="140000"/>
              </a:lnSpc>
              <a:spcBef>
                <a:spcPts val="400"/>
              </a:spcBef>
            </a:pPr>
            <a:r>
              <a:rPr lang="en-US" sz="4000" dirty="0">
                <a:solidFill>
                  <a:schemeClr val="bg1"/>
                </a:solidFill>
              </a:rPr>
              <a:t>Evaluate some feasibility components of an Online Service for small and medium enterprises (SMEs) providing information on Trade and Supply Chains to help build resiliency.</a:t>
            </a:r>
          </a:p>
          <a:p>
            <a:pPr marL="0" indent="0">
              <a:buNone/>
            </a:pPr>
            <a:br>
              <a:rPr lang="en-US" dirty="0">
                <a:solidFill>
                  <a:schemeClr val="bg1"/>
                </a:solidFill>
              </a:rPr>
            </a:br>
            <a:endParaRPr lang="en-PR">
              <a:solidFill>
                <a:schemeClr val="bg1"/>
              </a:solidFill>
            </a:endParaRPr>
          </a:p>
          <a:p>
            <a:pPr marL="0" indent="0">
              <a:buNone/>
            </a:pPr>
            <a:endParaRPr lang="en-US" dirty="0"/>
          </a:p>
        </p:txBody>
      </p:sp>
      <p:pic>
        <p:nvPicPr>
          <p:cNvPr id="8" name="Picture 7">
            <a:extLst>
              <a:ext uri="{FF2B5EF4-FFF2-40B4-BE49-F238E27FC236}">
                <a16:creationId xmlns:a16="http://schemas.microsoft.com/office/drawing/2014/main" id="{712381CA-94EA-624E-9D10-82D8B3E2D079}"/>
              </a:ext>
            </a:extLst>
          </p:cNvPr>
          <p:cNvPicPr>
            <a:picLocks noChangeAspect="1"/>
          </p:cNvPicPr>
          <p:nvPr/>
        </p:nvPicPr>
        <p:blipFill>
          <a:blip r:embed="rId4"/>
          <a:stretch>
            <a:fillRect/>
          </a:stretch>
        </p:blipFill>
        <p:spPr>
          <a:xfrm>
            <a:off x="6631056" y="0"/>
            <a:ext cx="5143500" cy="6858000"/>
          </a:xfrm>
          <a:prstGeom prst="rect">
            <a:avLst/>
          </a:prstGeom>
        </p:spPr>
      </p:pic>
      <p:sp>
        <p:nvSpPr>
          <p:cNvPr id="4" name="TextBox 3">
            <a:extLst>
              <a:ext uri="{FF2B5EF4-FFF2-40B4-BE49-F238E27FC236}">
                <a16:creationId xmlns:a16="http://schemas.microsoft.com/office/drawing/2014/main" id="{EDEE7041-433E-9749-B4FF-1E03C557441F}"/>
              </a:ext>
            </a:extLst>
          </p:cNvPr>
          <p:cNvSpPr txBox="1"/>
          <p:nvPr/>
        </p:nvSpPr>
        <p:spPr>
          <a:xfrm>
            <a:off x="717405" y="896936"/>
            <a:ext cx="2988062" cy="923330"/>
          </a:xfrm>
          <a:prstGeom prst="rect">
            <a:avLst/>
          </a:prstGeom>
          <a:noFill/>
        </p:spPr>
        <p:txBody>
          <a:bodyPr wrap="none" rtlCol="0">
            <a:spAutoFit/>
          </a:bodyPr>
          <a:lstStyle/>
          <a:p>
            <a:r>
              <a:rPr lang="en-US" sz="3600" dirty="0">
                <a:solidFill>
                  <a:schemeClr val="bg1"/>
                </a:solidFill>
              </a:rPr>
              <a:t>Project’s goals:</a:t>
            </a:r>
          </a:p>
          <a:p>
            <a:endParaRPr lang="en-US" dirty="0"/>
          </a:p>
        </p:txBody>
      </p:sp>
      <p:pic>
        <p:nvPicPr>
          <p:cNvPr id="11" name="Audio 10">
            <a:hlinkClick r:id="" action="ppaction://media"/>
            <a:extLst>
              <a:ext uri="{FF2B5EF4-FFF2-40B4-BE49-F238E27FC236}">
                <a16:creationId xmlns:a16="http://schemas.microsoft.com/office/drawing/2014/main" id="{EBA2FDA9-C928-B247-8A30-27D1920F0A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833009646"/>
      </p:ext>
    </p:extLst>
  </p:cSld>
  <p:clrMapOvr>
    <a:masterClrMapping/>
  </p:clrMapOvr>
  <mc:AlternateContent xmlns:mc="http://schemas.openxmlformats.org/markup-compatibility/2006">
    <mc:Choice xmlns:p14="http://schemas.microsoft.com/office/powerpoint/2010/main" Requires="p14">
      <p:transition spd="slow" p14:dur="2000" advTm="46079"/>
    </mc:Choice>
    <mc:Fallback>
      <p:transition spd="slow" advTm="46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8F376-0201-0840-AAF3-78C748735D85}"/>
              </a:ext>
            </a:extLst>
          </p:cNvPr>
          <p:cNvSpPr/>
          <p:nvPr/>
        </p:nvSpPr>
        <p:spPr>
          <a:xfrm>
            <a:off x="-1524" y="0"/>
            <a:ext cx="12192000" cy="6858000"/>
          </a:xfrm>
          <a:prstGeom prst="rect">
            <a:avLst/>
          </a:prstGeom>
          <a:solidFill>
            <a:srgbClr val="4653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EDEE7041-433E-9749-B4FF-1E03C557441F}"/>
              </a:ext>
            </a:extLst>
          </p:cNvPr>
          <p:cNvSpPr txBox="1"/>
          <p:nvPr/>
        </p:nvSpPr>
        <p:spPr>
          <a:xfrm>
            <a:off x="860168" y="349520"/>
            <a:ext cx="4347472" cy="523220"/>
          </a:xfrm>
          <a:prstGeom prst="rect">
            <a:avLst/>
          </a:prstGeom>
          <a:noFill/>
        </p:spPr>
        <p:txBody>
          <a:bodyPr wrap="none" rtlCol="0">
            <a:spAutoFit/>
          </a:bodyPr>
          <a:lstStyle/>
          <a:p>
            <a:r>
              <a:rPr lang="en-US" sz="2800" dirty="0">
                <a:solidFill>
                  <a:schemeClr val="bg2"/>
                </a:solidFill>
              </a:rPr>
              <a:t>Recent publication on topic: </a:t>
            </a:r>
          </a:p>
        </p:txBody>
      </p:sp>
      <p:pic>
        <p:nvPicPr>
          <p:cNvPr id="9" name="Picture 8">
            <a:extLst>
              <a:ext uri="{FF2B5EF4-FFF2-40B4-BE49-F238E27FC236}">
                <a16:creationId xmlns:a16="http://schemas.microsoft.com/office/drawing/2014/main" id="{A55279CF-E0A5-834A-B7E9-E4BA9DB8D4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5444" y="960544"/>
            <a:ext cx="4432203" cy="5467080"/>
          </a:xfrm>
          <a:prstGeom prst="rect">
            <a:avLst/>
          </a:prstGeom>
        </p:spPr>
      </p:pic>
      <p:pic>
        <p:nvPicPr>
          <p:cNvPr id="12" name="Picture 11">
            <a:extLst>
              <a:ext uri="{FF2B5EF4-FFF2-40B4-BE49-F238E27FC236}">
                <a16:creationId xmlns:a16="http://schemas.microsoft.com/office/drawing/2014/main" id="{1B404638-4909-C44C-965E-BA744B6135E7}"/>
              </a:ext>
            </a:extLst>
          </p:cNvPr>
          <p:cNvPicPr>
            <a:picLocks noChangeAspect="1"/>
          </p:cNvPicPr>
          <p:nvPr/>
        </p:nvPicPr>
        <p:blipFill>
          <a:blip r:embed="rId5"/>
          <a:stretch>
            <a:fillRect/>
          </a:stretch>
        </p:blipFill>
        <p:spPr>
          <a:xfrm>
            <a:off x="860168" y="960544"/>
            <a:ext cx="4804032" cy="5047554"/>
          </a:xfrm>
          <a:prstGeom prst="rect">
            <a:avLst/>
          </a:prstGeom>
        </p:spPr>
      </p:pic>
      <p:pic>
        <p:nvPicPr>
          <p:cNvPr id="14" name="Picture 13">
            <a:extLst>
              <a:ext uri="{FF2B5EF4-FFF2-40B4-BE49-F238E27FC236}">
                <a16:creationId xmlns:a16="http://schemas.microsoft.com/office/drawing/2014/main" id="{33E5CD07-F944-3D43-8A4E-25355188C4BC}"/>
              </a:ext>
            </a:extLst>
          </p:cNvPr>
          <p:cNvPicPr>
            <a:picLocks noChangeAspect="1"/>
          </p:cNvPicPr>
          <p:nvPr/>
        </p:nvPicPr>
        <p:blipFill>
          <a:blip r:embed="rId6"/>
          <a:stretch>
            <a:fillRect/>
          </a:stretch>
        </p:blipFill>
        <p:spPr>
          <a:xfrm>
            <a:off x="860168" y="6138297"/>
            <a:ext cx="4804032" cy="590660"/>
          </a:xfrm>
          <a:prstGeom prst="rect">
            <a:avLst/>
          </a:prstGeom>
        </p:spPr>
      </p:pic>
      <p:pic>
        <p:nvPicPr>
          <p:cNvPr id="16" name="Audio 15">
            <a:hlinkClick r:id="" action="ppaction://media"/>
            <a:extLst>
              <a:ext uri="{FF2B5EF4-FFF2-40B4-BE49-F238E27FC236}">
                <a16:creationId xmlns:a16="http://schemas.microsoft.com/office/drawing/2014/main" id="{0D2B3ABB-FC6D-354D-AD28-8D65A4C6D5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95862701"/>
      </p:ext>
    </p:extLst>
  </p:cSld>
  <p:clrMapOvr>
    <a:masterClrMapping/>
  </p:clrMapOvr>
  <mc:AlternateContent xmlns:mc="http://schemas.openxmlformats.org/markup-compatibility/2006">
    <mc:Choice xmlns:p14="http://schemas.microsoft.com/office/powerpoint/2010/main" Requires="p14">
      <p:transition spd="slow" p14:dur="2000" advTm="26435"/>
    </mc:Choice>
    <mc:Fallback>
      <p:transition spd="slow" advTm="26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alpha val="6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A90B09-7FE0-7144-BCA6-17D458EAA210}"/>
              </a:ext>
            </a:extLst>
          </p:cNvPr>
          <p:cNvSpPr/>
          <p:nvPr/>
        </p:nvSpPr>
        <p:spPr>
          <a:xfrm>
            <a:off x="0" y="0"/>
            <a:ext cx="12192000" cy="6858000"/>
          </a:xfrm>
          <a:prstGeom prst="rect">
            <a:avLst/>
          </a:prstGeom>
          <a:solidFill>
            <a:srgbClr val="4653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1517CF-C1F5-4CE5-9694-51C15D52A66F}"/>
              </a:ext>
            </a:extLst>
          </p:cNvPr>
          <p:cNvSpPr>
            <a:spLocks noGrp="1"/>
          </p:cNvSpPr>
          <p:nvPr>
            <p:ph type="title"/>
          </p:nvPr>
        </p:nvSpPr>
        <p:spPr/>
        <p:txBody>
          <a:bodyPr/>
          <a:lstStyle/>
          <a:p>
            <a:r>
              <a:rPr lang="en-US" dirty="0">
                <a:solidFill>
                  <a:schemeClr val="bg1"/>
                </a:solidFill>
              </a:rPr>
              <a:t>Method</a:t>
            </a:r>
            <a:endParaRPr lang="en-PR" dirty="0">
              <a:solidFill>
                <a:schemeClr val="bg1"/>
              </a:solidFill>
            </a:endParaRPr>
          </a:p>
        </p:txBody>
      </p:sp>
      <p:sp>
        <p:nvSpPr>
          <p:cNvPr id="3" name="Content Placeholder 2">
            <a:extLst>
              <a:ext uri="{FF2B5EF4-FFF2-40B4-BE49-F238E27FC236}">
                <a16:creationId xmlns:a16="http://schemas.microsoft.com/office/drawing/2014/main" id="{8CEC176E-D433-4796-9386-1BDF6DD60F6E}"/>
              </a:ext>
            </a:extLst>
          </p:cNvPr>
          <p:cNvSpPr>
            <a:spLocks noGrp="1"/>
          </p:cNvSpPr>
          <p:nvPr>
            <p:ph idx="1"/>
          </p:nvPr>
        </p:nvSpPr>
        <p:spPr/>
        <p:txBody>
          <a:bodyPr>
            <a:normAutofit/>
          </a:bodyPr>
          <a:lstStyle/>
          <a:p>
            <a:r>
              <a:rPr lang="en-US" dirty="0">
                <a:solidFill>
                  <a:schemeClr val="bg1"/>
                </a:solidFill>
              </a:rPr>
              <a:t>Mixed methods were employed. </a:t>
            </a:r>
          </a:p>
          <a:p>
            <a:r>
              <a:rPr lang="en-US" dirty="0">
                <a:solidFill>
                  <a:schemeClr val="bg1"/>
                </a:solidFill>
              </a:rPr>
              <a:t>Concept required obtaining information from trade databases. </a:t>
            </a:r>
          </a:p>
          <a:p>
            <a:r>
              <a:rPr lang="en-US" dirty="0">
                <a:solidFill>
                  <a:schemeClr val="bg1"/>
                </a:solidFill>
              </a:rPr>
              <a:t>Analyze imports in order to identify alternative supplier networks.</a:t>
            </a:r>
          </a:p>
          <a:p>
            <a:r>
              <a:rPr lang="en-US" dirty="0">
                <a:solidFill>
                  <a:schemeClr val="bg1"/>
                </a:solidFill>
              </a:rPr>
              <a:t>Analyze exports as indicator of local supplier capacity.</a:t>
            </a:r>
          </a:p>
          <a:p>
            <a:pPr marL="0" indent="0">
              <a:buNone/>
            </a:pPr>
            <a:endParaRPr lang="en-PR" dirty="0">
              <a:solidFill>
                <a:schemeClr val="bg1"/>
              </a:solidFill>
            </a:endParaRPr>
          </a:p>
        </p:txBody>
      </p:sp>
      <p:pic>
        <p:nvPicPr>
          <p:cNvPr id="6" name="Audio 5">
            <a:hlinkClick r:id="" action="ppaction://media"/>
            <a:extLst>
              <a:ext uri="{FF2B5EF4-FFF2-40B4-BE49-F238E27FC236}">
                <a16:creationId xmlns:a16="http://schemas.microsoft.com/office/drawing/2014/main" id="{10984438-9400-D741-B9DD-69BA0B1F77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31278024"/>
      </p:ext>
    </p:extLst>
  </p:cSld>
  <p:clrMapOvr>
    <a:masterClrMapping/>
  </p:clrMapOvr>
  <mc:AlternateContent xmlns:mc="http://schemas.openxmlformats.org/markup-compatibility/2006">
    <mc:Choice xmlns:p14="http://schemas.microsoft.com/office/powerpoint/2010/main" Requires="p14">
      <p:transition spd="slow" p14:dur="2000" advTm="33552"/>
    </mc:Choice>
    <mc:Fallback>
      <p:transition spd="slow" advTm="33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alpha val="6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7D7A605-D370-BD4F-AE1F-10B638D844A5}"/>
              </a:ext>
            </a:extLst>
          </p:cNvPr>
          <p:cNvSpPr/>
          <p:nvPr/>
        </p:nvSpPr>
        <p:spPr>
          <a:xfrm>
            <a:off x="0" y="0"/>
            <a:ext cx="7048500" cy="6858000"/>
          </a:xfrm>
          <a:prstGeom prst="rect">
            <a:avLst/>
          </a:prstGeom>
          <a:solidFill>
            <a:srgbClr val="4653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517CF-C1F5-4CE5-9694-51C15D52A66F}"/>
              </a:ext>
            </a:extLst>
          </p:cNvPr>
          <p:cNvSpPr>
            <a:spLocks noGrp="1"/>
          </p:cNvSpPr>
          <p:nvPr>
            <p:ph type="title"/>
          </p:nvPr>
        </p:nvSpPr>
        <p:spPr>
          <a:xfrm>
            <a:off x="401053" y="365125"/>
            <a:ext cx="7539790" cy="1325563"/>
          </a:xfrm>
        </p:spPr>
        <p:txBody>
          <a:bodyPr>
            <a:normAutofit/>
          </a:bodyPr>
          <a:lstStyle/>
          <a:p>
            <a:r>
              <a:rPr lang="en-US" sz="3600" dirty="0">
                <a:solidFill>
                  <a:schemeClr val="bg1"/>
                </a:solidFill>
              </a:rPr>
              <a:t>Method Addresses Knowledge and Methodological Gaps in Research</a:t>
            </a:r>
            <a:endParaRPr lang="en-PR" sz="3600" dirty="0">
              <a:solidFill>
                <a:schemeClr val="bg1"/>
              </a:solidFill>
            </a:endParaRPr>
          </a:p>
        </p:txBody>
      </p:sp>
      <p:sp>
        <p:nvSpPr>
          <p:cNvPr id="3" name="Content Placeholder 2">
            <a:extLst>
              <a:ext uri="{FF2B5EF4-FFF2-40B4-BE49-F238E27FC236}">
                <a16:creationId xmlns:a16="http://schemas.microsoft.com/office/drawing/2014/main" id="{8CEC176E-D433-4796-9386-1BDF6DD60F6E}"/>
              </a:ext>
            </a:extLst>
          </p:cNvPr>
          <p:cNvSpPr>
            <a:spLocks noGrp="1"/>
          </p:cNvSpPr>
          <p:nvPr>
            <p:ph idx="1"/>
          </p:nvPr>
        </p:nvSpPr>
        <p:spPr>
          <a:xfrm>
            <a:off x="838200" y="1825625"/>
            <a:ext cx="5943600" cy="4351338"/>
          </a:xfrm>
        </p:spPr>
        <p:txBody>
          <a:bodyPr>
            <a:normAutofit fontScale="92500" lnSpcReduction="10000"/>
          </a:bodyPr>
          <a:lstStyle/>
          <a:p>
            <a:r>
              <a:rPr lang="en-US" dirty="0">
                <a:solidFill>
                  <a:schemeClr val="bg1"/>
                </a:solidFill>
              </a:rPr>
              <a:t>There is no method of analysis linking annual international trade data, supply chains, and companies.</a:t>
            </a:r>
          </a:p>
          <a:p>
            <a:r>
              <a:rPr lang="en-US" dirty="0">
                <a:solidFill>
                  <a:schemeClr val="bg1"/>
                </a:solidFill>
              </a:rPr>
              <a:t>Analyses of global disruptions in supply chains, is an under-researched topic.</a:t>
            </a:r>
          </a:p>
          <a:p>
            <a:r>
              <a:rPr lang="en-US" dirty="0">
                <a:solidFill>
                  <a:schemeClr val="bg1"/>
                </a:solidFill>
              </a:rPr>
              <a:t>No integrated database with company names exists for PR.</a:t>
            </a:r>
          </a:p>
          <a:p>
            <a:r>
              <a:rPr lang="en-US" dirty="0">
                <a:solidFill>
                  <a:schemeClr val="bg1"/>
                </a:solidFill>
              </a:rPr>
              <a:t>Scarce literature on natural disasters’ effects on businesses.</a:t>
            </a:r>
          </a:p>
          <a:p>
            <a:r>
              <a:rPr lang="en-US" dirty="0">
                <a:solidFill>
                  <a:schemeClr val="bg1"/>
                </a:solidFill>
              </a:rPr>
              <a:t>Few analyses on strategic options for Puerto Rico.</a:t>
            </a:r>
          </a:p>
          <a:p>
            <a:endParaRPr lang="en-PR" dirty="0">
              <a:solidFill>
                <a:schemeClr val="bg1"/>
              </a:solidFill>
            </a:endParaRPr>
          </a:p>
        </p:txBody>
      </p:sp>
      <p:pic>
        <p:nvPicPr>
          <p:cNvPr id="8" name="Picture 7">
            <a:extLst>
              <a:ext uri="{FF2B5EF4-FFF2-40B4-BE49-F238E27FC236}">
                <a16:creationId xmlns:a16="http://schemas.microsoft.com/office/drawing/2014/main" id="{0518902E-7966-6A45-82D6-30B1A5845330}"/>
              </a:ext>
            </a:extLst>
          </p:cNvPr>
          <p:cNvPicPr>
            <a:picLocks noChangeAspect="1"/>
          </p:cNvPicPr>
          <p:nvPr/>
        </p:nvPicPr>
        <p:blipFill>
          <a:blip r:embed="rId4"/>
          <a:stretch>
            <a:fillRect/>
          </a:stretch>
        </p:blipFill>
        <p:spPr>
          <a:xfrm>
            <a:off x="7048500" y="0"/>
            <a:ext cx="5143500" cy="6858000"/>
          </a:xfrm>
          <a:prstGeom prst="rect">
            <a:avLst/>
          </a:prstGeom>
        </p:spPr>
      </p:pic>
      <p:pic>
        <p:nvPicPr>
          <p:cNvPr id="10" name="Audio 9">
            <a:hlinkClick r:id="" action="ppaction://media"/>
            <a:extLst>
              <a:ext uri="{FF2B5EF4-FFF2-40B4-BE49-F238E27FC236}">
                <a16:creationId xmlns:a16="http://schemas.microsoft.com/office/drawing/2014/main" id="{EFDF8426-6E5F-B547-AAD9-693FE25C35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34418453"/>
      </p:ext>
    </p:extLst>
  </p:cSld>
  <p:clrMapOvr>
    <a:masterClrMapping/>
  </p:clrMapOvr>
  <mc:AlternateContent xmlns:mc="http://schemas.openxmlformats.org/markup-compatibility/2006">
    <mc:Choice xmlns:p14="http://schemas.microsoft.com/office/powerpoint/2010/main" Requires="p14">
      <p:transition spd="slow" p14:dur="2000" advTm="71108"/>
    </mc:Choice>
    <mc:Fallback>
      <p:transition spd="slow" advTm="71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940</TotalTime>
  <Words>1119</Words>
  <Application>Microsoft Macintosh PowerPoint</Application>
  <PresentationFormat>Widescreen</PresentationFormat>
  <Paragraphs>92</Paragraphs>
  <Slides>24</Slides>
  <Notes>0</Notes>
  <HiddenSlides>0</HiddenSlides>
  <MMClips>24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Helvetica</vt:lpstr>
      <vt:lpstr>Times New Roman</vt:lpstr>
      <vt:lpstr>Office Theme</vt:lpstr>
      <vt:lpstr> Mapping Trade and Supply Chains for Humanitarian and Business Resilience. Method and Preliminary Findings for Pilot Project and  Online Trade Data Service Design</vt:lpstr>
      <vt:lpstr>PowerPoint Presentation</vt:lpstr>
      <vt:lpstr>PowerPoint Presentation</vt:lpstr>
      <vt:lpstr>PowerPoint Presentation</vt:lpstr>
      <vt:lpstr>PowerPoint Presentation</vt:lpstr>
      <vt:lpstr>PowerPoint Presentation</vt:lpstr>
      <vt:lpstr>PowerPoint Presentation</vt:lpstr>
      <vt:lpstr>Method</vt:lpstr>
      <vt:lpstr>Method Addresses Knowledge and Methodological Gaps in Research</vt:lpstr>
      <vt:lpstr>PowerPoint Presentation</vt:lpstr>
      <vt:lpstr>PowerPoint Presentation</vt:lpstr>
      <vt:lpstr>PowerPoint Presentation</vt:lpstr>
      <vt:lpstr>PowerPoint Presentation</vt:lpstr>
      <vt:lpstr>Relief Goods</vt:lpstr>
      <vt:lpstr>Supply Chains for Imports of Relief Goods </vt:lpstr>
      <vt:lpstr>Water (3 categories) mineral, common and relief</vt:lpstr>
      <vt:lpstr>Supply Chains for Imports of RELIEF WATER  </vt:lpstr>
      <vt:lpstr>PowerPoint Presentation</vt:lpstr>
      <vt:lpstr>Diagnostic Reagents</vt:lpstr>
      <vt:lpstr>PowerPoint Presentation</vt:lpstr>
      <vt:lpstr>PowerPoint Presentation</vt:lpstr>
      <vt:lpstr>Analysis of Feasibility Components for Online Service </vt:lpstr>
      <vt:lpstr>Conclusions </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Mapping Trade Value Chains for SMEs and Humanitarian Resilience Method and Preliminary Findings for Pilot Project and Online Trade Data Service Design</dc:title>
  <dc:creator>carlos.alvarez9@upr.edu</dc:creator>
  <cp:lastModifiedBy>MARIBEL APONTE GARCIA</cp:lastModifiedBy>
  <cp:revision>182</cp:revision>
  <dcterms:created xsi:type="dcterms:W3CDTF">2020-08-21T19:47:11Z</dcterms:created>
  <dcterms:modified xsi:type="dcterms:W3CDTF">2020-08-25T09:37:33Z</dcterms:modified>
</cp:coreProperties>
</file>